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0656888" cy="756126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CCCC00"/>
    <a:srgbClr val="3333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965" autoAdjust="0"/>
    <p:restoredTop sz="94660"/>
  </p:normalViewPr>
  <p:slideViewPr>
    <p:cSldViewPr>
      <p:cViewPr>
        <p:scale>
          <a:sx n="60" d="100"/>
          <a:sy n="60" d="100"/>
        </p:scale>
        <p:origin x="-56" y="96"/>
      </p:cViewPr>
      <p:guideLst>
        <p:guide orient="horz" pos="2382"/>
        <p:guide pos="335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30707;&#26001;&#39770;&#30142;&#30149;&#32113;&#35336;&#34920;-10412%20&#30340;%20&#24037;&#20316;&#34920;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30707;&#26001;&#39770;&#30142;&#30149;&#32113;&#35336;&#34920;-10412%20&#30340;%20&#24037;&#20316;&#34920;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.36644951140065157"/>
          <c:y val="0.40072272803391534"/>
          <c:w val="0.2703583061889252"/>
          <c:h val="0.23826756802016591"/>
        </c:manualLayout>
      </c:layout>
      <c:pie3DChart>
        <c:varyColors val="1"/>
        <c:ser>
          <c:idx val="0"/>
          <c:order val="0"/>
          <c:tx>
            <c:strRef>
              <c:f>'[石斑魚疾病統計表-10412 的 工作表]細菌性病例統計'!$N$1:$N$2</c:f>
              <c:strCache>
                <c:ptCount val="1"/>
                <c:pt idx="0">
                  <c:v>宜蘭縣動植物防疫所101年度石斑魚細菌性病例統計 累計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0000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99CC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8.1761522480700306E-3"/>
                  <c:y val="-0.11986438654504283"/>
                </c:manualLayout>
              </c:layout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2.4839655629365541E-2"/>
                  <c:y val="5.170876686780581E-2"/>
                </c:manualLayout>
              </c:layout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-5.2973915719818033E-3"/>
                  <c:y val="3.7268308199917034E-2"/>
                </c:manualLayout>
              </c:layout>
              <c:dLblPos val="bestFit"/>
              <c:showCatName val="1"/>
              <c:showPercent val="1"/>
            </c:dLbl>
            <c:dLbl>
              <c:idx val="3"/>
              <c:layout>
                <c:manualLayout>
                  <c:x val="-8.0862123504920214E-3"/>
                  <c:y val="-0.11948267490592362"/>
                </c:manualLayout>
              </c:layout>
              <c:dLblPos val="bestFit"/>
              <c:showCatName val="1"/>
              <c:showPercent val="1"/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新細明體"/>
                    <a:ea typeface="新細明體"/>
                    <a:cs typeface="新細明體"/>
                  </a:defRPr>
                </a:pPr>
                <a:endParaRPr lang="zh-TW"/>
              </a:p>
            </c:txPr>
            <c:showCatName val="1"/>
            <c:showPercent val="1"/>
            <c:showLeaderLines val="1"/>
          </c:dLbls>
          <c:cat>
            <c:strRef>
              <c:f>'[石斑魚疾病統計表-10412 的 工作表]細菌性病例統計'!$A$3:$A$6</c:f>
              <c:strCache>
                <c:ptCount val="4"/>
                <c:pt idx="0">
                  <c:v>發光桿菌</c:v>
                </c:pt>
                <c:pt idx="1">
                  <c:v>弧菌病</c:v>
                </c:pt>
                <c:pt idx="2">
                  <c:v>柱狀病</c:v>
                </c:pt>
                <c:pt idx="3">
                  <c:v>其他</c:v>
                </c:pt>
              </c:strCache>
            </c:strRef>
          </c:cat>
          <c:val>
            <c:numRef>
              <c:f>'[石斑魚疾病統計表-10412 的 工作表]細菌性病例統計'!$N$3:$N$6</c:f>
              <c:numCache>
                <c:formatCode>General</c:formatCode>
                <c:ptCount val="4"/>
                <c:pt idx="0">
                  <c:v>1</c:v>
                </c:pt>
                <c:pt idx="1">
                  <c:v>9</c:v>
                </c:pt>
                <c:pt idx="2">
                  <c:v>7</c:v>
                </c:pt>
                <c:pt idx="3">
                  <c:v>3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新細明體"/>
          <a:ea typeface="新細明體"/>
          <a:cs typeface="新細明體"/>
        </a:defRPr>
      </a:pPr>
      <a:endParaRPr lang="zh-TW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.32216000867659561"/>
          <c:y val="0.48668225360880712"/>
          <c:w val="0.35946274652335936"/>
          <c:h val="0.26205967502012684"/>
        </c:manualLayout>
      </c:layout>
      <c:pie3DChart>
        <c:varyColors val="1"/>
        <c:ser>
          <c:idx val="0"/>
          <c:order val="0"/>
          <c:tx>
            <c:strRef>
              <c:f>'[石斑魚疾病統計表-10412 的 工作表]病例統計'!$A$1</c:f>
              <c:strCache>
                <c:ptCount val="1"/>
                <c:pt idx="0">
                  <c:v>宜蘭縣動植物防疫所104年度石斑魚病例統計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CC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FF00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0000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50" b="0" i="0" u="none" strike="noStrike" baseline="0">
                    <a:solidFill>
                      <a:srgbClr val="000000"/>
                    </a:solidFill>
                    <a:latin typeface="新細明體"/>
                    <a:ea typeface="新細明體"/>
                    <a:cs typeface="新細明體"/>
                  </a:defRPr>
                </a:pPr>
                <a:endParaRPr lang="zh-TW"/>
              </a:p>
            </c:txPr>
            <c:showCatName val="1"/>
            <c:showPercent val="1"/>
            <c:showLeaderLines val="1"/>
          </c:dLbls>
          <c:cat>
            <c:strRef>
              <c:f>'[石斑魚疾病統計表-10412 的 工作表]病例統計'!$A$3:$A$7</c:f>
              <c:strCache>
                <c:ptCount val="5"/>
                <c:pt idx="0">
                  <c:v>寄生蟲性</c:v>
                </c:pt>
                <c:pt idx="1">
                  <c:v>細菌性</c:v>
                </c:pt>
                <c:pt idx="2">
                  <c:v>病毒性</c:v>
                </c:pt>
                <c:pt idx="3">
                  <c:v>水質</c:v>
                </c:pt>
                <c:pt idx="4">
                  <c:v>其他</c:v>
                </c:pt>
              </c:strCache>
            </c:strRef>
          </c:cat>
          <c:val>
            <c:numRef>
              <c:f>'[石斑魚疾病統計表-10412 的 工作表]病例統計'!$N$3:$N$7</c:f>
              <c:numCache>
                <c:formatCode>General</c:formatCode>
                <c:ptCount val="5"/>
                <c:pt idx="0">
                  <c:v>46</c:v>
                </c:pt>
                <c:pt idx="1">
                  <c:v>20</c:v>
                </c:pt>
                <c:pt idx="2">
                  <c:v>2</c:v>
                </c:pt>
                <c:pt idx="3">
                  <c:v>13</c:v>
                </c:pt>
                <c:pt idx="4">
                  <c:v>11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9525">
      <a:noFill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新細明體"/>
          <a:ea typeface="新細明體"/>
          <a:cs typeface="新細明體"/>
        </a:defRPr>
      </a:pPr>
      <a:endParaRPr lang="zh-TW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98513" y="2349500"/>
            <a:ext cx="9059862" cy="16208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98613" y="4284663"/>
            <a:ext cx="7459662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B8D24-5EA5-480E-B386-8BB52C6346B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D3F8C-650E-4A92-8257-B7E012D6E2D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726363" y="303213"/>
            <a:ext cx="2397125" cy="64516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3400" y="303213"/>
            <a:ext cx="7040563" cy="64516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47DE5-7A10-42E9-9A38-3BD4074E619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A5EB1-265C-47AF-9BCB-E6D0C16A91C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1375" y="4859338"/>
            <a:ext cx="905827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1375" y="3205163"/>
            <a:ext cx="905827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AA85C-4750-476F-92E2-F570FD40D06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3400" y="1763713"/>
            <a:ext cx="4718050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403850" y="1763713"/>
            <a:ext cx="4719638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C87E2-D1D3-4F3D-BD99-4DCF5CE86E2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3400" y="1692275"/>
            <a:ext cx="4708525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33400" y="2397125"/>
            <a:ext cx="4708525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413375" y="1692275"/>
            <a:ext cx="4710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413375" y="2397125"/>
            <a:ext cx="4710113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BC2E8-791D-4949-9784-17C2162669C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09B23-1CC7-4654-8426-07A48104CB9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77072-8827-47D9-BB7B-50190B4974E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301625"/>
            <a:ext cx="35052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67188" y="301625"/>
            <a:ext cx="5956300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3400" y="1582738"/>
            <a:ext cx="35052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E8951-54A8-44B1-AB3C-B8BA68D48B4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89150" y="5292725"/>
            <a:ext cx="6394450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089150" y="676275"/>
            <a:ext cx="6394450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089150" y="5918200"/>
            <a:ext cx="6394450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E9D74-803E-47B9-8DD6-DCB068889B0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3213"/>
            <a:ext cx="9590088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095" tIns="52048" rIns="104095" bIns="520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763713"/>
            <a:ext cx="9590088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095" tIns="52048" rIns="104095" bIns="520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884988"/>
            <a:ext cx="248602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095" tIns="52048" rIns="104095" bIns="52048" numCol="1" anchor="t" anchorCtr="0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41725" y="6884988"/>
            <a:ext cx="3373438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095" tIns="52048" rIns="104095" bIns="52048" numCol="1" anchor="t" anchorCtr="0" compatLnSpc="1">
            <a:prstTxWarp prst="textNoShape">
              <a:avLst/>
            </a:prstTxWarp>
          </a:bodyPr>
          <a:lstStyle>
            <a:lvl1pPr algn="ctr">
              <a:defRPr sz="16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37463" y="6884988"/>
            <a:ext cx="248602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095" tIns="52048" rIns="104095" bIns="52048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pPr>
              <a:defRPr/>
            </a:pPr>
            <a:fld id="{06E4BB32-C57E-47CE-A6FD-4B418F48F85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1041400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41400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defTabSz="1041400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defTabSz="1041400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defTabSz="1041400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defTabSz="1041400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defTabSz="1041400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defTabSz="1041400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defTabSz="1041400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90525" indent="-390525" algn="l" defTabSz="1041400" rtl="0" eaLnBrk="0" fontAlgn="base" hangingPunct="0">
        <a:spcBef>
          <a:spcPct val="20000"/>
        </a:spcBef>
        <a:spcAft>
          <a:spcPct val="0"/>
        </a:spcAft>
        <a:buChar char="•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defTabSz="1041400" rtl="0" eaLnBrk="0" fontAlgn="base" hangingPunct="0">
        <a:spcBef>
          <a:spcPct val="20000"/>
        </a:spcBef>
        <a:spcAft>
          <a:spcPct val="0"/>
        </a:spcAft>
        <a:buChar char="–"/>
        <a:defRPr kumimoji="1" sz="3200">
          <a:solidFill>
            <a:schemeClr val="tx1"/>
          </a:solidFill>
          <a:latin typeface="+mn-lt"/>
          <a:ea typeface="+mn-ea"/>
        </a:defRPr>
      </a:lvl2pPr>
      <a:lvl3pPr marL="1301750" indent="-260350" algn="l" defTabSz="1041400" rtl="0" eaLnBrk="0" fontAlgn="base" hangingPunct="0">
        <a:spcBef>
          <a:spcPct val="20000"/>
        </a:spcBef>
        <a:spcAft>
          <a:spcPct val="0"/>
        </a:spcAft>
        <a:buChar char="•"/>
        <a:defRPr kumimoji="1" sz="2700">
          <a:solidFill>
            <a:schemeClr val="tx1"/>
          </a:solidFill>
          <a:latin typeface="+mn-lt"/>
          <a:ea typeface="+mn-ea"/>
        </a:defRPr>
      </a:lvl3pPr>
      <a:lvl4pPr marL="1822450" indent="-260350" algn="l" defTabSz="1041400" rtl="0" eaLnBrk="0" fontAlgn="base" hangingPunct="0">
        <a:spcBef>
          <a:spcPct val="20000"/>
        </a:spcBef>
        <a:spcAft>
          <a:spcPct val="0"/>
        </a:spcAft>
        <a:buChar char="–"/>
        <a:defRPr kumimoji="1" sz="2300">
          <a:solidFill>
            <a:schemeClr val="tx1"/>
          </a:solidFill>
          <a:latin typeface="+mn-lt"/>
          <a:ea typeface="+mn-ea"/>
        </a:defRPr>
      </a:lvl4pPr>
      <a:lvl5pPr marL="2341563" indent="-260350" algn="l" defTabSz="1041400" rtl="0" eaLnBrk="0" fontAlgn="base" hangingPunct="0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5pPr>
      <a:lvl6pPr marL="2798763" indent="-260350" algn="l" defTabSz="1041400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6pPr>
      <a:lvl7pPr marL="3255963" indent="-260350" algn="l" defTabSz="1041400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7pPr>
      <a:lvl8pPr marL="3713163" indent="-260350" algn="l" defTabSz="1041400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8pPr>
      <a:lvl9pPr marL="4170363" indent="-260350" algn="l" defTabSz="1041400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oleObject" Target="../embeddings/Microsoft_Office_Excel_97-2003____1.xls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___2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4" descr="動檢所＿石斑魚病例防疫橫式　無文字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75" y="0"/>
            <a:ext cx="10688638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1203"/>
          <p:cNvGraphicFramePr>
            <a:graphicFrameLocks noChangeAspect="1"/>
          </p:cNvGraphicFramePr>
          <p:nvPr/>
        </p:nvGraphicFramePr>
        <p:xfrm>
          <a:off x="1008063" y="180975"/>
          <a:ext cx="8807450" cy="1768475"/>
        </p:xfrm>
        <a:graphic>
          <a:graphicData uri="http://schemas.openxmlformats.org/presentationml/2006/ole">
            <p:oleObj spid="_x0000_s1030" name="Worksheet" r:id="rId4" imgW="8807414" imgH="1517580" progId="Excel.Sheet.8">
              <p:embed/>
            </p:oleObj>
          </a:graphicData>
        </a:graphic>
      </p:graphicFrame>
      <p:graphicFrame>
        <p:nvGraphicFramePr>
          <p:cNvPr id="7" name="Chart 2"/>
          <p:cNvGraphicFramePr>
            <a:graphicFrameLocks/>
          </p:cNvGraphicFramePr>
          <p:nvPr/>
        </p:nvGraphicFramePr>
        <p:xfrm>
          <a:off x="647925" y="4932759"/>
          <a:ext cx="4176464" cy="1843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1"/>
          <p:cNvGraphicFramePr>
            <a:graphicFrameLocks/>
          </p:cNvGraphicFramePr>
          <p:nvPr/>
        </p:nvGraphicFramePr>
        <p:xfrm>
          <a:off x="3240212" y="2052439"/>
          <a:ext cx="4320480" cy="2016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30" name="Line 1213"/>
          <p:cNvSpPr>
            <a:spLocks noChangeShapeType="1"/>
          </p:cNvSpPr>
          <p:nvPr/>
        </p:nvSpPr>
        <p:spPr bwMode="auto">
          <a:xfrm flipH="1">
            <a:off x="3744268" y="3996655"/>
            <a:ext cx="792088" cy="648072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4" descr="動檢所＿石斑魚病例防疫橫式　無文字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75" y="0"/>
            <a:ext cx="10688638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5884"/>
          <p:cNvGraphicFramePr>
            <a:graphicFrameLocks noChangeAspect="1"/>
          </p:cNvGraphicFramePr>
          <p:nvPr/>
        </p:nvGraphicFramePr>
        <p:xfrm>
          <a:off x="433536" y="86121"/>
          <a:ext cx="10223500" cy="4846638"/>
        </p:xfrm>
        <a:graphic>
          <a:graphicData uri="http://schemas.openxmlformats.org/presentationml/2006/ole">
            <p:oleObj spid="_x0000_s2054" name="Worksheet" r:id="rId4" imgW="8870986" imgH="4756140" progId="Excel.Sheet.8">
              <p:embed/>
            </p:oleObj>
          </a:graphicData>
        </a:graphic>
      </p:graphicFrame>
      <p:sp>
        <p:nvSpPr>
          <p:cNvPr id="5" name="Text Box 5888"/>
          <p:cNvSpPr txBox="1">
            <a:spLocks noChangeArrowheads="1"/>
          </p:cNvSpPr>
          <p:nvPr/>
        </p:nvSpPr>
        <p:spPr bwMode="auto">
          <a:xfrm>
            <a:off x="719932" y="5220791"/>
            <a:ext cx="403225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41400"/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石斑魚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為熱帶、亞熱帶魚類，不耐寒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，當水溫下降至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15</a:t>
            </a:r>
            <a:r>
              <a:rPr lang="zh-TW" altLang="zh-TW" sz="1400" dirty="0" smtClean="0">
                <a:latin typeface="標楷體" pitchFamily="65" charset="-120"/>
                <a:ea typeface="標楷體" pitchFamily="65" charset="-120"/>
              </a:rPr>
              <a:t>℃</a:t>
            </a:r>
            <a:r>
              <a:rPr lang="zh-TW" altLang="en-US" sz="1400" smtClean="0">
                <a:latin typeface="標楷體" pitchFamily="65" charset="-120"/>
                <a:ea typeface="標楷體" pitchFamily="65" charset="-120"/>
              </a:rPr>
              <a:t>以下時則停止攝食靜止不動，由於此時魚體抵抗力差，最忌驚動且易患病。</a:t>
            </a:r>
            <a:r>
              <a:rPr lang="zh-TW" altLang="en-US" sz="1400" smtClean="0">
                <a:latin typeface="標楷體" pitchFamily="65" charset="-120"/>
                <a:ea typeface="標楷體" pitchFamily="65" charset="-120"/>
              </a:rPr>
              <a:t>如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需水質檢測及疾病檢診服務，請洽本所。電話：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03-9602350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003300"/>
          </a:solidFill>
          <a:round/>
          <a:headEnd/>
          <a:tailEnd type="triangle" w="med" len="med"/>
        </a:ln>
      </a:spPr>
      <a:bodyPr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1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66</Words>
  <Application>Microsoft Office PowerPoint</Application>
  <PresentationFormat>自訂</PresentationFormat>
  <Paragraphs>5</Paragraphs>
  <Slides>2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4" baseType="lpstr">
      <vt:lpstr>預設簡報設計</vt:lpstr>
      <vt:lpstr>Microsoft Office Excel 97-2003 工作表</vt:lpstr>
      <vt:lpstr>投影片 1</vt:lpstr>
      <vt:lpstr>投影片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AAA</dc:creator>
  <cp:lastModifiedBy>user</cp:lastModifiedBy>
  <cp:revision>79</cp:revision>
  <dcterms:created xsi:type="dcterms:W3CDTF">2012-08-07T09:44:51Z</dcterms:created>
  <dcterms:modified xsi:type="dcterms:W3CDTF">2016-01-06T08:40:34Z</dcterms:modified>
</cp:coreProperties>
</file>