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256" r:id="rId3"/>
    <p:sldId id="300" r:id="rId4"/>
    <p:sldId id="299" r:id="rId5"/>
    <p:sldId id="349" r:id="rId6"/>
    <p:sldId id="352" r:id="rId7"/>
    <p:sldId id="353" r:id="rId8"/>
    <p:sldId id="356" r:id="rId9"/>
    <p:sldId id="357" r:id="rId10"/>
    <p:sldId id="358" r:id="rId11"/>
    <p:sldId id="359" r:id="rId12"/>
    <p:sldId id="360" r:id="rId13"/>
    <p:sldId id="348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EC5EF22E-ED1B-449B-8F9B-1CCB6C710EF0}">
          <p14:sldIdLst>
            <p14:sldId id="256"/>
            <p14:sldId id="300"/>
            <p14:sldId id="299"/>
            <p14:sldId id="349"/>
            <p14:sldId id="352"/>
            <p14:sldId id="353"/>
            <p14:sldId id="356"/>
            <p14:sldId id="357"/>
            <p14:sldId id="358"/>
            <p14:sldId id="359"/>
            <p14:sldId id="360"/>
            <p14:sldId id="3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00C0BC"/>
    <a:srgbClr val="009AD0"/>
    <a:srgbClr val="07AEF9"/>
    <a:srgbClr val="1DC4FF"/>
    <a:srgbClr val="3BA2FF"/>
    <a:srgbClr val="0D8CFF"/>
    <a:srgbClr val="0070D6"/>
    <a:srgbClr val="0099FF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555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-225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13E8B-3592-4C93-9AB4-5BA057D20487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268A3-1C33-4B3E-B163-A77CD19C1C2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428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2B273-C6BF-4377-9B20-056AB75CEE29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ACF91-36E7-47C7-A67F-34E0A83A473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3716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631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8482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7984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Shape 37"/>
          <p:cNvGrpSpPr/>
          <p:nvPr/>
        </p:nvGrpSpPr>
        <p:grpSpPr>
          <a:xfrm>
            <a:off x="-6025" y="0"/>
            <a:ext cx="9168125" cy="6884133"/>
            <a:chOff x="-6025" y="0"/>
            <a:chExt cx="9168125" cy="5163100"/>
          </a:xfrm>
        </p:grpSpPr>
        <p:sp>
          <p:nvSpPr>
            <p:cNvPr id="38" name="Shape 38"/>
            <p:cNvSpPr/>
            <p:nvPr/>
          </p:nvSpPr>
          <p:spPr>
            <a:xfrm>
              <a:off x="0" y="0"/>
              <a:ext cx="8552900" cy="1333000"/>
            </a:xfrm>
            <a:custGeom>
              <a:avLst/>
              <a:gdLst/>
              <a:ahLst/>
              <a:cxnLst/>
              <a:rect l="0" t="0" r="0" b="0"/>
              <a:pathLst>
                <a:path w="342116" h="53320" extrusionOk="0">
                  <a:moveTo>
                    <a:pt x="0" y="0"/>
                  </a:moveTo>
                  <a:lnTo>
                    <a:pt x="0" y="53320"/>
                  </a:lnTo>
                  <a:lnTo>
                    <a:pt x="342116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39" name="Shape 39"/>
            <p:cNvSpPr/>
            <p:nvPr/>
          </p:nvSpPr>
          <p:spPr>
            <a:xfrm>
              <a:off x="2563450" y="0"/>
              <a:ext cx="6580550" cy="1272675"/>
            </a:xfrm>
            <a:custGeom>
              <a:avLst/>
              <a:gdLst/>
              <a:ahLst/>
              <a:cxnLst/>
              <a:rect l="0" t="0" r="0" b="0"/>
              <a:pathLst>
                <a:path w="263222" h="50907" extrusionOk="0">
                  <a:moveTo>
                    <a:pt x="0" y="0"/>
                  </a:moveTo>
                  <a:lnTo>
                    <a:pt x="217381" y="50907"/>
                  </a:lnTo>
                  <a:lnTo>
                    <a:pt x="263222" y="10133"/>
                  </a:lnTo>
                  <a:lnTo>
                    <a:pt x="263222" y="0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0" name="Shape 40"/>
            <p:cNvSpPr/>
            <p:nvPr/>
          </p:nvSpPr>
          <p:spPr>
            <a:xfrm>
              <a:off x="-6025" y="2"/>
              <a:ext cx="7298300" cy="1471709"/>
            </a:xfrm>
            <a:custGeom>
              <a:avLst/>
              <a:gdLst/>
              <a:ahLst/>
              <a:cxnLst/>
              <a:rect l="0" t="0" r="0" b="0"/>
              <a:pathLst>
                <a:path w="291932" h="58628" extrusionOk="0">
                  <a:moveTo>
                    <a:pt x="0" y="18578"/>
                  </a:moveTo>
                  <a:lnTo>
                    <a:pt x="241" y="34019"/>
                  </a:lnTo>
                  <a:lnTo>
                    <a:pt x="221482" y="58628"/>
                  </a:lnTo>
                  <a:lnTo>
                    <a:pt x="291932" y="0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  <p:sp>
          <p:nvSpPr>
            <p:cNvPr id="41" name="Shape 41"/>
            <p:cNvSpPr/>
            <p:nvPr/>
          </p:nvSpPr>
          <p:spPr>
            <a:xfrm>
              <a:off x="3596100" y="4667000"/>
              <a:ext cx="5090700" cy="476500"/>
            </a:xfrm>
            <a:custGeom>
              <a:avLst/>
              <a:gdLst/>
              <a:ahLst/>
              <a:cxnLst/>
              <a:rect l="0" t="0" r="0" b="0"/>
              <a:pathLst>
                <a:path w="203628" h="19060" extrusionOk="0">
                  <a:moveTo>
                    <a:pt x="0" y="19060"/>
                  </a:moveTo>
                  <a:lnTo>
                    <a:pt x="203628" y="19060"/>
                  </a:lnTo>
                  <a:lnTo>
                    <a:pt x="157305" y="0"/>
                  </a:lnTo>
                  <a:close/>
                </a:path>
              </a:pathLst>
            </a:custGeom>
            <a:solidFill>
              <a:srgbClr val="004C52"/>
            </a:solidFill>
            <a:ln>
              <a:noFill/>
            </a:ln>
          </p:spPr>
        </p:sp>
        <p:sp>
          <p:nvSpPr>
            <p:cNvPr id="42" name="Shape 42"/>
            <p:cNvSpPr/>
            <p:nvPr/>
          </p:nvSpPr>
          <p:spPr>
            <a:xfrm>
              <a:off x="5525000" y="4692625"/>
              <a:ext cx="3637100" cy="470475"/>
            </a:xfrm>
            <a:custGeom>
              <a:avLst/>
              <a:gdLst/>
              <a:ahLst/>
              <a:cxnLst/>
              <a:rect l="0" t="0" r="0" b="0"/>
              <a:pathLst>
                <a:path w="145484" h="18819" extrusionOk="0">
                  <a:moveTo>
                    <a:pt x="145484" y="0"/>
                  </a:moveTo>
                  <a:lnTo>
                    <a:pt x="145484" y="18819"/>
                  </a:lnTo>
                  <a:lnTo>
                    <a:pt x="0" y="18819"/>
                  </a:lnTo>
                  <a:close/>
                </a:path>
              </a:pathLst>
            </a:custGeom>
            <a:solidFill>
              <a:srgbClr val="00AE9D">
                <a:alpha val="83460"/>
              </a:srgbClr>
            </a:solidFill>
            <a:ln>
              <a:noFill/>
            </a:ln>
          </p:spPr>
        </p:sp>
        <p:sp>
          <p:nvSpPr>
            <p:cNvPr id="43" name="Shape 43"/>
            <p:cNvSpPr/>
            <p:nvPr/>
          </p:nvSpPr>
          <p:spPr>
            <a:xfrm>
              <a:off x="7521475" y="4023125"/>
              <a:ext cx="1634600" cy="1139975"/>
            </a:xfrm>
            <a:custGeom>
              <a:avLst/>
              <a:gdLst/>
              <a:ahLst/>
              <a:cxnLst/>
              <a:rect l="0" t="0" r="0" b="0"/>
              <a:pathLst>
                <a:path w="65384" h="45599" extrusionOk="0">
                  <a:moveTo>
                    <a:pt x="65384" y="27022"/>
                  </a:moveTo>
                  <a:lnTo>
                    <a:pt x="65384" y="0"/>
                  </a:lnTo>
                  <a:lnTo>
                    <a:pt x="0" y="45599"/>
                  </a:lnTo>
                  <a:close/>
                </a:path>
              </a:pathLst>
            </a:custGeom>
            <a:solidFill>
              <a:srgbClr val="ABE33F">
                <a:alpha val="81150"/>
              </a:srgbClr>
            </a:solidFill>
            <a:ln>
              <a:noFill/>
            </a:ln>
          </p:spPr>
        </p:sp>
      </p:grp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886651" y="531200"/>
            <a:ext cx="7370699" cy="11432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904925" y="1994467"/>
            <a:ext cx="3560099" cy="45732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679180" y="1994467"/>
            <a:ext cx="3560099" cy="4573200"/>
          </a:xfrm>
          <a:prstGeom prst="rect">
            <a:avLst/>
          </a:prstGeom>
        </p:spPr>
        <p:txBody>
          <a:bodyPr lIns="121897" tIns="121897" rIns="121897" bIns="121897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7510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537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087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32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17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41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369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99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6129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F6EDBB6F-478A-4D25-AB85-F13F7C21C1C3}"/>
              </a:ext>
            </a:extLst>
          </p:cNvPr>
          <p:cNvSpPr/>
          <p:nvPr userDrawn="1"/>
        </p:nvSpPr>
        <p:spPr>
          <a:xfrm>
            <a:off x="-1" y="1533386"/>
            <a:ext cx="683809" cy="5301432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6BD0C40-5A87-4EAA-A6EF-C56DCF35BB90}"/>
              </a:ext>
            </a:extLst>
          </p:cNvPr>
          <p:cNvSpPr/>
          <p:nvPr userDrawn="1"/>
        </p:nvSpPr>
        <p:spPr>
          <a:xfrm>
            <a:off x="0" y="0"/>
            <a:ext cx="683807" cy="1557338"/>
          </a:xfrm>
          <a:prstGeom prst="rect">
            <a:avLst/>
          </a:prstGeom>
          <a:solidFill>
            <a:srgbClr val="0DB8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48460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7101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74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1173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86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6686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65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0338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1476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76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245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42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/>
              <a:t>2018/6/25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D94BD-BC17-4ED3-BA2A-FBDB6955F51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745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altLang="zh-TW">
                <a:solidFill>
                  <a:prstClr val="black">
                    <a:tint val="75000"/>
                  </a:prstClr>
                </a:solidFill>
              </a:rPr>
              <a:t>2018/6/25</a:t>
            </a: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16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3" r:id="rId8"/>
    <p:sldLayoutId id="2147483668" r:id="rId9"/>
    <p:sldLayoutId id="2147483669" r:id="rId10"/>
    <p:sldLayoutId id="2147483670" r:id="rId11"/>
    <p:sldLayoutId id="21474836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3" descr="J:\協助案件\新竹市／防災公園\02 會議與簡報\01 評選會議\簡報物件\封面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9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2"/>
          <p:cNvSpPr/>
          <p:nvPr/>
        </p:nvSpPr>
        <p:spPr>
          <a:xfrm>
            <a:off x="0" y="5219700"/>
            <a:ext cx="9144000" cy="163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/>
          </a:p>
        </p:txBody>
      </p:sp>
      <p:sp>
        <p:nvSpPr>
          <p:cNvPr id="8" name="文字方塊 7"/>
          <p:cNvSpPr txBox="1"/>
          <p:nvPr/>
        </p:nvSpPr>
        <p:spPr bwMode="invGray">
          <a:xfrm>
            <a:off x="4572000" y="730438"/>
            <a:ext cx="4288353" cy="140038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zh-TW"/>
            </a:defPPr>
            <a:lvl1pPr algn="ctr">
              <a:spcBef>
                <a:spcPts val="600"/>
              </a:spcBef>
              <a:defRPr sz="720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40000"/>
                    </a:schemeClr>
                  </a:glow>
                </a:effectLst>
                <a:latin typeface="華康黑體 Std W12" pitchFamily="34" charset="-120"/>
                <a:ea typeface="華康黑體 Std W12" pitchFamily="34" charset="-12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sz="4000" dirty="0"/>
              <a:t>社區避難收容場所</a:t>
            </a:r>
            <a:endParaRPr lang="en-US" altLang="zh-TW" sz="4000" dirty="0"/>
          </a:p>
          <a:p>
            <a:pPr fontAlgn="auto">
              <a:spcAft>
                <a:spcPts val="0"/>
              </a:spcAft>
              <a:defRPr/>
            </a:pPr>
            <a:r>
              <a:rPr kumimoji="0" lang="zh-TW" altLang="en-US" sz="4000" dirty="0"/>
              <a:t>開設與運作</a:t>
            </a:r>
          </a:p>
        </p:txBody>
      </p:sp>
      <p:pic>
        <p:nvPicPr>
          <p:cNvPr id="7" name="圖形 6">
            <a:extLst>
              <a:ext uri="{FF2B5EF4-FFF2-40B4-BE49-F238E27FC236}">
                <a16:creationId xmlns:a16="http://schemas.microsoft.com/office/drawing/2014/main" id="{B5C073C5-8F79-4E90-A36D-031FF2FA17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99976" y="5924550"/>
            <a:ext cx="3148488" cy="76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77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61EA35A-D9E2-4C47-9C54-96E18F4C2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DF99090-2745-4053-A2BD-28371E5B7AC3}"/>
              </a:ext>
            </a:extLst>
          </p:cNvPr>
          <p:cNvSpPr/>
          <p:nvPr/>
        </p:nvSpPr>
        <p:spPr>
          <a:xfrm>
            <a:off x="827584" y="476671"/>
            <a:ext cx="2376264" cy="4320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避難收容作業流圖</a:t>
            </a:r>
          </a:p>
        </p:txBody>
      </p:sp>
      <p:pic>
        <p:nvPicPr>
          <p:cNvPr id="4" name="圖片 1">
            <a:extLst>
              <a:ext uri="{FF2B5EF4-FFF2-40B4-BE49-F238E27FC236}">
                <a16:creationId xmlns:a16="http://schemas.microsoft.com/office/drawing/2014/main" id="{92C47B51-6235-4D1A-879C-EFB72C6620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61" y="1196752"/>
            <a:ext cx="3100878" cy="5349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D867038-9F69-456A-ADF6-B27FC33D704B}"/>
              </a:ext>
            </a:extLst>
          </p:cNvPr>
          <p:cNvSpPr/>
          <p:nvPr/>
        </p:nvSpPr>
        <p:spPr>
          <a:xfrm>
            <a:off x="35496" y="1628800"/>
            <a:ext cx="615553" cy="504056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災民臨時收容執行工作</a:t>
            </a:r>
          </a:p>
        </p:txBody>
      </p:sp>
      <p:sp>
        <p:nvSpPr>
          <p:cNvPr id="6" name="TextBox 41">
            <a:extLst>
              <a:ext uri="{FF2B5EF4-FFF2-40B4-BE49-F238E27FC236}">
                <a16:creationId xmlns:a16="http://schemas.microsoft.com/office/drawing/2014/main" id="{536AFB80-D318-419A-890B-36A026197C11}"/>
              </a:ext>
            </a:extLst>
          </p:cNvPr>
          <p:cNvSpPr txBox="1"/>
          <p:nvPr/>
        </p:nvSpPr>
        <p:spPr>
          <a:xfrm flipH="1">
            <a:off x="0" y="825500"/>
            <a:ext cx="7970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kumimoji="0" lang="en-US" altLang="zh-TW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8178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C97B281D-EBC1-47D5-9F12-10D7BE62A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4D8265E-182E-4B65-BE85-79188F6E52A7}"/>
              </a:ext>
            </a:extLst>
          </p:cNvPr>
          <p:cNvSpPr/>
          <p:nvPr/>
        </p:nvSpPr>
        <p:spPr>
          <a:xfrm>
            <a:off x="35496" y="1628800"/>
            <a:ext cx="615553" cy="504056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災民臨時收容執行工作</a:t>
            </a:r>
          </a:p>
        </p:txBody>
      </p:sp>
      <p:sp>
        <p:nvSpPr>
          <p:cNvPr id="4" name="TextBox 41">
            <a:extLst>
              <a:ext uri="{FF2B5EF4-FFF2-40B4-BE49-F238E27FC236}">
                <a16:creationId xmlns:a16="http://schemas.microsoft.com/office/drawing/2014/main" id="{950A950B-70B0-41A0-95A2-91D928E4A5A0}"/>
              </a:ext>
            </a:extLst>
          </p:cNvPr>
          <p:cNvSpPr txBox="1"/>
          <p:nvPr/>
        </p:nvSpPr>
        <p:spPr>
          <a:xfrm flipH="1">
            <a:off x="0" y="825500"/>
            <a:ext cx="7970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kumimoji="0" lang="en-US" altLang="zh-TW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C0CE632-1961-48BF-BF17-20640BB0738B}"/>
              </a:ext>
            </a:extLst>
          </p:cNvPr>
          <p:cNvSpPr/>
          <p:nvPr/>
        </p:nvSpPr>
        <p:spPr>
          <a:xfrm>
            <a:off x="899592" y="221718"/>
            <a:ext cx="2266802" cy="4320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防災士可協助事項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6F82A6B-E7B8-46E6-9034-60B382D6AAF6}"/>
              </a:ext>
            </a:extLst>
          </p:cNvPr>
          <p:cNvSpPr/>
          <p:nvPr/>
        </p:nvSpPr>
        <p:spPr>
          <a:xfrm>
            <a:off x="927989" y="915791"/>
            <a:ext cx="3494123" cy="2925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規劃收容所之配置與建置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建立收容所人員清冊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事先考量弱勢族群的安置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配合定期教育訓練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收容所空間整理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29F0FED-4469-463B-8773-739886BFC5CE}"/>
              </a:ext>
            </a:extLst>
          </p:cNvPr>
          <p:cNvSpPr/>
          <p:nvPr/>
        </p:nvSpPr>
        <p:spPr>
          <a:xfrm>
            <a:off x="5039544" y="857547"/>
            <a:ext cx="4104456" cy="3418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災時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分類受災災民及傷患種類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協助管理及運作收容所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對外發布收容所即時資訊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建立傷患名單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進行初步醫療救護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引導救護團隊之進出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92AE751-B8BF-412B-8F28-E817240D8BF6}"/>
              </a:ext>
            </a:extLst>
          </p:cNvPr>
          <p:cNvSpPr/>
          <p:nvPr/>
        </p:nvSpPr>
        <p:spPr>
          <a:xfrm>
            <a:off x="1005869" y="4479276"/>
            <a:ext cx="3257741" cy="1940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災後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復原收容所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收容所環境整潔及衛生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補充收容所民生用品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16F6EF7-1D02-47AD-BAF8-2C7FA29BBA31}"/>
              </a:ext>
            </a:extLst>
          </p:cNvPr>
          <p:cNvSpPr/>
          <p:nvPr/>
        </p:nvSpPr>
        <p:spPr>
          <a:xfrm>
            <a:off x="3851920" y="5482706"/>
            <a:ext cx="4572000" cy="956096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協助災民返家</a:t>
            </a: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協助收容所後續檢討事宜</a:t>
            </a:r>
          </a:p>
        </p:txBody>
      </p:sp>
    </p:spTree>
    <p:extLst>
      <p:ext uri="{BB962C8B-B14F-4D97-AF65-F5344CB8AC3E}">
        <p14:creationId xmlns:p14="http://schemas.microsoft.com/office/powerpoint/2010/main" val="252374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ytimg.com/vi/bI4sqNS9a4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5">
            <a:extLst/>
          </p:cNvPr>
          <p:cNvSpPr/>
          <p:nvPr/>
        </p:nvSpPr>
        <p:spPr>
          <a:xfrm flipH="1">
            <a:off x="0" y="-4763"/>
            <a:ext cx="9144000" cy="3109913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 3"/>
              </a:rPr>
              <a:t>　　</a:t>
            </a:r>
            <a:endParaRPr kumimoji="0" lang="en-US" altLang="zh-TW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  <a:sym typeface="Wingdings 3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620688"/>
            <a:ext cx="2954655" cy="183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簡報結束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歡迎提問</a:t>
            </a:r>
            <a:endParaRPr lang="zh-TW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3055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15">
            <a:extLst>
              <a:ext uri="{FF2B5EF4-FFF2-40B4-BE49-F238E27FC236}">
                <a16:creationId xmlns:a16="http://schemas.microsoft.com/office/drawing/2014/main" id="{797AA2DA-6606-4F21-AEB0-ECE13D30087F}"/>
              </a:ext>
            </a:extLst>
          </p:cNvPr>
          <p:cNvSpPr/>
          <p:nvPr/>
        </p:nvSpPr>
        <p:spPr>
          <a:xfrm flipH="1">
            <a:off x="0" y="0"/>
            <a:ext cx="3779762" cy="5903347"/>
          </a:xfrm>
          <a:prstGeom prst="rect">
            <a:avLst/>
          </a:prstGeom>
          <a:solidFill>
            <a:srgbClr val="00C0BC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defTabSz="457200"/>
            <a:endParaRPr sz="3200" dirty="0">
              <a:solidFill>
                <a:srgbClr val="0099FF"/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18" name="標題 11"/>
          <p:cNvSpPr txBox="1">
            <a:spLocks/>
          </p:cNvSpPr>
          <p:nvPr/>
        </p:nvSpPr>
        <p:spPr>
          <a:xfrm>
            <a:off x="179023" y="71669"/>
            <a:ext cx="6187071" cy="1043947"/>
          </a:xfrm>
          <a:prstGeom prst="rect">
            <a:avLst/>
          </a:prstGeom>
        </p:spPr>
        <p:txBody>
          <a:bodyPr lIns="121917" tIns="60958" rIns="121917" bIns="60958"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zh-TW" altLang="en-US" sz="5300" b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itchFamily="34" charset="-120"/>
                <a:ea typeface="華康黑體 Std W9" pitchFamily="34" charset="-120"/>
              </a:rPr>
              <a:t>大綱</a:t>
            </a:r>
          </a:p>
        </p:txBody>
      </p:sp>
      <p:grpSp>
        <p:nvGrpSpPr>
          <p:cNvPr id="4339" name="群組 4338"/>
          <p:cNvGrpSpPr/>
          <p:nvPr/>
        </p:nvGrpSpPr>
        <p:grpSpPr>
          <a:xfrm>
            <a:off x="145368" y="3475244"/>
            <a:ext cx="9116853" cy="510633"/>
            <a:chOff x="-1168400" y="1918463"/>
            <a:chExt cx="6837640" cy="382975"/>
          </a:xfrm>
        </p:grpSpPr>
        <p:sp>
          <p:nvSpPr>
            <p:cNvPr id="1776" name="平行四邊形 1775"/>
            <p:cNvSpPr/>
            <p:nvPr/>
          </p:nvSpPr>
          <p:spPr>
            <a:xfrm>
              <a:off x="-1168400" y="1918463"/>
              <a:ext cx="6588732" cy="382975"/>
            </a:xfrm>
            <a:prstGeom prst="parallelogram">
              <a:avLst>
                <a:gd name="adj" fmla="val 45786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777" name="文字方塊 1776"/>
            <p:cNvSpPr txBox="1"/>
            <p:nvPr/>
          </p:nvSpPr>
          <p:spPr>
            <a:xfrm>
              <a:off x="1699215" y="1929584"/>
              <a:ext cx="3970025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latin typeface="Arial Black" panose="020B0A04020102020204" pitchFamily="34" charset="0"/>
                  <a:ea typeface="華康黑體 Std W7" pitchFamily="34" charset="-120"/>
                </a:rPr>
                <a:t>1.</a:t>
              </a:r>
              <a:r>
                <a:rPr lang="zh-TW" altLang="en-US" sz="2400" dirty="0">
                  <a:latin typeface="Arial Black" panose="020B0A04020102020204" pitchFamily="34" charset="0"/>
                  <a:ea typeface="華康黑體 Std W7" pitchFamily="34" charset="-120"/>
                </a:rPr>
                <a:t> 避難收容場所定義</a:t>
              </a:r>
            </a:p>
          </p:txBody>
        </p:sp>
      </p:grpSp>
      <p:grpSp>
        <p:nvGrpSpPr>
          <p:cNvPr id="4335" name="群組 4334"/>
          <p:cNvGrpSpPr/>
          <p:nvPr/>
        </p:nvGrpSpPr>
        <p:grpSpPr>
          <a:xfrm>
            <a:off x="395536" y="5192090"/>
            <a:ext cx="9162254" cy="510633"/>
            <a:chOff x="-1168400" y="2943211"/>
            <a:chExt cx="6871691" cy="382975"/>
          </a:xfrm>
        </p:grpSpPr>
        <p:sp>
          <p:nvSpPr>
            <p:cNvPr id="1785" name="平行四邊形 1784"/>
            <p:cNvSpPr/>
            <p:nvPr/>
          </p:nvSpPr>
          <p:spPr>
            <a:xfrm>
              <a:off x="-1168400" y="2943211"/>
              <a:ext cx="6270886" cy="382975"/>
            </a:xfrm>
            <a:prstGeom prst="parallelogram">
              <a:avLst>
                <a:gd name="adj" fmla="val 45786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/>
            </a:p>
          </p:txBody>
        </p:sp>
        <p:sp>
          <p:nvSpPr>
            <p:cNvPr id="1786" name="文字方塊 1785"/>
            <p:cNvSpPr txBox="1"/>
            <p:nvPr/>
          </p:nvSpPr>
          <p:spPr>
            <a:xfrm>
              <a:off x="1511589" y="2950032"/>
              <a:ext cx="419170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latin typeface="Arial Black" panose="020B0A04020102020204" pitchFamily="34" charset="0"/>
                  <a:ea typeface="Noto Sans CJK TC DemiLight" pitchFamily="34" charset="-120"/>
                </a:rPr>
                <a:t>3.</a:t>
              </a:r>
              <a:r>
                <a:rPr lang="zh-TW" altLang="en-US" sz="2400" dirty="0">
                  <a:latin typeface="Arial Black" panose="020B0A04020102020204" pitchFamily="34" charset="0"/>
                  <a:ea typeface="Noto Sans CJK TC DemiLight" pitchFamily="34" charset="-120"/>
                </a:rPr>
                <a:t>災民臨時收容執行工作</a:t>
              </a:r>
              <a:endParaRPr lang="zh-TW" altLang="en-US" sz="2400" dirty="0">
                <a:latin typeface="Arial Black" panose="020B0A04020102020204" pitchFamily="34" charset="0"/>
                <a:ea typeface="華康黑體 Std W7" pitchFamily="34" charset="-120"/>
              </a:endParaRPr>
            </a:p>
          </p:txBody>
        </p:sp>
      </p:grpSp>
      <p:grpSp>
        <p:nvGrpSpPr>
          <p:cNvPr id="4334" name="群組 4333"/>
          <p:cNvGrpSpPr/>
          <p:nvPr/>
        </p:nvGrpSpPr>
        <p:grpSpPr>
          <a:xfrm>
            <a:off x="145368" y="4316903"/>
            <a:ext cx="9268406" cy="510633"/>
            <a:chOff x="-1168400" y="2430837"/>
            <a:chExt cx="6951305" cy="382975"/>
          </a:xfrm>
        </p:grpSpPr>
        <p:sp>
          <p:nvSpPr>
            <p:cNvPr id="1788" name="平行四邊形 1787"/>
            <p:cNvSpPr/>
            <p:nvPr/>
          </p:nvSpPr>
          <p:spPr>
            <a:xfrm>
              <a:off x="-1168400" y="2430837"/>
              <a:ext cx="6572310" cy="382975"/>
            </a:xfrm>
            <a:prstGeom prst="parallelogram">
              <a:avLst>
                <a:gd name="adj" fmla="val 45786"/>
              </a:avLst>
            </a:prstGeom>
            <a:solidFill>
              <a:srgbClr val="33CCCC">
                <a:alpha val="8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sz="1400">
                <a:solidFill>
                  <a:schemeClr val="bg1"/>
                </a:solidFill>
              </a:endParaRPr>
            </a:p>
          </p:txBody>
        </p:sp>
        <p:sp>
          <p:nvSpPr>
            <p:cNvPr id="1789" name="文字方塊 1788"/>
            <p:cNvSpPr txBox="1"/>
            <p:nvPr/>
          </p:nvSpPr>
          <p:spPr>
            <a:xfrm>
              <a:off x="1699215" y="2437658"/>
              <a:ext cx="408369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TW" sz="2400" dirty="0">
                  <a:solidFill>
                    <a:schemeClr val="bg1"/>
                  </a:solidFill>
                  <a:latin typeface="Arial Black" panose="020B0A04020102020204" pitchFamily="34" charset="0"/>
                  <a:ea typeface="Noto Sans CJK TC DemiLight" pitchFamily="34" charset="-120"/>
                </a:rPr>
                <a:t>2.</a:t>
              </a:r>
              <a:r>
                <a:rPr lang="zh-TW" altLang="en-US" sz="2400" dirty="0">
                  <a:solidFill>
                    <a:schemeClr val="bg1"/>
                  </a:solidFill>
                  <a:latin typeface="Arial Black" panose="020B0A04020102020204" pitchFamily="34" charset="0"/>
                  <a:ea typeface="華康黑體 Std W7" pitchFamily="34" charset="-120"/>
                </a:rPr>
                <a:t> 避難收容場所選定原則</a:t>
              </a:r>
            </a:p>
          </p:txBody>
        </p:sp>
      </p:grp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4" r="8765" b="531"/>
          <a:stretch/>
        </p:blipFill>
        <p:spPr>
          <a:xfrm>
            <a:off x="-105104" y="2492895"/>
            <a:ext cx="3885015" cy="4416041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8614912" y="6498568"/>
            <a:ext cx="338128" cy="410369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Impact" panose="020B0806030902050204" pitchFamily="34" charset="0"/>
              </a:rPr>
              <a:t>1</a:t>
            </a:r>
            <a:endParaRPr lang="zh-TW" altLang="en-US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3083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ytimg.com/vi/bI4sqNS9a4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5">
            <a:extLst/>
          </p:cNvPr>
          <p:cNvSpPr/>
          <p:nvPr/>
        </p:nvSpPr>
        <p:spPr>
          <a:xfrm flipH="1">
            <a:off x="0" y="-4763"/>
            <a:ext cx="9144000" cy="3109913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 3"/>
              </a:rPr>
              <a:t>　　</a:t>
            </a:r>
            <a:endParaRPr kumimoji="0" lang="en-US" altLang="zh-TW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  <a:sym typeface="Wingdings 3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620688"/>
            <a:ext cx="4339650" cy="183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避難收容場所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定義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8" name="橢圓 7">
            <a:extLst/>
          </p:cNvPr>
          <p:cNvSpPr/>
          <p:nvPr/>
        </p:nvSpPr>
        <p:spPr>
          <a:xfrm>
            <a:off x="5946774" y="339724"/>
            <a:ext cx="2441649" cy="2441649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kumimoji="0" lang="zh-TW" altLang="en-US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58561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96" y="1628800"/>
            <a:ext cx="615553" cy="504056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避難收容場所定義</a:t>
            </a:r>
          </a:p>
        </p:txBody>
      </p:sp>
      <p:sp>
        <p:nvSpPr>
          <p:cNvPr id="5" name="TextBox 41">
            <a:extLst/>
          </p:cNvPr>
          <p:cNvSpPr txBox="1"/>
          <p:nvPr/>
        </p:nvSpPr>
        <p:spPr>
          <a:xfrm flipH="1">
            <a:off x="0" y="825500"/>
            <a:ext cx="7970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kumimoji="0"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83808" y="-18531"/>
            <a:ext cx="2015984" cy="360002"/>
            <a:chOff x="679210" y="-9676"/>
            <a:chExt cx="2449800" cy="468638"/>
          </a:xfrm>
        </p:grpSpPr>
        <p:sp>
          <p:nvSpPr>
            <p:cNvPr id="7" name="矩形 6"/>
            <p:cNvSpPr/>
            <p:nvPr/>
          </p:nvSpPr>
          <p:spPr>
            <a:xfrm>
              <a:off x="679210" y="44624"/>
              <a:ext cx="1904727" cy="4143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2583936" y="44623"/>
              <a:ext cx="545074" cy="4143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9" name="矩形 8"/>
            <p:cNvSpPr/>
            <p:nvPr/>
          </p:nvSpPr>
          <p:spPr>
            <a:xfrm>
              <a:off x="679210" y="-9674"/>
              <a:ext cx="1904727" cy="414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0" name="直角三角形 9"/>
            <p:cNvSpPr/>
            <p:nvPr/>
          </p:nvSpPr>
          <p:spPr>
            <a:xfrm flipV="1">
              <a:off x="2583936" y="-9676"/>
              <a:ext cx="545074" cy="41433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185397" y="-2738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786B73-42AD-4657-B5C4-C5C01C5C9DA8}"/>
              </a:ext>
            </a:extLst>
          </p:cNvPr>
          <p:cNvSpPr/>
          <p:nvPr/>
        </p:nvSpPr>
        <p:spPr>
          <a:xfrm>
            <a:off x="971600" y="1052736"/>
            <a:ext cx="7776864" cy="4319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避難收容場所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災害發生後提供給附近居民有個可靠的避難場所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避難收容據點之功能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indent="-285750" algn="just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收容災民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indent="-285750" algn="just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提供醫療功能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0850" indent="-285750" algn="just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救災物資存放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65100" algn="just" hangingPunct="0">
              <a:lnSpc>
                <a:spcPct val="150000"/>
              </a:lnSpc>
              <a:spcBef>
                <a:spcPts val="600"/>
              </a:spcBef>
            </a:pP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避難收容地點為災難發生後進行收容、避災、緊急醫療、儲糧的唯一安全場所，故避難收容地點的規劃、設定及維護為防災計畫重點工作。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27584" y="476671"/>
            <a:ext cx="864096" cy="4320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功能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620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ytimg.com/vi/bI4sqNS9a4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5">
            <a:extLst/>
          </p:cNvPr>
          <p:cNvSpPr/>
          <p:nvPr/>
        </p:nvSpPr>
        <p:spPr>
          <a:xfrm flipH="1">
            <a:off x="0" y="-4763"/>
            <a:ext cx="9144000" cy="3109913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 3"/>
              </a:rPr>
              <a:t>　　</a:t>
            </a:r>
            <a:endParaRPr kumimoji="0" lang="en-US" altLang="zh-TW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  <a:sym typeface="Wingdings 3"/>
            </a:endParaRPr>
          </a:p>
        </p:txBody>
      </p:sp>
      <p:sp>
        <p:nvSpPr>
          <p:cNvPr id="7" name="橢圓 6">
            <a:extLst/>
          </p:cNvPr>
          <p:cNvSpPr/>
          <p:nvPr/>
        </p:nvSpPr>
        <p:spPr>
          <a:xfrm>
            <a:off x="5946774" y="339724"/>
            <a:ext cx="2441649" cy="2441649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endParaRPr kumimoji="0" lang="zh-TW" altLang="en-US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620688"/>
            <a:ext cx="4339650" cy="183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避難收容場所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基本調查</a:t>
            </a:r>
            <a:endParaRPr lang="zh-TW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383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96" y="1628800"/>
            <a:ext cx="615553" cy="504056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避難收容場所基本調查</a:t>
            </a:r>
          </a:p>
        </p:txBody>
      </p:sp>
      <p:sp>
        <p:nvSpPr>
          <p:cNvPr id="5" name="TextBox 41">
            <a:extLst/>
          </p:cNvPr>
          <p:cNvSpPr txBox="1"/>
          <p:nvPr/>
        </p:nvSpPr>
        <p:spPr>
          <a:xfrm flipH="1">
            <a:off x="0" y="825500"/>
            <a:ext cx="7970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kumimoji="0"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</a:p>
        </p:txBody>
      </p:sp>
      <p:grpSp>
        <p:nvGrpSpPr>
          <p:cNvPr id="6" name="群組 5"/>
          <p:cNvGrpSpPr/>
          <p:nvPr/>
        </p:nvGrpSpPr>
        <p:grpSpPr>
          <a:xfrm>
            <a:off x="683808" y="-18531"/>
            <a:ext cx="2015984" cy="360002"/>
            <a:chOff x="679210" y="-9676"/>
            <a:chExt cx="2449800" cy="468638"/>
          </a:xfrm>
        </p:grpSpPr>
        <p:sp>
          <p:nvSpPr>
            <p:cNvPr id="7" name="矩形 6"/>
            <p:cNvSpPr/>
            <p:nvPr/>
          </p:nvSpPr>
          <p:spPr>
            <a:xfrm>
              <a:off x="679210" y="44624"/>
              <a:ext cx="1904727" cy="4143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2583936" y="44623"/>
              <a:ext cx="545074" cy="4143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9" name="矩形 8"/>
            <p:cNvSpPr/>
            <p:nvPr/>
          </p:nvSpPr>
          <p:spPr>
            <a:xfrm>
              <a:off x="679210" y="-9674"/>
              <a:ext cx="1904727" cy="414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0" name="直角三角形 9"/>
            <p:cNvSpPr/>
            <p:nvPr/>
          </p:nvSpPr>
          <p:spPr>
            <a:xfrm flipV="1">
              <a:off x="2583936" y="-9676"/>
              <a:ext cx="545074" cy="41433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916094" y="-2738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調查及管理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786B73-42AD-4657-B5C4-C5C01C5C9DA8}"/>
              </a:ext>
            </a:extLst>
          </p:cNvPr>
          <p:cNvSpPr/>
          <p:nvPr/>
        </p:nvSpPr>
        <p:spPr>
          <a:xfrm>
            <a:off x="827584" y="2097866"/>
            <a:ext cx="7563069" cy="26622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避難場所之整備工作，及造冊列管避難場所地點、容量、物資、聯絡人等詳細資料，皆須每年定期檢討、更新，並評估避難場所之適當性及安全性，以維持所被賦予之功能。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現有避難收容場所之規劃，乃以開闊空間為規劃設置標準，包含學校、活動中心、區公所等，再依其使用功能，建議區分為緊急應變中心設置、臨時醫療、物資存放、臨時災民收容等。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27584" y="1665817"/>
            <a:ext cx="1647932" cy="4320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調查及管理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44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ytimg.com/vi/bI4sqNS9a4g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225" y="171450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ape 15">
            <a:extLst/>
          </p:cNvPr>
          <p:cNvSpPr/>
          <p:nvPr/>
        </p:nvSpPr>
        <p:spPr>
          <a:xfrm flipH="1">
            <a:off x="0" y="-4763"/>
            <a:ext cx="9144000" cy="3109913"/>
          </a:xfrm>
          <a:prstGeom prst="rect">
            <a:avLst/>
          </a:prstGeom>
          <a:solidFill>
            <a:srgbClr val="0DB7C4"/>
          </a:solidFill>
          <a:ln>
            <a:noFill/>
          </a:ln>
        </p:spPr>
        <p:txBody>
          <a:bodyPr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kumimoji="0" lang="zh-TW" alt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  <a:sym typeface="Wingdings 3"/>
              </a:rPr>
              <a:t>　　</a:t>
            </a:r>
            <a:endParaRPr kumimoji="0" lang="en-US" altLang="zh-TW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  <a:sym typeface="Wingdings 3"/>
            </a:endParaRPr>
          </a:p>
        </p:txBody>
      </p:sp>
      <p:sp>
        <p:nvSpPr>
          <p:cNvPr id="7" name="橢圓 6">
            <a:extLst/>
          </p:cNvPr>
          <p:cNvSpPr/>
          <p:nvPr/>
        </p:nvSpPr>
        <p:spPr>
          <a:xfrm>
            <a:off x="5946774" y="339724"/>
            <a:ext cx="2441649" cy="2441649"/>
          </a:xfrm>
          <a:prstGeom prst="ellipse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zh-TW" sz="9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</a:t>
            </a:r>
            <a:endParaRPr kumimoji="0" lang="zh-TW" altLang="en-US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7504" y="620688"/>
            <a:ext cx="4339650" cy="18312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災民臨時收容</a:t>
            </a:r>
            <a:endParaRPr lang="en-US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Aft>
                <a:spcPts val="600"/>
              </a:spcAft>
              <a:defRPr/>
            </a:pPr>
            <a:r>
              <a:rPr lang="zh-TW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執行工作</a:t>
            </a:r>
            <a:endParaRPr lang="zh-TW" altLang="zh-TW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D94BD-BC17-4ED3-BA2A-FBDB6955F51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1197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96" y="1628800"/>
            <a:ext cx="615553" cy="504056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災民臨時收容執行工作</a:t>
            </a:r>
          </a:p>
        </p:txBody>
      </p:sp>
      <p:sp>
        <p:nvSpPr>
          <p:cNvPr id="5" name="TextBox 41">
            <a:extLst/>
          </p:cNvPr>
          <p:cNvSpPr txBox="1"/>
          <p:nvPr/>
        </p:nvSpPr>
        <p:spPr>
          <a:xfrm flipH="1">
            <a:off x="0" y="825500"/>
            <a:ext cx="7970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kumimoji="0" lang="en-US" altLang="zh-TW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83808" y="-18531"/>
            <a:ext cx="2015984" cy="360002"/>
            <a:chOff x="679210" y="-9676"/>
            <a:chExt cx="2449800" cy="468638"/>
          </a:xfrm>
        </p:grpSpPr>
        <p:sp>
          <p:nvSpPr>
            <p:cNvPr id="7" name="矩形 6"/>
            <p:cNvSpPr/>
            <p:nvPr/>
          </p:nvSpPr>
          <p:spPr>
            <a:xfrm>
              <a:off x="679210" y="44624"/>
              <a:ext cx="1904727" cy="4143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2583936" y="44623"/>
              <a:ext cx="545074" cy="4143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9" name="矩形 8"/>
            <p:cNvSpPr/>
            <p:nvPr/>
          </p:nvSpPr>
          <p:spPr>
            <a:xfrm>
              <a:off x="679210" y="-9674"/>
              <a:ext cx="1904727" cy="414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0" name="直角三角形 9"/>
            <p:cNvSpPr/>
            <p:nvPr/>
          </p:nvSpPr>
          <p:spPr>
            <a:xfrm flipV="1">
              <a:off x="2583936" y="-9676"/>
              <a:ext cx="545074" cy="41433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005863" y="-2738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執行工作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C1786B73-42AD-4657-B5C4-C5C01C5C9DA8}"/>
              </a:ext>
            </a:extLst>
          </p:cNvPr>
          <p:cNvSpPr/>
          <p:nvPr/>
        </p:nvSpPr>
        <p:spPr>
          <a:xfrm>
            <a:off x="827584" y="908720"/>
            <a:ext cx="813690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建立收容資料</a:t>
            </a:r>
          </a:p>
          <a:p>
            <a:pPr marL="450850" indent="-285750" algn="just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平時先行調查安全地區，設定災民收容所，確認收容所避開災害潛勢區，定期更新且於網站公告有關收容地點、收容量、聯絡人及主要負責人等資料。</a:t>
            </a:r>
          </a:p>
          <a:p>
            <a:pPr marL="450850" indent="-285750" algn="just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平時應進行整備演練相關事宜，確定聯絡管道暢通，溝通無虞。</a:t>
            </a:r>
          </a:p>
          <a:p>
            <a:pPr marL="450850" indent="-285750" algn="just" hangingPunct="0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對於老人或身心障礙者等特殊需求個案，應協請轄內老人長期照顧機構、身心障礙福利機構空餘床位，視需要妥為安置，確保安置品質。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收容空間整備</a:t>
            </a:r>
          </a:p>
          <a:p>
            <a:pPr algn="just" hangingPunct="0">
              <a:lnSpc>
                <a:spcPct val="150000"/>
              </a:lnSpc>
              <a:spcBef>
                <a:spcPts val="60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於災民進住前完成場地清潔、消毒及簡易隔間等工作，提供較符人性化的居住空間及相關日常生活用品，如：臉盆、毛巾、牙刷、牙膏、潄口杯、拖鞋、毛毯、墊被及女性與嬰幼兒用品等。</a:t>
            </a:r>
          </a:p>
        </p:txBody>
      </p:sp>
      <p:sp>
        <p:nvSpPr>
          <p:cNvPr id="12" name="矩形 11"/>
          <p:cNvSpPr/>
          <p:nvPr/>
        </p:nvSpPr>
        <p:spPr>
          <a:xfrm>
            <a:off x="827584" y="476671"/>
            <a:ext cx="2376264" cy="4320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避難收容作業流程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97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496" y="1628800"/>
            <a:ext cx="615553" cy="5040560"/>
          </a:xfrm>
          <a:prstGeom prst="rect">
            <a:avLst/>
          </a:prstGeom>
          <a:noFill/>
        </p:spPr>
        <p:txBody>
          <a:bodyPr vert="eaVert" wrap="square">
            <a:spAutoFit/>
          </a:bodyPr>
          <a:lstStyle/>
          <a:p>
            <a:r>
              <a:rPr lang="zh-TW" alt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災民臨時收容執行工作</a:t>
            </a:r>
          </a:p>
        </p:txBody>
      </p:sp>
      <p:sp>
        <p:nvSpPr>
          <p:cNvPr id="5" name="TextBox 41">
            <a:extLst/>
          </p:cNvPr>
          <p:cNvSpPr txBox="1"/>
          <p:nvPr/>
        </p:nvSpPr>
        <p:spPr>
          <a:xfrm flipH="1">
            <a:off x="0" y="825500"/>
            <a:ext cx="79701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en-US" altLang="zh-TW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endParaRPr kumimoji="0" lang="en-US" altLang="zh-TW" sz="40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83808" y="-18531"/>
            <a:ext cx="2015984" cy="360002"/>
            <a:chOff x="679210" y="-9676"/>
            <a:chExt cx="2449800" cy="468638"/>
          </a:xfrm>
        </p:grpSpPr>
        <p:sp>
          <p:nvSpPr>
            <p:cNvPr id="7" name="矩形 6"/>
            <p:cNvSpPr/>
            <p:nvPr/>
          </p:nvSpPr>
          <p:spPr>
            <a:xfrm>
              <a:off x="679210" y="44624"/>
              <a:ext cx="1904727" cy="4143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8" name="直角三角形 7"/>
            <p:cNvSpPr/>
            <p:nvPr/>
          </p:nvSpPr>
          <p:spPr>
            <a:xfrm flipV="1">
              <a:off x="2583936" y="44623"/>
              <a:ext cx="545074" cy="414337"/>
            </a:xfrm>
            <a:prstGeom prst="rt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9" name="矩形 8"/>
            <p:cNvSpPr/>
            <p:nvPr/>
          </p:nvSpPr>
          <p:spPr>
            <a:xfrm>
              <a:off x="679210" y="-9674"/>
              <a:ext cx="1904727" cy="41433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  <p:sp>
          <p:nvSpPr>
            <p:cNvPr id="10" name="直角三角形 9"/>
            <p:cNvSpPr/>
            <p:nvPr/>
          </p:nvSpPr>
          <p:spPr>
            <a:xfrm flipV="1">
              <a:off x="2583936" y="-9676"/>
              <a:ext cx="545074" cy="414338"/>
            </a:xfrm>
            <a:prstGeom prst="rt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/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1005863" y="-27384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執行工作</a:t>
            </a:r>
          </a:p>
        </p:txBody>
      </p:sp>
      <p:sp>
        <p:nvSpPr>
          <p:cNvPr id="4" name="矩形 3"/>
          <p:cNvSpPr/>
          <p:nvPr/>
        </p:nvSpPr>
        <p:spPr>
          <a:xfrm>
            <a:off x="827584" y="914717"/>
            <a:ext cx="8136904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收容管理作業</a:t>
            </a:r>
          </a:p>
          <a:p>
            <a:pPr algn="just" hangingPunct="0">
              <a:lnSpc>
                <a:spcPct val="150000"/>
              </a:lnSpc>
              <a:spcBef>
                <a:spcPts val="60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辦理災民資料登記時，可詢問暸解其專長，以便運用災民專長並鼓勵其協助相關管理作業，減輕災民收容所管理人力不足問題。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收容情形回報</a:t>
            </a:r>
          </a:p>
          <a:p>
            <a:pPr algn="just" hangingPunct="0">
              <a:lnSpc>
                <a:spcPct val="150000"/>
              </a:lnSpc>
              <a:spcBef>
                <a:spcPts val="60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災民收容所管理負責人應於每日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時、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時，填報收容情形至中央災害應變中心防救災相關系統，直到收容所撤離為止，該項資料由地方到中央應具一致性。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Font typeface="Wingdings 3" panose="05040102010807070707" pitchFamily="18" charset="2"/>
              <a:buChar char=""/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緊急收容期間</a:t>
            </a:r>
          </a:p>
          <a:p>
            <a:pPr algn="just" hangingPunct="0">
              <a:lnSpc>
                <a:spcPct val="150000"/>
              </a:lnSpc>
              <a:spcBef>
                <a:spcPts val="600"/>
              </a:spcBef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緊急臨時收容以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週為原則，最長不超過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個月。臨時收容所開設一週時，由社工人員進行災民中長期安置需求調查統計，俾辦理後續配套措施規劃作業。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97295-A0C5-4AFC-BADD-64569D1DE5F7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3AAA2DC-A109-49F0-8E47-AC2AEF61B904}"/>
              </a:ext>
            </a:extLst>
          </p:cNvPr>
          <p:cNvSpPr/>
          <p:nvPr/>
        </p:nvSpPr>
        <p:spPr>
          <a:xfrm>
            <a:off x="827584" y="476671"/>
            <a:ext cx="2376264" cy="4320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避難收容作業流程</a:t>
            </a:r>
          </a:p>
        </p:txBody>
      </p:sp>
    </p:spTree>
    <p:extLst>
      <p:ext uri="{BB962C8B-B14F-4D97-AF65-F5344CB8AC3E}">
        <p14:creationId xmlns:p14="http://schemas.microsoft.com/office/powerpoint/2010/main" val="257206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</TotalTime>
  <Words>667</Words>
  <Application>Microsoft Office PowerPoint</Application>
  <PresentationFormat>如螢幕大小 (4:3)</PresentationFormat>
  <Paragraphs>95</Paragraphs>
  <Slides>12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12</vt:i4>
      </vt:variant>
    </vt:vector>
  </HeadingPairs>
  <TitlesOfParts>
    <vt:vector size="25" baseType="lpstr">
      <vt:lpstr>華康黑體 Std W12</vt:lpstr>
      <vt:lpstr>華康黑體 Std W9</vt:lpstr>
      <vt:lpstr>微軟正黑體</vt:lpstr>
      <vt:lpstr>Arial</vt:lpstr>
      <vt:lpstr>Arial Black</vt:lpstr>
      <vt:lpstr>Calibri</vt:lpstr>
      <vt:lpstr>Calibri Light</vt:lpstr>
      <vt:lpstr>Georgia</vt:lpstr>
      <vt:lpstr>Impact</vt:lpstr>
      <vt:lpstr>Wingdings</vt:lpstr>
      <vt:lpstr>Wingdings 3</vt:lpstr>
      <vt:lpstr>Office 佈景主題</vt:lpstr>
      <vt:lpstr>1_Office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陳俐樺</dc:creator>
  <cp:lastModifiedBy>友煒 李</cp:lastModifiedBy>
  <cp:revision>96</cp:revision>
  <dcterms:created xsi:type="dcterms:W3CDTF">2018-06-22T09:56:51Z</dcterms:created>
  <dcterms:modified xsi:type="dcterms:W3CDTF">2019-03-12T03:40:48Z</dcterms:modified>
</cp:coreProperties>
</file>