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2" r:id="rId3"/>
    <p:sldId id="264" r:id="rId4"/>
    <p:sldId id="265" r:id="rId5"/>
    <p:sldId id="291" r:id="rId6"/>
    <p:sldId id="292" r:id="rId7"/>
    <p:sldId id="293" r:id="rId8"/>
    <p:sldId id="294" r:id="rId9"/>
    <p:sldId id="295" r:id="rId10"/>
    <p:sldId id="296" r:id="rId11"/>
    <p:sldId id="297" r:id="rId12"/>
    <p:sldId id="298" r:id="rId13"/>
    <p:sldId id="299" r:id="rId14"/>
    <p:sldId id="266" r:id="rId15"/>
    <p:sldId id="300" r:id="rId16"/>
    <p:sldId id="301" r:id="rId17"/>
    <p:sldId id="302" r:id="rId18"/>
    <p:sldId id="303" r:id="rId19"/>
    <p:sldId id="304" r:id="rId20"/>
    <p:sldId id="305" r:id="rId21"/>
    <p:sldId id="307" r:id="rId22"/>
    <p:sldId id="308" r:id="rId23"/>
    <p:sldId id="267" r:id="rId24"/>
    <p:sldId id="268" r:id="rId25"/>
    <p:sldId id="306" r:id="rId26"/>
    <p:sldId id="269" r:id="rId27"/>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BF385098-A9F6-4407-A866-05C4486AE220}">
          <p14:sldIdLst>
            <p14:sldId id="263"/>
            <p14:sldId id="262"/>
            <p14:sldId id="264"/>
            <p14:sldId id="265"/>
            <p14:sldId id="291"/>
            <p14:sldId id="292"/>
            <p14:sldId id="293"/>
            <p14:sldId id="294"/>
            <p14:sldId id="295"/>
            <p14:sldId id="296"/>
            <p14:sldId id="297"/>
            <p14:sldId id="298"/>
            <p14:sldId id="299"/>
            <p14:sldId id="266"/>
            <p14:sldId id="300"/>
            <p14:sldId id="301"/>
            <p14:sldId id="302"/>
            <p14:sldId id="303"/>
            <p14:sldId id="304"/>
            <p14:sldId id="305"/>
            <p14:sldId id="307"/>
            <p14:sldId id="308"/>
            <p14:sldId id="267"/>
            <p14:sldId id="268"/>
            <p14:sldId id="306"/>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91C"/>
    <a:srgbClr val="CC3300"/>
    <a:srgbClr val="FFC000"/>
    <a:srgbClr val="4ABBF3"/>
    <a:srgbClr val="D35154"/>
    <a:srgbClr val="D74D6E"/>
    <a:srgbClr val="FB6993"/>
    <a:srgbClr val="FB7D80"/>
    <a:srgbClr val="FA7EB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61" autoAdjust="0"/>
    <p:restoredTop sz="94660"/>
  </p:normalViewPr>
  <p:slideViewPr>
    <p:cSldViewPr snapToGrid="0">
      <p:cViewPr varScale="1">
        <p:scale>
          <a:sx n="76" d="100"/>
          <a:sy n="76" d="100"/>
        </p:scale>
        <p:origin x="132"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EBAC44-851D-430C-B7F6-32E79758913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28DD58F7-950D-4598-A0B3-7E4C79D5653B}">
      <dgm:prSet phldrT="[文字]" custT="1"/>
      <dgm:spPr>
        <a:solidFill>
          <a:srgbClr val="0070C0"/>
        </a:solidFill>
      </dgm:spPr>
      <dgm:t>
        <a:bodyPr/>
        <a:lstStyle/>
        <a:p>
          <a:r>
            <a:rPr lang="zh-TW" altLang="en-US" sz="2400" b="1" dirty="0" smtClean="0">
              <a:latin typeface="微軟正黑體" panose="020B0604030504040204" pitchFamily="34" charset="-120"/>
              <a:ea typeface="微軟正黑體" panose="020B0604030504040204" pitchFamily="34" charset="-120"/>
            </a:rPr>
            <a:t>領得使用執照者</a:t>
          </a:r>
          <a:endParaRPr lang="zh-TW" altLang="en-US" sz="2400" b="1" dirty="0">
            <a:latin typeface="微軟正黑體" panose="020B0604030504040204" pitchFamily="34" charset="-120"/>
            <a:ea typeface="微軟正黑體" panose="020B0604030504040204" pitchFamily="34" charset="-120"/>
          </a:endParaRPr>
        </a:p>
      </dgm:t>
    </dgm:pt>
    <dgm:pt modelId="{68C8851D-5133-4A2D-BC85-A80683BBC7BB}" type="parTrans" cxnId="{8B849CF2-FF9B-4100-8B67-270BFC05A4EE}">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5857298-C7DD-4D0C-980D-39A48FC97A0E}" type="sibTrans" cxnId="{8B849CF2-FF9B-4100-8B67-270BFC05A4EE}">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E5092534-D7C6-445C-8E6C-05272FB6F83E}">
      <dgm:prSet phldrT="[文字]" custT="1"/>
      <dgm:spPr>
        <a:solidFill>
          <a:srgbClr val="0070C0"/>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2400" b="1" dirty="0" smtClean="0">
              <a:latin typeface="微軟正黑體" panose="020B0604030504040204" pitchFamily="34" charset="-120"/>
              <a:ea typeface="微軟正黑體" panose="020B0604030504040204" pitchFamily="34" charset="-120"/>
            </a:rPr>
            <a:t>未領得使用執照者，由主管機關依下列文件之一認定</a:t>
          </a:r>
          <a:endParaRPr lang="en-US" altLang="zh-TW" sz="2400" b="1" dirty="0" smtClean="0">
            <a:latin typeface="微軟正黑體" panose="020B0604030504040204" pitchFamily="34" charset="-120"/>
            <a:ea typeface="微軟正黑體" panose="020B0604030504040204" pitchFamily="34" charset="-120"/>
          </a:endParaRPr>
        </a:p>
      </dgm:t>
    </dgm:pt>
    <dgm:pt modelId="{7FAEC823-1C86-4326-8FE5-42EBF4212DA1}" type="parTrans" cxnId="{14BFD134-D570-4DB9-A6C7-CA78907585F8}">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5FE317F3-5773-45EF-B7D9-5A0159DDAE23}" type="sibTrans" cxnId="{14BFD134-D570-4DB9-A6C7-CA78907585F8}">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9C36F13B-40B5-49F8-8032-2BC9D9559AD1}">
      <dgm:prSet phldrT="[文字]"/>
      <dgm:spPr/>
      <dgm:t>
        <a:bodyPr/>
        <a:lstStyle/>
        <a:p>
          <a:r>
            <a:rPr lang="zh-TW" altLang="en-US" b="1" dirty="0" smtClean="0">
              <a:latin typeface="微軟正黑體" panose="020B0604030504040204" pitchFamily="34" charset="-120"/>
              <a:ea typeface="微軟正黑體" panose="020B0604030504040204" pitchFamily="34" charset="-120"/>
            </a:rPr>
            <a:t>自領得使用執照之日起算，至申請重建之日止。</a:t>
          </a:r>
          <a:endParaRPr lang="zh-TW" altLang="en-US" b="1" dirty="0">
            <a:latin typeface="微軟正黑體" panose="020B0604030504040204" pitchFamily="34" charset="-120"/>
            <a:ea typeface="微軟正黑體" panose="020B0604030504040204" pitchFamily="34" charset="-120"/>
          </a:endParaRPr>
        </a:p>
      </dgm:t>
    </dgm:pt>
    <dgm:pt modelId="{41D616B6-F632-4381-81D6-385696BDBC5E}" type="parTrans" cxnId="{FBD5A012-7DA2-4FB0-836D-173C4614DBFC}">
      <dgm:prSet/>
      <dgm:spPr/>
      <dgm:t>
        <a:bodyPr/>
        <a:lstStyle/>
        <a:p>
          <a:endParaRPr lang="zh-TW" altLang="en-US"/>
        </a:p>
      </dgm:t>
    </dgm:pt>
    <dgm:pt modelId="{D9373661-E220-4560-8BFF-B689E29224F4}" type="sibTrans" cxnId="{FBD5A012-7DA2-4FB0-836D-173C4614DBFC}">
      <dgm:prSet/>
      <dgm:spPr/>
      <dgm:t>
        <a:bodyPr/>
        <a:lstStyle/>
        <a:p>
          <a:endParaRPr lang="zh-TW" altLang="en-US"/>
        </a:p>
      </dgm:t>
    </dgm:pt>
    <dgm:pt modelId="{42FB95D1-E05A-4A83-BFB4-2DA292F7D015}">
      <dgm:prSet phldrT="[文字]"/>
      <dgm:spPr>
        <a:solidFill>
          <a:schemeClr val="bg1"/>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b="1" dirty="0" smtClean="0">
              <a:latin typeface="微軟正黑體" panose="020B0604030504040204" pitchFamily="34" charset="-120"/>
              <a:ea typeface="微軟正黑體" panose="020B0604030504040204" pitchFamily="34" charset="-120"/>
            </a:rPr>
            <a:t> 建築物興建完工之日起算，至申請重建之日止。</a:t>
          </a:r>
          <a:endParaRPr lang="zh-TW" altLang="en-US" b="1" dirty="0">
            <a:latin typeface="微軟正黑體" panose="020B0604030504040204" pitchFamily="34" charset="-120"/>
            <a:ea typeface="微軟正黑體" panose="020B0604030504040204" pitchFamily="34" charset="-120"/>
          </a:endParaRPr>
        </a:p>
      </dgm:t>
    </dgm:pt>
    <dgm:pt modelId="{0C7D00D3-1725-48CE-A1CA-12F9C9E83D2A}" type="parTrans" cxnId="{CEBBB835-74D0-4220-A504-354B970843A6}">
      <dgm:prSet/>
      <dgm:spPr/>
      <dgm:t>
        <a:bodyPr/>
        <a:lstStyle/>
        <a:p>
          <a:endParaRPr lang="zh-TW" altLang="en-US"/>
        </a:p>
      </dgm:t>
    </dgm:pt>
    <dgm:pt modelId="{FF3EE1AB-9F12-4CD0-8322-02A484E29170}" type="sibTrans" cxnId="{CEBBB835-74D0-4220-A504-354B970843A6}">
      <dgm:prSet/>
      <dgm:spPr/>
      <dgm:t>
        <a:bodyPr/>
        <a:lstStyle/>
        <a:p>
          <a:endParaRPr lang="zh-TW" altLang="en-US"/>
        </a:p>
      </dgm:t>
    </dgm:pt>
    <dgm:pt modelId="{86B66603-28B9-4440-B2F0-93CBBD6AFE34}">
      <dgm:prSet phldrT="[文字]"/>
      <dgm:spPr>
        <a:solidFill>
          <a:schemeClr val="bg1"/>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b="1" dirty="0" smtClean="0">
              <a:solidFill>
                <a:srgbClr val="FF0000"/>
              </a:solidFill>
              <a:latin typeface="微軟正黑體" panose="020B0604030504040204" pitchFamily="34" charset="-120"/>
              <a:ea typeface="微軟正黑體" panose="020B0604030504040204" pitchFamily="34" charset="-120"/>
            </a:rPr>
            <a:t> 建物所有權第一次登記謄本。</a:t>
          </a:r>
          <a:endParaRPr lang="zh-TW" altLang="en-US" b="1" dirty="0">
            <a:solidFill>
              <a:srgbClr val="FF0000"/>
            </a:solidFill>
            <a:latin typeface="微軟正黑體" panose="020B0604030504040204" pitchFamily="34" charset="-120"/>
            <a:ea typeface="微軟正黑體" panose="020B0604030504040204" pitchFamily="34" charset="-120"/>
          </a:endParaRPr>
        </a:p>
      </dgm:t>
    </dgm:pt>
    <dgm:pt modelId="{3DE2AF6B-6DE5-48C4-8764-8727B2D59B77}" type="parTrans" cxnId="{3E041355-D385-481F-81BB-942E4A193C8F}">
      <dgm:prSet/>
      <dgm:spPr/>
      <dgm:t>
        <a:bodyPr/>
        <a:lstStyle/>
        <a:p>
          <a:endParaRPr lang="zh-TW" altLang="en-US"/>
        </a:p>
      </dgm:t>
    </dgm:pt>
    <dgm:pt modelId="{56FDECDD-3549-4C71-BE1B-90421C60738B}" type="sibTrans" cxnId="{3E041355-D385-481F-81BB-942E4A193C8F}">
      <dgm:prSet/>
      <dgm:spPr/>
      <dgm:t>
        <a:bodyPr/>
        <a:lstStyle/>
        <a:p>
          <a:endParaRPr lang="zh-TW" altLang="en-US"/>
        </a:p>
      </dgm:t>
    </dgm:pt>
    <dgm:pt modelId="{731D6234-C759-4040-930B-293262DE3611}">
      <dgm:prSet phldrT="[文字]"/>
      <dgm:spPr>
        <a:solidFill>
          <a:schemeClr val="bg1"/>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b="1" dirty="0" smtClean="0">
              <a:solidFill>
                <a:srgbClr val="FF0000"/>
              </a:solidFill>
              <a:latin typeface="微軟正黑體" panose="020B0604030504040204" pitchFamily="34" charset="-120"/>
              <a:ea typeface="微軟正黑體" panose="020B0604030504040204" pitchFamily="34" charset="-120"/>
            </a:rPr>
            <a:t> 合法建築物證明文件。</a:t>
          </a:r>
          <a:endParaRPr lang="zh-TW" altLang="en-US" b="1" dirty="0">
            <a:solidFill>
              <a:srgbClr val="FF0000"/>
            </a:solidFill>
            <a:latin typeface="微軟正黑體" panose="020B0604030504040204" pitchFamily="34" charset="-120"/>
            <a:ea typeface="微軟正黑體" panose="020B0604030504040204" pitchFamily="34" charset="-120"/>
          </a:endParaRPr>
        </a:p>
      </dgm:t>
    </dgm:pt>
    <dgm:pt modelId="{AA4C9903-2F87-4499-A7F3-9B981B0A85CA}" type="parTrans" cxnId="{993C8F13-EC4E-4319-82B7-F58B132BBCCB}">
      <dgm:prSet/>
      <dgm:spPr/>
      <dgm:t>
        <a:bodyPr/>
        <a:lstStyle/>
        <a:p>
          <a:endParaRPr lang="zh-TW" altLang="en-US"/>
        </a:p>
      </dgm:t>
    </dgm:pt>
    <dgm:pt modelId="{B6801436-064F-48DF-B390-FAB5136F9C38}" type="sibTrans" cxnId="{993C8F13-EC4E-4319-82B7-F58B132BBCCB}">
      <dgm:prSet/>
      <dgm:spPr/>
      <dgm:t>
        <a:bodyPr/>
        <a:lstStyle/>
        <a:p>
          <a:endParaRPr lang="zh-TW" altLang="en-US"/>
        </a:p>
      </dgm:t>
    </dgm:pt>
    <dgm:pt modelId="{84187D75-ADDD-4470-8412-C551D8336EC9}">
      <dgm:prSet phldrT="[文字]"/>
      <dgm:spPr>
        <a:solidFill>
          <a:schemeClr val="bg1"/>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b="1" dirty="0" smtClean="0">
              <a:latin typeface="微軟正黑體" panose="020B0604030504040204" pitchFamily="34" charset="-120"/>
              <a:ea typeface="微軟正黑體" panose="020B0604030504040204" pitchFamily="34" charset="-120"/>
            </a:rPr>
            <a:t> 房屋稅籍資料、門牌編釘證明、自來水費收據或電費收據。</a:t>
          </a:r>
          <a:endParaRPr lang="zh-TW" altLang="en-US" b="1" dirty="0">
            <a:latin typeface="微軟正黑體" panose="020B0604030504040204" pitchFamily="34" charset="-120"/>
            <a:ea typeface="微軟正黑體" panose="020B0604030504040204" pitchFamily="34" charset="-120"/>
          </a:endParaRPr>
        </a:p>
      </dgm:t>
    </dgm:pt>
    <dgm:pt modelId="{7A7C1A4B-ACC9-4819-8753-7C8917931E59}" type="parTrans" cxnId="{67AFD547-F866-4899-A86D-C2802CE2D8D4}">
      <dgm:prSet/>
      <dgm:spPr/>
      <dgm:t>
        <a:bodyPr/>
        <a:lstStyle/>
        <a:p>
          <a:endParaRPr lang="zh-TW" altLang="en-US"/>
        </a:p>
      </dgm:t>
    </dgm:pt>
    <dgm:pt modelId="{931B9B66-A1BD-484C-9E01-B71CD1288D80}" type="sibTrans" cxnId="{67AFD547-F866-4899-A86D-C2802CE2D8D4}">
      <dgm:prSet/>
      <dgm:spPr/>
      <dgm:t>
        <a:bodyPr/>
        <a:lstStyle/>
        <a:p>
          <a:endParaRPr lang="zh-TW" altLang="en-US"/>
        </a:p>
      </dgm:t>
    </dgm:pt>
    <dgm:pt modelId="{70821DC4-E4DA-4F60-AF06-ADF6425D23EB}">
      <dgm:prSet phldrT="[文字]"/>
      <dgm:spPr>
        <a:solidFill>
          <a:schemeClr val="bg1"/>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b="1" dirty="0" smtClean="0">
              <a:latin typeface="微軟正黑體" panose="020B0604030504040204" pitchFamily="34" charset="-120"/>
              <a:ea typeface="微軟正黑體" panose="020B0604030504040204" pitchFamily="34" charset="-120"/>
            </a:rPr>
            <a:t> 其他證明文件。</a:t>
          </a:r>
          <a:endParaRPr lang="zh-TW" altLang="en-US" b="1" dirty="0">
            <a:latin typeface="微軟正黑體" panose="020B0604030504040204" pitchFamily="34" charset="-120"/>
            <a:ea typeface="微軟正黑體" panose="020B0604030504040204" pitchFamily="34" charset="-120"/>
          </a:endParaRPr>
        </a:p>
      </dgm:t>
    </dgm:pt>
    <dgm:pt modelId="{836A8A71-1B72-4B4C-94F7-4B081742ED76}" type="parTrans" cxnId="{3B427341-AABD-46B4-A3A5-E2F53E3F1F22}">
      <dgm:prSet/>
      <dgm:spPr/>
      <dgm:t>
        <a:bodyPr/>
        <a:lstStyle/>
        <a:p>
          <a:endParaRPr lang="zh-TW" altLang="en-US"/>
        </a:p>
      </dgm:t>
    </dgm:pt>
    <dgm:pt modelId="{7F318644-1619-40C4-A48E-2E26B5312382}" type="sibTrans" cxnId="{3B427341-AABD-46B4-A3A5-E2F53E3F1F22}">
      <dgm:prSet/>
      <dgm:spPr/>
      <dgm:t>
        <a:bodyPr/>
        <a:lstStyle/>
        <a:p>
          <a:endParaRPr lang="zh-TW" altLang="en-US"/>
        </a:p>
      </dgm:t>
    </dgm:pt>
    <dgm:pt modelId="{427EC4C6-691E-4960-9951-EA46DB4835AE}" type="pres">
      <dgm:prSet presAssocID="{5AEBAC44-851D-430C-B7F6-32E797589134}" presName="linear" presStyleCnt="0">
        <dgm:presLayoutVars>
          <dgm:animLvl val="lvl"/>
          <dgm:resizeHandles val="exact"/>
        </dgm:presLayoutVars>
      </dgm:prSet>
      <dgm:spPr/>
      <dgm:t>
        <a:bodyPr/>
        <a:lstStyle/>
        <a:p>
          <a:endParaRPr lang="zh-TW" altLang="en-US"/>
        </a:p>
      </dgm:t>
    </dgm:pt>
    <dgm:pt modelId="{75F7987F-E3A5-4658-8C6B-5C81F78047EF}" type="pres">
      <dgm:prSet presAssocID="{28DD58F7-950D-4598-A0B3-7E4C79D5653B}" presName="parentText" presStyleLbl="node1" presStyleIdx="0" presStyleCnt="2" custLinFactNeighborX="122" custLinFactNeighborY="-25743">
        <dgm:presLayoutVars>
          <dgm:chMax val="0"/>
          <dgm:bulletEnabled val="1"/>
        </dgm:presLayoutVars>
      </dgm:prSet>
      <dgm:spPr/>
      <dgm:t>
        <a:bodyPr/>
        <a:lstStyle/>
        <a:p>
          <a:endParaRPr lang="zh-TW" altLang="en-US"/>
        </a:p>
      </dgm:t>
    </dgm:pt>
    <dgm:pt modelId="{93B77DEB-521D-49BE-8FDC-6F30AD2BD92D}" type="pres">
      <dgm:prSet presAssocID="{28DD58F7-950D-4598-A0B3-7E4C79D5653B}" presName="childText" presStyleLbl="revTx" presStyleIdx="0" presStyleCnt="2">
        <dgm:presLayoutVars>
          <dgm:bulletEnabled val="1"/>
        </dgm:presLayoutVars>
      </dgm:prSet>
      <dgm:spPr/>
      <dgm:t>
        <a:bodyPr/>
        <a:lstStyle/>
        <a:p>
          <a:endParaRPr lang="zh-TW" altLang="en-US"/>
        </a:p>
      </dgm:t>
    </dgm:pt>
    <dgm:pt modelId="{6E87EFAF-2CBB-421A-A926-69D64D61B825}" type="pres">
      <dgm:prSet presAssocID="{E5092534-D7C6-445C-8E6C-05272FB6F83E}" presName="parentText" presStyleLbl="node1" presStyleIdx="1" presStyleCnt="2">
        <dgm:presLayoutVars>
          <dgm:chMax val="0"/>
          <dgm:bulletEnabled val="1"/>
        </dgm:presLayoutVars>
      </dgm:prSet>
      <dgm:spPr/>
      <dgm:t>
        <a:bodyPr/>
        <a:lstStyle/>
        <a:p>
          <a:endParaRPr lang="zh-TW" altLang="en-US"/>
        </a:p>
      </dgm:t>
    </dgm:pt>
    <dgm:pt modelId="{877AE259-432D-4211-BCC6-0DC99358ABB8}" type="pres">
      <dgm:prSet presAssocID="{E5092534-D7C6-445C-8E6C-05272FB6F83E}" presName="childText" presStyleLbl="revTx" presStyleIdx="1" presStyleCnt="2">
        <dgm:presLayoutVars>
          <dgm:bulletEnabled val="1"/>
        </dgm:presLayoutVars>
      </dgm:prSet>
      <dgm:spPr/>
      <dgm:t>
        <a:bodyPr/>
        <a:lstStyle/>
        <a:p>
          <a:endParaRPr lang="zh-TW" altLang="en-US"/>
        </a:p>
      </dgm:t>
    </dgm:pt>
  </dgm:ptLst>
  <dgm:cxnLst>
    <dgm:cxn modelId="{D66AF9E7-7754-4EBA-93F9-DFDBDEAC568B}" type="presOf" srcId="{42FB95D1-E05A-4A83-BFB4-2DA292F7D015}" destId="{877AE259-432D-4211-BCC6-0DC99358ABB8}" srcOrd="0" destOrd="0" presId="urn:microsoft.com/office/officeart/2005/8/layout/vList2"/>
    <dgm:cxn modelId="{45D8A5C1-2DFA-40BD-B27B-166DE232423F}" type="presOf" srcId="{731D6234-C759-4040-930B-293262DE3611}" destId="{877AE259-432D-4211-BCC6-0DC99358ABB8}" srcOrd="0" destOrd="2" presId="urn:microsoft.com/office/officeart/2005/8/layout/vList2"/>
    <dgm:cxn modelId="{3B427341-AABD-46B4-A3A5-E2F53E3F1F22}" srcId="{E5092534-D7C6-445C-8E6C-05272FB6F83E}" destId="{70821DC4-E4DA-4F60-AF06-ADF6425D23EB}" srcOrd="4" destOrd="0" parTransId="{836A8A71-1B72-4B4C-94F7-4B081742ED76}" sibTransId="{7F318644-1619-40C4-A48E-2E26B5312382}"/>
    <dgm:cxn modelId="{8B849CF2-FF9B-4100-8B67-270BFC05A4EE}" srcId="{5AEBAC44-851D-430C-B7F6-32E797589134}" destId="{28DD58F7-950D-4598-A0B3-7E4C79D5653B}" srcOrd="0" destOrd="0" parTransId="{68C8851D-5133-4A2D-BC85-A80683BBC7BB}" sibTransId="{65857298-C7DD-4D0C-980D-39A48FC97A0E}"/>
    <dgm:cxn modelId="{14BFD134-D570-4DB9-A6C7-CA78907585F8}" srcId="{5AEBAC44-851D-430C-B7F6-32E797589134}" destId="{E5092534-D7C6-445C-8E6C-05272FB6F83E}" srcOrd="1" destOrd="0" parTransId="{7FAEC823-1C86-4326-8FE5-42EBF4212DA1}" sibTransId="{5FE317F3-5773-45EF-B7D9-5A0159DDAE23}"/>
    <dgm:cxn modelId="{993C8F13-EC4E-4319-82B7-F58B132BBCCB}" srcId="{E5092534-D7C6-445C-8E6C-05272FB6F83E}" destId="{731D6234-C759-4040-930B-293262DE3611}" srcOrd="2" destOrd="0" parTransId="{AA4C9903-2F87-4499-A7F3-9B981B0A85CA}" sibTransId="{B6801436-064F-48DF-B390-FAB5136F9C38}"/>
    <dgm:cxn modelId="{5BDD4761-505E-4CD0-8047-D8E724230E2F}" type="presOf" srcId="{86B66603-28B9-4440-B2F0-93CBBD6AFE34}" destId="{877AE259-432D-4211-BCC6-0DC99358ABB8}" srcOrd="0" destOrd="1" presId="urn:microsoft.com/office/officeart/2005/8/layout/vList2"/>
    <dgm:cxn modelId="{CEBBB835-74D0-4220-A504-354B970843A6}" srcId="{E5092534-D7C6-445C-8E6C-05272FB6F83E}" destId="{42FB95D1-E05A-4A83-BFB4-2DA292F7D015}" srcOrd="0" destOrd="0" parTransId="{0C7D00D3-1725-48CE-A1CA-12F9C9E83D2A}" sibTransId="{FF3EE1AB-9F12-4CD0-8322-02A484E29170}"/>
    <dgm:cxn modelId="{3E0E6593-2972-499A-997E-2005CFD23D34}" type="presOf" srcId="{70821DC4-E4DA-4F60-AF06-ADF6425D23EB}" destId="{877AE259-432D-4211-BCC6-0DC99358ABB8}" srcOrd="0" destOrd="4" presId="urn:microsoft.com/office/officeart/2005/8/layout/vList2"/>
    <dgm:cxn modelId="{67AFD547-F866-4899-A86D-C2802CE2D8D4}" srcId="{E5092534-D7C6-445C-8E6C-05272FB6F83E}" destId="{84187D75-ADDD-4470-8412-C551D8336EC9}" srcOrd="3" destOrd="0" parTransId="{7A7C1A4B-ACC9-4819-8753-7C8917931E59}" sibTransId="{931B9B66-A1BD-484C-9E01-B71CD1288D80}"/>
    <dgm:cxn modelId="{1819555D-00EB-4749-BD0F-394C274758C3}" type="presOf" srcId="{9C36F13B-40B5-49F8-8032-2BC9D9559AD1}" destId="{93B77DEB-521D-49BE-8FDC-6F30AD2BD92D}" srcOrd="0" destOrd="0" presId="urn:microsoft.com/office/officeart/2005/8/layout/vList2"/>
    <dgm:cxn modelId="{4ACD9B87-AC2E-4D2D-8F00-97D707D7BF60}" type="presOf" srcId="{28DD58F7-950D-4598-A0B3-7E4C79D5653B}" destId="{75F7987F-E3A5-4658-8C6B-5C81F78047EF}" srcOrd="0" destOrd="0" presId="urn:microsoft.com/office/officeart/2005/8/layout/vList2"/>
    <dgm:cxn modelId="{2330BDC4-9569-4AD8-81CF-C76EDFC6D249}" type="presOf" srcId="{E5092534-D7C6-445C-8E6C-05272FB6F83E}" destId="{6E87EFAF-2CBB-421A-A926-69D64D61B825}" srcOrd="0" destOrd="0" presId="urn:microsoft.com/office/officeart/2005/8/layout/vList2"/>
    <dgm:cxn modelId="{53260258-236E-4777-9059-D3183796E617}" type="presOf" srcId="{84187D75-ADDD-4470-8412-C551D8336EC9}" destId="{877AE259-432D-4211-BCC6-0DC99358ABB8}" srcOrd="0" destOrd="3" presId="urn:microsoft.com/office/officeart/2005/8/layout/vList2"/>
    <dgm:cxn modelId="{FBD5A012-7DA2-4FB0-836D-173C4614DBFC}" srcId="{28DD58F7-950D-4598-A0B3-7E4C79D5653B}" destId="{9C36F13B-40B5-49F8-8032-2BC9D9559AD1}" srcOrd="0" destOrd="0" parTransId="{41D616B6-F632-4381-81D6-385696BDBC5E}" sibTransId="{D9373661-E220-4560-8BFF-B689E29224F4}"/>
    <dgm:cxn modelId="{3E041355-D385-481F-81BB-942E4A193C8F}" srcId="{E5092534-D7C6-445C-8E6C-05272FB6F83E}" destId="{86B66603-28B9-4440-B2F0-93CBBD6AFE34}" srcOrd="1" destOrd="0" parTransId="{3DE2AF6B-6DE5-48C4-8764-8727B2D59B77}" sibTransId="{56FDECDD-3549-4C71-BE1B-90421C60738B}"/>
    <dgm:cxn modelId="{F8299816-6812-4B5A-9F85-4B83D88C1150}" type="presOf" srcId="{5AEBAC44-851D-430C-B7F6-32E797589134}" destId="{427EC4C6-691E-4960-9951-EA46DB4835AE}" srcOrd="0" destOrd="0" presId="urn:microsoft.com/office/officeart/2005/8/layout/vList2"/>
    <dgm:cxn modelId="{E9684AAC-DB34-4E23-A6D2-EDD1E0871884}" type="presParOf" srcId="{427EC4C6-691E-4960-9951-EA46DB4835AE}" destId="{75F7987F-E3A5-4658-8C6B-5C81F78047EF}" srcOrd="0" destOrd="0" presId="urn:microsoft.com/office/officeart/2005/8/layout/vList2"/>
    <dgm:cxn modelId="{B463A577-727C-4740-8BEE-25780299D45D}" type="presParOf" srcId="{427EC4C6-691E-4960-9951-EA46DB4835AE}" destId="{93B77DEB-521D-49BE-8FDC-6F30AD2BD92D}" srcOrd="1" destOrd="0" presId="urn:microsoft.com/office/officeart/2005/8/layout/vList2"/>
    <dgm:cxn modelId="{169D672D-83FB-4FBD-8253-1D1EED5A731B}" type="presParOf" srcId="{427EC4C6-691E-4960-9951-EA46DB4835AE}" destId="{6E87EFAF-2CBB-421A-A926-69D64D61B825}" srcOrd="2" destOrd="0" presId="urn:microsoft.com/office/officeart/2005/8/layout/vList2"/>
    <dgm:cxn modelId="{B3C15C6F-0EAD-4FEF-9D1F-B02614D1D93B}" type="presParOf" srcId="{427EC4C6-691E-4960-9951-EA46DB4835AE}" destId="{877AE259-432D-4211-BCC6-0DC99358ABB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D3032C-981F-4811-8E6A-516C6E40858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4F5BB258-4CC3-4EAC-9A43-C316A94D2046}">
      <dgm:prSet custT="1"/>
      <dgm:spPr>
        <a:solidFill>
          <a:srgbClr val="0070C0"/>
        </a:solidFill>
      </dgm:spPr>
      <dgm:t>
        <a:bodyPr/>
        <a:lstStyle/>
        <a:p>
          <a:pPr rtl="0"/>
          <a:r>
            <a:rPr lang="zh-TW" altLang="en-US" sz="2400" b="1" dirty="0" smtClean="0">
              <a:latin typeface="微軟正黑體" panose="020B0604030504040204" pitchFamily="34" charset="-120"/>
              <a:ea typeface="微軟正黑體" panose="020B0604030504040204" pitchFamily="34" charset="-120"/>
            </a:rPr>
            <a:t>建築物耐震能力未達最低標準、未達一定標準</a:t>
          </a:r>
          <a:endParaRPr lang="zh-TW" altLang="en-US" sz="2400" b="1" dirty="0">
            <a:latin typeface="微軟正黑體" panose="020B0604030504040204" pitchFamily="34" charset="-120"/>
            <a:ea typeface="微軟正黑體" panose="020B0604030504040204" pitchFamily="34" charset="-120"/>
          </a:endParaRPr>
        </a:p>
      </dgm:t>
    </dgm:pt>
    <dgm:pt modelId="{BEE43457-547D-491C-A3E2-F9F6EDAC741D}" type="parTrans" cxnId="{556292CF-4600-492D-A14C-2D7BD9F16FF5}">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F0BD8485-9F01-4FFA-A82D-2D4D99459843}" type="sibTrans" cxnId="{556292CF-4600-492D-A14C-2D7BD9F16FF5}">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867A319A-D0D9-4193-AA6E-AC17B2CA46E3}">
      <dgm:prSet custT="1"/>
      <dgm:spPr/>
      <dgm:t>
        <a:bodyPr/>
        <a:lstStyle/>
        <a:p>
          <a:pPr rtl="0"/>
          <a:r>
            <a:rPr lang="zh-TW" altLang="en-US" sz="2000" b="1" dirty="0" smtClean="0">
              <a:latin typeface="微軟正黑體" panose="020B0604030504040204" pitchFamily="34" charset="-120"/>
              <a:ea typeface="微軟正黑體" panose="020B0604030504040204" pitchFamily="34" charset="-120"/>
            </a:rPr>
            <a:t>指依都市危險及老舊建築物結構安全性能評估辦法</a:t>
          </a:r>
          <a:r>
            <a:rPr lang="zh-TW" altLang="en-US" sz="2000" b="1" dirty="0" smtClean="0">
              <a:solidFill>
                <a:srgbClr val="CC3300"/>
              </a:solidFill>
              <a:latin typeface="微軟正黑體" panose="020B0604030504040204" pitchFamily="34" charset="-120"/>
              <a:ea typeface="微軟正黑體" panose="020B0604030504040204" pitchFamily="34" charset="-120"/>
            </a:rPr>
            <a:t>進行初步評估，其評估結果為高於</a:t>
          </a:r>
          <a:r>
            <a:rPr lang="en-US" altLang="zh-TW" sz="2000" b="1" dirty="0" smtClean="0">
              <a:solidFill>
                <a:srgbClr val="CC3300"/>
              </a:solidFill>
              <a:latin typeface="微軟正黑體" panose="020B0604030504040204" pitchFamily="34" charset="-120"/>
              <a:ea typeface="微軟正黑體" panose="020B0604030504040204" pitchFamily="34" charset="-120"/>
            </a:rPr>
            <a:t>45</a:t>
          </a:r>
          <a:r>
            <a:rPr lang="zh-TW" altLang="en-US" sz="2000" b="1" dirty="0" smtClean="0">
              <a:solidFill>
                <a:srgbClr val="CC3300"/>
              </a:solidFill>
              <a:latin typeface="微軟正黑體" panose="020B0604030504040204" pitchFamily="34" charset="-120"/>
              <a:ea typeface="微軟正黑體" panose="020B0604030504040204" pitchFamily="34" charset="-120"/>
            </a:rPr>
            <a:t>分、</a:t>
          </a:r>
          <a:r>
            <a:rPr lang="en-US" altLang="zh-TW" sz="2000" b="1" u="sng" dirty="0" smtClean="0">
              <a:solidFill>
                <a:srgbClr val="CC3300"/>
              </a:solidFill>
              <a:effectLst/>
              <a:latin typeface="微軟正黑體" panose="020B0604030504040204" pitchFamily="34" charset="-120"/>
              <a:ea typeface="微軟正黑體" panose="020B0604030504040204" pitchFamily="34" charset="-120"/>
            </a:rPr>
            <a:t>30-45</a:t>
          </a:r>
          <a:r>
            <a:rPr lang="zh-TW" altLang="en-US" sz="2000" b="1" dirty="0" smtClean="0">
              <a:solidFill>
                <a:srgbClr val="CC3300"/>
              </a:solidFill>
              <a:latin typeface="微軟正黑體" panose="020B0604030504040204" pitchFamily="34" charset="-120"/>
              <a:ea typeface="微軟正黑體" panose="020B0604030504040204" pitchFamily="34" charset="-120"/>
            </a:rPr>
            <a:t>分間（乙級）</a:t>
          </a:r>
          <a:r>
            <a:rPr lang="zh-TW" altLang="en-US" sz="2000" b="1" dirty="0" smtClean="0">
              <a:latin typeface="微軟正黑體" panose="020B0604030504040204" pitchFamily="34" charset="-120"/>
              <a:ea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dgm:t>
    </dgm:pt>
    <dgm:pt modelId="{FFC510F2-55DD-4116-95FE-E0AD82181A69}" type="parTrans" cxnId="{3AEEED49-5670-41DF-AA8A-6F08E30A8F62}">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C6ABEB2E-C211-40FB-A981-F2E8FB9C1721}" type="sibTrans" cxnId="{3AEEED49-5670-41DF-AA8A-6F08E30A8F62}">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87803D61-C650-4548-80C2-EDEA42781CB7}">
      <dgm:prSet custT="1"/>
      <dgm:spPr>
        <a:solidFill>
          <a:srgbClr val="0070C0"/>
        </a:solidFill>
      </dgm:spPr>
      <dgm:t>
        <a:bodyPr/>
        <a:lstStyle/>
        <a:p>
          <a:pPr rtl="0"/>
          <a:r>
            <a:rPr lang="zh-TW" altLang="en-US" sz="2400" b="1" dirty="0" smtClean="0">
              <a:latin typeface="微軟正黑體" panose="020B0604030504040204" pitchFamily="34" charset="-120"/>
              <a:ea typeface="微軟正黑體" panose="020B0604030504040204" pitchFamily="34" charset="-120"/>
            </a:rPr>
            <a:t>有電梯者需再詳評確認改善不具效益</a:t>
          </a:r>
          <a:endParaRPr lang="zh-TW" altLang="en-US" sz="2400" b="1" dirty="0">
            <a:latin typeface="微軟正黑體" panose="020B0604030504040204" pitchFamily="34" charset="-120"/>
            <a:ea typeface="微軟正黑體" panose="020B0604030504040204" pitchFamily="34" charset="-120"/>
          </a:endParaRPr>
        </a:p>
      </dgm:t>
    </dgm:pt>
    <dgm:pt modelId="{A9EF89B6-9DA0-4277-9931-CA2423097457}" type="parTrans" cxnId="{431C1DB1-15DC-41EF-9CD7-4C8980BFDDE8}">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10B20E3B-F682-4BC4-8B29-A9CBE8949658}" type="sibTrans" cxnId="{431C1DB1-15DC-41EF-9CD7-4C8980BFDDE8}">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939D2DC0-1CD3-4702-97C2-0AA0C0E8129A}">
      <dgm:prSet custT="1"/>
      <dgm:spPr/>
      <dgm:t>
        <a:bodyPr/>
        <a:lstStyle/>
        <a:p>
          <a:pPr rtl="0"/>
          <a:r>
            <a:rPr lang="zh-TW" altLang="en-US" sz="2000" b="1" dirty="0" smtClean="0">
              <a:latin typeface="微軟正黑體" panose="020B0604030504040204" pitchFamily="34" charset="-120"/>
              <a:ea typeface="微軟正黑體" panose="020B0604030504040204" pitchFamily="34" charset="-120"/>
            </a:rPr>
            <a:t>都市危險及老舊建築物結構安全性能評估辦法進行初步評估，</a:t>
          </a:r>
          <a:r>
            <a:rPr lang="zh-TW" sz="2000" b="1" dirty="0" smtClean="0">
              <a:latin typeface="微軟正黑體" panose="020B0604030504040204" pitchFamily="34" charset="-120"/>
              <a:ea typeface="微軟正黑體" panose="020B0604030504040204" pitchFamily="34" charset="-120"/>
            </a:rPr>
            <a:t>評估結果為</a:t>
          </a:r>
          <a:r>
            <a:rPr lang="zh-TW" altLang="en-US" sz="2000" b="1" dirty="0" smtClean="0">
              <a:latin typeface="微軟正黑體" panose="020B0604030504040204" pitchFamily="34" charset="-120"/>
              <a:ea typeface="微軟正黑體" panose="020B0604030504040204" pitchFamily="34" charset="-120"/>
            </a:rPr>
            <a:t>乙級，</a:t>
          </a:r>
          <a:r>
            <a:rPr lang="zh-TW" altLang="en-US" sz="2000" b="1" dirty="0" smtClean="0">
              <a:solidFill>
                <a:srgbClr val="CC3300"/>
              </a:solidFill>
              <a:latin typeface="微軟正黑體" panose="020B0604030504040204" pitchFamily="34" charset="-120"/>
              <a:ea typeface="微軟正黑體" panose="020B0604030504040204" pitchFamily="34" charset="-120"/>
            </a:rPr>
            <a:t>並經</a:t>
          </a:r>
          <a:r>
            <a:rPr lang="zh-TW" altLang="en-US" sz="2000" b="1" u="sng" dirty="0" smtClean="0">
              <a:solidFill>
                <a:srgbClr val="CC3300"/>
              </a:solidFill>
              <a:latin typeface="微軟正黑體" panose="020B0604030504040204" pitchFamily="34" charset="-120"/>
              <a:ea typeface="微軟正黑體" panose="020B0604030504040204" pitchFamily="34" charset="-120"/>
            </a:rPr>
            <a:t>詳細評估</a:t>
          </a:r>
          <a:r>
            <a:rPr lang="zh-TW" altLang="en-US" sz="2000" b="1" dirty="0" smtClean="0">
              <a:solidFill>
                <a:srgbClr val="CC3300"/>
              </a:solidFill>
              <a:latin typeface="微軟正黑體" panose="020B0604030504040204" pitchFamily="34" charset="-120"/>
              <a:ea typeface="微軟正黑體" panose="020B0604030504040204" pitchFamily="34" charset="-120"/>
            </a:rPr>
            <a:t>結果</a:t>
          </a:r>
          <a:r>
            <a:rPr lang="zh-TW" sz="2000" b="1" dirty="0" smtClean="0">
              <a:solidFill>
                <a:srgbClr val="CC3300"/>
              </a:solidFill>
              <a:latin typeface="微軟正黑體" panose="020B0604030504040204" pitchFamily="34" charset="-120"/>
              <a:ea typeface="微軟正黑體" panose="020B0604030504040204" pitchFamily="34" charset="-120"/>
            </a:rPr>
            <a:t>建議拆除重建，或補強且其所需經費超過建築物重建成本</a:t>
          </a:r>
          <a:r>
            <a:rPr lang="en-US" sz="2000" b="1" dirty="0" smtClean="0">
              <a:solidFill>
                <a:srgbClr val="CC3300"/>
              </a:solidFill>
              <a:latin typeface="微軟正黑體" panose="020B0604030504040204" pitchFamily="34" charset="-120"/>
              <a:ea typeface="微軟正黑體" panose="020B0604030504040204" pitchFamily="34" charset="-120"/>
            </a:rPr>
            <a:t>1/2</a:t>
          </a:r>
          <a:r>
            <a:rPr lang="zh-TW" sz="2000" b="1" dirty="0" smtClean="0">
              <a:latin typeface="微軟正黑體" panose="020B0604030504040204" pitchFamily="34" charset="-120"/>
              <a:ea typeface="微軟正黑體" panose="020B0604030504040204" pitchFamily="34" charset="-120"/>
            </a:rPr>
            <a:t>。</a:t>
          </a:r>
          <a:endParaRPr lang="zh-TW" sz="2000" b="1" dirty="0">
            <a:latin typeface="微軟正黑體" panose="020B0604030504040204" pitchFamily="34" charset="-120"/>
            <a:ea typeface="微軟正黑體" panose="020B0604030504040204" pitchFamily="34" charset="-120"/>
          </a:endParaRPr>
        </a:p>
      </dgm:t>
    </dgm:pt>
    <dgm:pt modelId="{534CC8FE-0D70-4144-A776-213DE461E308}" type="parTrans" cxnId="{427F7321-067A-498C-8B87-B0D4DF79E5A3}">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1E3B202E-9FC5-4B56-A7E7-35044919CF4F}" type="sibTrans" cxnId="{427F7321-067A-498C-8B87-B0D4DF79E5A3}">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26EFBCD1-9F62-4207-82F5-C996C13B8995}" type="pres">
      <dgm:prSet presAssocID="{81D3032C-981F-4811-8E6A-516C6E408588}" presName="linear" presStyleCnt="0">
        <dgm:presLayoutVars>
          <dgm:animLvl val="lvl"/>
          <dgm:resizeHandles val="exact"/>
        </dgm:presLayoutVars>
      </dgm:prSet>
      <dgm:spPr/>
      <dgm:t>
        <a:bodyPr/>
        <a:lstStyle/>
        <a:p>
          <a:endParaRPr lang="zh-TW" altLang="en-US"/>
        </a:p>
      </dgm:t>
    </dgm:pt>
    <dgm:pt modelId="{071B74CC-CDEA-4C08-91C7-39235FF844E4}" type="pres">
      <dgm:prSet presAssocID="{4F5BB258-4CC3-4EAC-9A43-C316A94D2046}" presName="parentText" presStyleLbl="node1" presStyleIdx="0" presStyleCnt="2" custScaleY="63730">
        <dgm:presLayoutVars>
          <dgm:chMax val="0"/>
          <dgm:bulletEnabled val="1"/>
        </dgm:presLayoutVars>
      </dgm:prSet>
      <dgm:spPr/>
      <dgm:t>
        <a:bodyPr/>
        <a:lstStyle/>
        <a:p>
          <a:endParaRPr lang="zh-TW" altLang="en-US"/>
        </a:p>
      </dgm:t>
    </dgm:pt>
    <dgm:pt modelId="{696CD7CD-4058-4E08-8DF4-C924775AB99E}" type="pres">
      <dgm:prSet presAssocID="{4F5BB258-4CC3-4EAC-9A43-C316A94D2046}" presName="childText" presStyleLbl="revTx" presStyleIdx="0" presStyleCnt="2">
        <dgm:presLayoutVars>
          <dgm:bulletEnabled val="1"/>
        </dgm:presLayoutVars>
      </dgm:prSet>
      <dgm:spPr/>
      <dgm:t>
        <a:bodyPr/>
        <a:lstStyle/>
        <a:p>
          <a:endParaRPr lang="zh-TW" altLang="en-US"/>
        </a:p>
      </dgm:t>
    </dgm:pt>
    <dgm:pt modelId="{63174730-DF4F-4DCD-92C1-02D60DCDF5BE}" type="pres">
      <dgm:prSet presAssocID="{87803D61-C650-4548-80C2-EDEA42781CB7}" presName="parentText" presStyleLbl="node1" presStyleIdx="1" presStyleCnt="2" custScaleY="66311">
        <dgm:presLayoutVars>
          <dgm:chMax val="0"/>
          <dgm:bulletEnabled val="1"/>
        </dgm:presLayoutVars>
      </dgm:prSet>
      <dgm:spPr/>
      <dgm:t>
        <a:bodyPr/>
        <a:lstStyle/>
        <a:p>
          <a:endParaRPr lang="zh-TW" altLang="en-US"/>
        </a:p>
      </dgm:t>
    </dgm:pt>
    <dgm:pt modelId="{F2BB185D-8126-4646-8D77-BEB577FFA366}" type="pres">
      <dgm:prSet presAssocID="{87803D61-C650-4548-80C2-EDEA42781CB7}" presName="childText" presStyleLbl="revTx" presStyleIdx="1" presStyleCnt="2">
        <dgm:presLayoutVars>
          <dgm:bulletEnabled val="1"/>
        </dgm:presLayoutVars>
      </dgm:prSet>
      <dgm:spPr/>
      <dgm:t>
        <a:bodyPr/>
        <a:lstStyle/>
        <a:p>
          <a:endParaRPr lang="zh-TW" altLang="en-US"/>
        </a:p>
      </dgm:t>
    </dgm:pt>
  </dgm:ptLst>
  <dgm:cxnLst>
    <dgm:cxn modelId="{556292CF-4600-492D-A14C-2D7BD9F16FF5}" srcId="{81D3032C-981F-4811-8E6A-516C6E408588}" destId="{4F5BB258-4CC3-4EAC-9A43-C316A94D2046}" srcOrd="0" destOrd="0" parTransId="{BEE43457-547D-491C-A3E2-F9F6EDAC741D}" sibTransId="{F0BD8485-9F01-4FFA-A82D-2D4D99459843}"/>
    <dgm:cxn modelId="{9719D596-2DA4-45C4-B694-310D1AD05996}" type="presOf" srcId="{87803D61-C650-4548-80C2-EDEA42781CB7}" destId="{63174730-DF4F-4DCD-92C1-02D60DCDF5BE}" srcOrd="0" destOrd="0" presId="urn:microsoft.com/office/officeart/2005/8/layout/vList2"/>
    <dgm:cxn modelId="{427F7321-067A-498C-8B87-B0D4DF79E5A3}" srcId="{87803D61-C650-4548-80C2-EDEA42781CB7}" destId="{939D2DC0-1CD3-4702-97C2-0AA0C0E8129A}" srcOrd="0" destOrd="0" parTransId="{534CC8FE-0D70-4144-A776-213DE461E308}" sibTransId="{1E3B202E-9FC5-4B56-A7E7-35044919CF4F}"/>
    <dgm:cxn modelId="{6FCA22A2-32C1-4B6E-AB4C-DAC3E8EED493}" type="presOf" srcId="{867A319A-D0D9-4193-AA6E-AC17B2CA46E3}" destId="{696CD7CD-4058-4E08-8DF4-C924775AB99E}" srcOrd="0" destOrd="0" presId="urn:microsoft.com/office/officeart/2005/8/layout/vList2"/>
    <dgm:cxn modelId="{431C1DB1-15DC-41EF-9CD7-4C8980BFDDE8}" srcId="{81D3032C-981F-4811-8E6A-516C6E408588}" destId="{87803D61-C650-4548-80C2-EDEA42781CB7}" srcOrd="1" destOrd="0" parTransId="{A9EF89B6-9DA0-4277-9931-CA2423097457}" sibTransId="{10B20E3B-F682-4BC4-8B29-A9CBE8949658}"/>
    <dgm:cxn modelId="{12D640DF-3FC0-470C-9509-C9AB4925D7E8}" type="presOf" srcId="{81D3032C-981F-4811-8E6A-516C6E408588}" destId="{26EFBCD1-9F62-4207-82F5-C996C13B8995}" srcOrd="0" destOrd="0" presId="urn:microsoft.com/office/officeart/2005/8/layout/vList2"/>
    <dgm:cxn modelId="{3AEEED49-5670-41DF-AA8A-6F08E30A8F62}" srcId="{4F5BB258-4CC3-4EAC-9A43-C316A94D2046}" destId="{867A319A-D0D9-4193-AA6E-AC17B2CA46E3}" srcOrd="0" destOrd="0" parTransId="{FFC510F2-55DD-4116-95FE-E0AD82181A69}" sibTransId="{C6ABEB2E-C211-40FB-A981-F2E8FB9C1721}"/>
    <dgm:cxn modelId="{BE5140AE-5A29-4956-9785-17828F161A6E}" type="presOf" srcId="{939D2DC0-1CD3-4702-97C2-0AA0C0E8129A}" destId="{F2BB185D-8126-4646-8D77-BEB577FFA366}" srcOrd="0" destOrd="0" presId="urn:microsoft.com/office/officeart/2005/8/layout/vList2"/>
    <dgm:cxn modelId="{98A6A856-3F2B-4ECF-8566-E30A0F8DEF4E}" type="presOf" srcId="{4F5BB258-4CC3-4EAC-9A43-C316A94D2046}" destId="{071B74CC-CDEA-4C08-91C7-39235FF844E4}" srcOrd="0" destOrd="0" presId="urn:microsoft.com/office/officeart/2005/8/layout/vList2"/>
    <dgm:cxn modelId="{F7A3511D-2795-4709-9FD4-3CDA101A1FD0}" type="presParOf" srcId="{26EFBCD1-9F62-4207-82F5-C996C13B8995}" destId="{071B74CC-CDEA-4C08-91C7-39235FF844E4}" srcOrd="0" destOrd="0" presId="urn:microsoft.com/office/officeart/2005/8/layout/vList2"/>
    <dgm:cxn modelId="{15F37D80-FFFC-4523-9D01-E129A6FB1D54}" type="presParOf" srcId="{26EFBCD1-9F62-4207-82F5-C996C13B8995}" destId="{696CD7CD-4058-4E08-8DF4-C924775AB99E}" srcOrd="1" destOrd="0" presId="urn:microsoft.com/office/officeart/2005/8/layout/vList2"/>
    <dgm:cxn modelId="{673FDB35-752F-4704-9E7F-B43FB1AD8B01}" type="presParOf" srcId="{26EFBCD1-9F62-4207-82F5-C996C13B8995}" destId="{63174730-DF4F-4DCD-92C1-02D60DCDF5BE}" srcOrd="2" destOrd="0" presId="urn:microsoft.com/office/officeart/2005/8/layout/vList2"/>
    <dgm:cxn modelId="{A15C62EE-A04E-4AE7-B1E7-2184436AECBD}" type="presParOf" srcId="{26EFBCD1-9F62-4207-82F5-C996C13B8995}" destId="{F2BB185D-8126-4646-8D77-BEB577FFA36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D3032C-981F-4811-8E6A-516C6E40858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703BD231-9A95-47DE-9051-DB7FE9450748}">
      <dgm:prSet custT="1"/>
      <dgm:spPr>
        <a:solidFill>
          <a:srgbClr val="0070C0"/>
        </a:solidFill>
      </dgm:spPr>
      <dgm:t>
        <a:bodyPr/>
        <a:lstStyle/>
        <a:p>
          <a:pPr rtl="0"/>
          <a:r>
            <a:rPr lang="zh-TW" altLang="en-US" sz="2400" b="1" dirty="0" smtClean="0">
              <a:latin typeface="微軟正黑體" panose="020B0604030504040204" pitchFamily="34" charset="-120"/>
              <a:ea typeface="微軟正黑體" panose="020B0604030504040204" pitchFamily="34" charset="-120"/>
            </a:rPr>
            <a:t>基地未完成重建</a:t>
          </a:r>
          <a:endParaRPr lang="zh-TW" altLang="en-US" sz="2400" b="1" dirty="0">
            <a:latin typeface="微軟正黑體" panose="020B0604030504040204" pitchFamily="34" charset="-120"/>
            <a:ea typeface="微軟正黑體" panose="020B0604030504040204" pitchFamily="34" charset="-120"/>
          </a:endParaRPr>
        </a:p>
      </dgm:t>
    </dgm:pt>
    <dgm:pt modelId="{93229467-C401-410B-B3E1-92D818F55C1E}" type="parTrans" cxnId="{36288FCA-0E97-4F09-99C0-79737F41191F}">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C2D9A734-2BA2-442F-819F-064EB4D27078}" type="sibTrans" cxnId="{36288FCA-0E97-4F09-99C0-79737F41191F}">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73F614F1-AF24-453A-9A62-993D2C4E33BE}">
      <dgm:prSet custT="1"/>
      <dgm:spPr/>
      <dgm:t>
        <a:bodyPr/>
        <a:lstStyle/>
        <a:p>
          <a:pPr rtl="0">
            <a:lnSpc>
              <a:spcPct val="100000"/>
            </a:lnSpc>
          </a:pPr>
          <a:r>
            <a:rPr lang="zh-TW" altLang="en-US" sz="2400" b="1" dirty="0" smtClean="0">
              <a:latin typeface="微軟正黑體" panose="020B0604030504040204" pitchFamily="34" charset="-120"/>
              <a:ea typeface="微軟正黑體" panose="020B0604030504040204" pitchFamily="34" charset="-120"/>
            </a:rPr>
            <a:t>指於本條例公布施行日起</a:t>
          </a:r>
          <a:r>
            <a:rPr lang="en-US" altLang="zh-TW" sz="2400" b="1" dirty="0" smtClean="0">
              <a:latin typeface="微軟正黑體" panose="020B0604030504040204" pitchFamily="34" charset="-120"/>
              <a:ea typeface="微軟正黑體" panose="020B0604030504040204" pitchFamily="34" charset="-120"/>
            </a:rPr>
            <a:t>3</a:t>
          </a:r>
          <a:r>
            <a:rPr lang="zh-TW" altLang="en-US" sz="2400" b="1" dirty="0" smtClean="0">
              <a:latin typeface="微軟正黑體" panose="020B0604030504040204" pitchFamily="34" charset="-120"/>
              <a:ea typeface="微軟正黑體" panose="020B0604030504040204" pitchFamily="34" charset="-120"/>
            </a:rPr>
            <a:t>年內（</a:t>
          </a:r>
          <a:r>
            <a:rPr lang="en-US" altLang="zh-TW" sz="2400" b="1" dirty="0" smtClean="0">
              <a:latin typeface="微軟正黑體" panose="020B0604030504040204" pitchFamily="34" charset="-120"/>
              <a:ea typeface="微軟正黑體" panose="020B0604030504040204" pitchFamily="34" charset="-120"/>
            </a:rPr>
            <a:t>109.5.9)</a:t>
          </a:r>
          <a:r>
            <a:rPr lang="zh-TW" altLang="en-US" sz="2400" b="1" dirty="0" smtClean="0">
              <a:latin typeface="微軟正黑體" panose="020B0604030504040204" pitchFamily="34" charset="-120"/>
              <a:ea typeface="微軟正黑體" panose="020B0604030504040204" pitchFamily="34" charset="-120"/>
            </a:rPr>
            <a:t>尚</a:t>
          </a:r>
          <a:r>
            <a:rPr lang="zh-TW" altLang="en-US" sz="2400" b="1" dirty="0" smtClean="0">
              <a:solidFill>
                <a:srgbClr val="CC3300"/>
              </a:solidFill>
              <a:latin typeface="微軟正黑體" panose="020B0604030504040204" pitchFamily="34" charset="-120"/>
              <a:ea typeface="微軟正黑體" panose="020B0604030504040204" pitchFamily="34" charset="-120"/>
            </a:rPr>
            <a:t>未</a:t>
          </a:r>
          <a:r>
            <a:rPr lang="zh-TW" altLang="en-US" sz="2400" b="1" dirty="0" smtClean="0">
              <a:latin typeface="微軟正黑體" panose="020B0604030504040204" pitchFamily="34" charset="-120"/>
              <a:ea typeface="微軟正黑體" panose="020B0604030504040204" pitchFamily="34" charset="-120"/>
            </a:rPr>
            <a:t>依建築法規定</a:t>
          </a:r>
          <a:r>
            <a:rPr lang="zh-TW" altLang="en-US" sz="2400" b="1" dirty="0" smtClean="0">
              <a:solidFill>
                <a:srgbClr val="D2491C"/>
              </a:solidFill>
              <a:latin typeface="微軟正黑體" panose="020B0604030504040204" pitchFamily="34" charset="-120"/>
              <a:ea typeface="微軟正黑體" panose="020B0604030504040204" pitchFamily="34" charset="-120"/>
            </a:rPr>
            <a:t>領得使用執照者</a:t>
          </a:r>
          <a:r>
            <a:rPr lang="zh-TW" altLang="en-US" sz="2400" b="1" dirty="0" smtClean="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dgm:t>
    </dgm:pt>
    <dgm:pt modelId="{C92A1E47-1093-4CBF-A4A9-4DCC9A05E371}" type="parTrans" cxnId="{4B17AAB8-16B4-41A2-ACC6-1CC6121366E8}">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19EC230D-E318-4714-AFB7-9BED12CEECE3}" type="sibTrans" cxnId="{4B17AAB8-16B4-41A2-ACC6-1CC6121366E8}">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1AEC317C-B9CD-B047-96BC-89E7A2F12949}">
      <dgm:prSet custT="1"/>
      <dgm:spPr>
        <a:solidFill>
          <a:srgbClr val="0070C0"/>
        </a:solidFill>
      </dgm:spPr>
      <dgm:t>
        <a:bodyPr/>
        <a:lstStyle/>
        <a:p>
          <a:pPr rtl="0"/>
          <a:r>
            <a:rPr lang="zh-TW" altLang="en-US" sz="2400" b="1" dirty="0" smtClean="0">
              <a:latin typeface="微軟正黑體" panose="020B0604030504040204" pitchFamily="34" charset="-120"/>
              <a:ea typeface="微軟正黑體" panose="020B0604030504040204" pitchFamily="34" charset="-120"/>
            </a:rPr>
            <a:t>合併建築基地或土地範圍</a:t>
          </a:r>
          <a:endParaRPr lang="zh-TW" altLang="en-US" sz="2400" b="1" dirty="0">
            <a:latin typeface="微軟正黑體" panose="020B0604030504040204" pitchFamily="34" charset="-120"/>
            <a:ea typeface="微軟正黑體" panose="020B0604030504040204" pitchFamily="34" charset="-120"/>
          </a:endParaRPr>
        </a:p>
      </dgm:t>
    </dgm:pt>
    <dgm:pt modelId="{525F9926-255E-5645-9492-359247A1AB8B}" type="parTrans" cxnId="{EDCE2D86-18A8-D249-A144-657CA8E2D221}">
      <dgm:prSet/>
      <dgm:spPr/>
      <dgm:t>
        <a:bodyPr/>
        <a:lstStyle/>
        <a:p>
          <a:endParaRPr lang="zh-TW" altLang="en-US"/>
        </a:p>
      </dgm:t>
    </dgm:pt>
    <dgm:pt modelId="{8622A89A-F31E-B242-9C30-06D454A62417}" type="sibTrans" cxnId="{EDCE2D86-18A8-D249-A144-657CA8E2D221}">
      <dgm:prSet/>
      <dgm:spPr/>
      <dgm:t>
        <a:bodyPr/>
        <a:lstStyle/>
        <a:p>
          <a:endParaRPr lang="zh-TW" altLang="en-US"/>
        </a:p>
      </dgm:t>
    </dgm:pt>
    <dgm:pt modelId="{B52E4C29-F5FB-E247-93FA-F5F32FBA43EB}">
      <dgm:prSet custT="1"/>
      <dgm:spPr/>
      <dgm:t>
        <a:bodyPr/>
        <a:lstStyle/>
        <a:p>
          <a:pPr rtl="0"/>
          <a:r>
            <a:rPr lang="zh-TW" altLang="en-US" sz="2400" b="1" dirty="0" smtClean="0">
              <a:solidFill>
                <a:srgbClr val="CC3300"/>
              </a:solidFill>
              <a:latin typeface="微軟正黑體" panose="020B0604030504040204" pitchFamily="34" charset="-120"/>
              <a:ea typeface="微軟正黑體" panose="020B0604030504040204" pitchFamily="34" charset="-120"/>
            </a:rPr>
            <a:t>不得超過</a:t>
          </a:r>
          <a:r>
            <a:rPr lang="zh-TW" altLang="en-US" sz="2400" b="1" dirty="0" smtClean="0">
              <a:latin typeface="微軟正黑體" panose="020B0604030504040204" pitchFamily="34" charset="-120"/>
              <a:ea typeface="微軟正黑體" panose="020B0604030504040204" pitchFamily="34" charset="-120"/>
            </a:rPr>
            <a:t>符合本條例規定之</a:t>
          </a:r>
          <a:r>
            <a:rPr lang="zh-TW" altLang="en-US" sz="2400" b="1" dirty="0" smtClean="0">
              <a:solidFill>
                <a:srgbClr val="CC3300"/>
              </a:solidFill>
              <a:latin typeface="微軟正黑體" panose="020B0604030504040204" pitchFamily="34" charset="-120"/>
              <a:ea typeface="微軟正黑體" panose="020B0604030504040204" pitchFamily="34" charset="-120"/>
            </a:rPr>
            <a:t>合法建築物重建基地</a:t>
          </a:r>
          <a:r>
            <a:rPr lang="zh-TW" altLang="en-US" sz="2400" b="1" dirty="0" smtClean="0">
              <a:latin typeface="微軟正黑體" panose="020B0604030504040204" pitchFamily="34" charset="-120"/>
              <a:ea typeface="微軟正黑體" panose="020B0604030504040204" pitchFamily="34" charset="-120"/>
            </a:rPr>
            <a:t>面積。</a:t>
          </a:r>
          <a:endParaRPr lang="zh-TW" altLang="en-US" sz="2400" b="1" dirty="0">
            <a:latin typeface="微軟正黑體" panose="020B0604030504040204" pitchFamily="34" charset="-120"/>
            <a:ea typeface="微軟正黑體" panose="020B0604030504040204" pitchFamily="34" charset="-120"/>
          </a:endParaRPr>
        </a:p>
      </dgm:t>
    </dgm:pt>
    <dgm:pt modelId="{A9ADB455-8A1D-D546-BAD3-5C4053078C03}" type="parTrans" cxnId="{8C24BB4D-F0FF-854B-BB74-12EAA85C93CE}">
      <dgm:prSet/>
      <dgm:spPr/>
      <dgm:t>
        <a:bodyPr/>
        <a:lstStyle/>
        <a:p>
          <a:endParaRPr lang="zh-TW" altLang="en-US"/>
        </a:p>
      </dgm:t>
    </dgm:pt>
    <dgm:pt modelId="{9EF89DC4-F721-B44F-9BD3-DB8EF2C01936}" type="sibTrans" cxnId="{8C24BB4D-F0FF-854B-BB74-12EAA85C93CE}">
      <dgm:prSet/>
      <dgm:spPr/>
      <dgm:t>
        <a:bodyPr/>
        <a:lstStyle/>
        <a:p>
          <a:endParaRPr lang="zh-TW" altLang="en-US"/>
        </a:p>
      </dgm:t>
    </dgm:pt>
    <dgm:pt modelId="{26EFBCD1-9F62-4207-82F5-C996C13B8995}" type="pres">
      <dgm:prSet presAssocID="{81D3032C-981F-4811-8E6A-516C6E408588}" presName="linear" presStyleCnt="0">
        <dgm:presLayoutVars>
          <dgm:animLvl val="lvl"/>
          <dgm:resizeHandles val="exact"/>
        </dgm:presLayoutVars>
      </dgm:prSet>
      <dgm:spPr/>
      <dgm:t>
        <a:bodyPr/>
        <a:lstStyle/>
        <a:p>
          <a:endParaRPr lang="zh-TW" altLang="en-US"/>
        </a:p>
      </dgm:t>
    </dgm:pt>
    <dgm:pt modelId="{EE245730-FFA9-4597-B952-BE9276EC1A9D}" type="pres">
      <dgm:prSet presAssocID="{703BD231-9A95-47DE-9051-DB7FE9450748}" presName="parentText" presStyleLbl="node1" presStyleIdx="0" presStyleCnt="2" custScaleY="77437" custLinFactNeighborX="-1608" custLinFactNeighborY="-694">
        <dgm:presLayoutVars>
          <dgm:chMax val="0"/>
          <dgm:bulletEnabled val="1"/>
        </dgm:presLayoutVars>
      </dgm:prSet>
      <dgm:spPr/>
      <dgm:t>
        <a:bodyPr/>
        <a:lstStyle/>
        <a:p>
          <a:endParaRPr lang="zh-TW" altLang="en-US"/>
        </a:p>
      </dgm:t>
    </dgm:pt>
    <dgm:pt modelId="{AF4850A1-43B8-402C-9A05-51BD139A6215}" type="pres">
      <dgm:prSet presAssocID="{703BD231-9A95-47DE-9051-DB7FE9450748}" presName="childText" presStyleLbl="revTx" presStyleIdx="0" presStyleCnt="2" custLinFactNeighborX="-1175" custLinFactNeighborY="178">
        <dgm:presLayoutVars>
          <dgm:bulletEnabled val="1"/>
        </dgm:presLayoutVars>
      </dgm:prSet>
      <dgm:spPr/>
      <dgm:t>
        <a:bodyPr/>
        <a:lstStyle/>
        <a:p>
          <a:endParaRPr lang="zh-TW" altLang="en-US"/>
        </a:p>
      </dgm:t>
    </dgm:pt>
    <dgm:pt modelId="{C6E5548B-D3C7-5949-83C8-9BB70E102903}" type="pres">
      <dgm:prSet presAssocID="{1AEC317C-B9CD-B047-96BC-89E7A2F12949}" presName="parentText" presStyleLbl="node1" presStyleIdx="1" presStyleCnt="2" custScaleY="89912">
        <dgm:presLayoutVars>
          <dgm:chMax val="0"/>
          <dgm:bulletEnabled val="1"/>
        </dgm:presLayoutVars>
      </dgm:prSet>
      <dgm:spPr/>
      <dgm:t>
        <a:bodyPr/>
        <a:lstStyle/>
        <a:p>
          <a:endParaRPr lang="zh-TW" altLang="en-US"/>
        </a:p>
      </dgm:t>
    </dgm:pt>
    <dgm:pt modelId="{706F8ED7-6046-F642-8436-63E3AD852D58}" type="pres">
      <dgm:prSet presAssocID="{1AEC317C-B9CD-B047-96BC-89E7A2F12949}" presName="childText" presStyleLbl="revTx" presStyleIdx="1" presStyleCnt="2">
        <dgm:presLayoutVars>
          <dgm:bulletEnabled val="1"/>
        </dgm:presLayoutVars>
      </dgm:prSet>
      <dgm:spPr/>
      <dgm:t>
        <a:bodyPr/>
        <a:lstStyle/>
        <a:p>
          <a:endParaRPr lang="zh-TW" altLang="en-US"/>
        </a:p>
      </dgm:t>
    </dgm:pt>
  </dgm:ptLst>
  <dgm:cxnLst>
    <dgm:cxn modelId="{8C24BB4D-F0FF-854B-BB74-12EAA85C93CE}" srcId="{1AEC317C-B9CD-B047-96BC-89E7A2F12949}" destId="{B52E4C29-F5FB-E247-93FA-F5F32FBA43EB}" srcOrd="0" destOrd="0" parTransId="{A9ADB455-8A1D-D546-BAD3-5C4053078C03}" sibTransId="{9EF89DC4-F721-B44F-9BD3-DB8EF2C01936}"/>
    <dgm:cxn modelId="{36288FCA-0E97-4F09-99C0-79737F41191F}" srcId="{81D3032C-981F-4811-8E6A-516C6E408588}" destId="{703BD231-9A95-47DE-9051-DB7FE9450748}" srcOrd="0" destOrd="0" parTransId="{93229467-C401-410B-B3E1-92D818F55C1E}" sibTransId="{C2D9A734-2BA2-442F-819F-064EB4D27078}"/>
    <dgm:cxn modelId="{15420C1E-1C81-4980-B18F-D70A8E8DCC46}" type="presOf" srcId="{73F614F1-AF24-453A-9A62-993D2C4E33BE}" destId="{AF4850A1-43B8-402C-9A05-51BD139A6215}" srcOrd="0" destOrd="0" presId="urn:microsoft.com/office/officeart/2005/8/layout/vList2"/>
    <dgm:cxn modelId="{4B17AAB8-16B4-41A2-ACC6-1CC6121366E8}" srcId="{703BD231-9A95-47DE-9051-DB7FE9450748}" destId="{73F614F1-AF24-453A-9A62-993D2C4E33BE}" srcOrd="0" destOrd="0" parTransId="{C92A1E47-1093-4CBF-A4A9-4DCC9A05E371}" sibTransId="{19EC230D-E318-4714-AFB7-9BED12CEECE3}"/>
    <dgm:cxn modelId="{021C4D0D-72C4-438A-837F-CB33323ABAC1}" type="presOf" srcId="{B52E4C29-F5FB-E247-93FA-F5F32FBA43EB}" destId="{706F8ED7-6046-F642-8436-63E3AD852D58}" srcOrd="0" destOrd="0" presId="urn:microsoft.com/office/officeart/2005/8/layout/vList2"/>
    <dgm:cxn modelId="{63313083-8716-44E5-BB4F-F92FD0E75067}" type="presOf" srcId="{703BD231-9A95-47DE-9051-DB7FE9450748}" destId="{EE245730-FFA9-4597-B952-BE9276EC1A9D}" srcOrd="0" destOrd="0" presId="urn:microsoft.com/office/officeart/2005/8/layout/vList2"/>
    <dgm:cxn modelId="{59A902EB-F11D-4E44-A787-6296E6AD598C}" type="presOf" srcId="{81D3032C-981F-4811-8E6A-516C6E408588}" destId="{26EFBCD1-9F62-4207-82F5-C996C13B8995}" srcOrd="0" destOrd="0" presId="urn:microsoft.com/office/officeart/2005/8/layout/vList2"/>
    <dgm:cxn modelId="{EDCE2D86-18A8-D249-A144-657CA8E2D221}" srcId="{81D3032C-981F-4811-8E6A-516C6E408588}" destId="{1AEC317C-B9CD-B047-96BC-89E7A2F12949}" srcOrd="1" destOrd="0" parTransId="{525F9926-255E-5645-9492-359247A1AB8B}" sibTransId="{8622A89A-F31E-B242-9C30-06D454A62417}"/>
    <dgm:cxn modelId="{B97E09D3-BF47-4425-8CAD-8679D55A7E36}" type="presOf" srcId="{1AEC317C-B9CD-B047-96BC-89E7A2F12949}" destId="{C6E5548B-D3C7-5949-83C8-9BB70E102903}" srcOrd="0" destOrd="0" presId="urn:microsoft.com/office/officeart/2005/8/layout/vList2"/>
    <dgm:cxn modelId="{2D161F24-85E3-47E9-82D0-6182938EE9AD}" type="presParOf" srcId="{26EFBCD1-9F62-4207-82F5-C996C13B8995}" destId="{EE245730-FFA9-4597-B952-BE9276EC1A9D}" srcOrd="0" destOrd="0" presId="urn:microsoft.com/office/officeart/2005/8/layout/vList2"/>
    <dgm:cxn modelId="{0092AB03-45C6-456F-829B-40063C1B1F27}" type="presParOf" srcId="{26EFBCD1-9F62-4207-82F5-C996C13B8995}" destId="{AF4850A1-43B8-402C-9A05-51BD139A6215}" srcOrd="1" destOrd="0" presId="urn:microsoft.com/office/officeart/2005/8/layout/vList2"/>
    <dgm:cxn modelId="{573E1192-CFDD-49B1-A800-A6A6324A5A5C}" type="presParOf" srcId="{26EFBCD1-9F62-4207-82F5-C996C13B8995}" destId="{C6E5548B-D3C7-5949-83C8-9BB70E102903}" srcOrd="2" destOrd="0" presId="urn:microsoft.com/office/officeart/2005/8/layout/vList2"/>
    <dgm:cxn modelId="{2A5AC4EF-1CD1-4245-A1F1-A82C29F2624C}" type="presParOf" srcId="{26EFBCD1-9F62-4207-82F5-C996C13B8995}" destId="{706F8ED7-6046-F642-8436-63E3AD852D5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0D8546-9278-4BF2-BA6C-F1E345361C0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zh-TW" altLang="en-US"/>
        </a:p>
      </dgm:t>
    </dgm:pt>
    <dgm:pt modelId="{D4BE6A52-FDB7-49F7-8BA2-CAEC87BDD7A0}">
      <dgm:prSet phldrT="[文字]" custT="1"/>
      <dgm:spPr/>
      <dgm:t>
        <a:bodyPr/>
        <a:lstStyle/>
        <a:p>
          <a:pPr algn="ctr"/>
          <a:r>
            <a:rPr lang="zh-TW" altLang="en-US" sz="2000" dirty="0" smtClean="0">
              <a:latin typeface="微軟正黑體" pitchFamily="34" charset="-120"/>
              <a:ea typeface="微軟正黑體" pitchFamily="34" charset="-120"/>
              <a:cs typeface="Vrinda" pitchFamily="34" charset="0"/>
            </a:rPr>
            <a:t>申請書</a:t>
          </a:r>
          <a:endParaRPr lang="zh-TW" altLang="en-US" sz="2000" dirty="0">
            <a:latin typeface="微軟正黑體" pitchFamily="34" charset="-120"/>
            <a:ea typeface="微軟正黑體" pitchFamily="34" charset="-120"/>
            <a:cs typeface="Vrinda" pitchFamily="34" charset="0"/>
          </a:endParaRPr>
        </a:p>
      </dgm:t>
    </dgm:pt>
    <dgm:pt modelId="{EEB40395-0167-4A5C-B1AA-0675FFA5909B}" type="parTrans" cxnId="{AB556C97-12F9-4DB1-8147-6F820476EA7B}">
      <dgm:prSet/>
      <dgm:spPr/>
      <dgm:t>
        <a:bodyPr/>
        <a:lstStyle/>
        <a:p>
          <a:endParaRPr lang="zh-TW" altLang="en-US" sz="2000"/>
        </a:p>
      </dgm:t>
    </dgm:pt>
    <dgm:pt modelId="{046E3542-F749-4EAB-A4C5-6008F31BFE31}" type="sibTrans" cxnId="{AB556C97-12F9-4DB1-8147-6F820476EA7B}">
      <dgm:prSet/>
      <dgm:spPr/>
      <dgm:t>
        <a:bodyPr/>
        <a:lstStyle/>
        <a:p>
          <a:endParaRPr lang="zh-TW" altLang="en-US" sz="2000"/>
        </a:p>
      </dgm:t>
    </dgm:pt>
    <dgm:pt modelId="{77A3CDAB-6FF2-4979-913C-B925F4110284}">
      <dgm:prSet phldrT="[文字]" custT="1"/>
      <dgm:spPr/>
      <dgm:t>
        <a:bodyPr/>
        <a:lstStyle/>
        <a:p>
          <a:pPr algn="ctr"/>
          <a:r>
            <a:rPr lang="zh-TW" altLang="en-US" sz="2000" dirty="0" smtClean="0">
              <a:latin typeface="微軟正黑體" pitchFamily="34" charset="-120"/>
              <a:ea typeface="微軟正黑體" pitchFamily="34" charset="-120"/>
            </a:rPr>
            <a:t>合法建築物或未完成重建之危險建築物等證明文件</a:t>
          </a:r>
          <a:endParaRPr lang="zh-TW" altLang="en-US" sz="2000" dirty="0">
            <a:latin typeface="微軟正黑體" pitchFamily="34" charset="-120"/>
            <a:ea typeface="微軟正黑體" pitchFamily="34" charset="-120"/>
          </a:endParaRPr>
        </a:p>
      </dgm:t>
    </dgm:pt>
    <dgm:pt modelId="{F8DFCAAE-7B6F-4A3B-8F63-FC60E361BD8D}" type="parTrans" cxnId="{4AFC750A-422F-4DFF-999C-16B7B8BF0B1B}">
      <dgm:prSet/>
      <dgm:spPr/>
      <dgm:t>
        <a:bodyPr/>
        <a:lstStyle/>
        <a:p>
          <a:endParaRPr lang="zh-TW" altLang="en-US" sz="2000"/>
        </a:p>
      </dgm:t>
    </dgm:pt>
    <dgm:pt modelId="{68F07D9D-4E29-47AB-A119-39F0544F18AD}" type="sibTrans" cxnId="{4AFC750A-422F-4DFF-999C-16B7B8BF0B1B}">
      <dgm:prSet/>
      <dgm:spPr/>
      <dgm:t>
        <a:bodyPr/>
        <a:lstStyle/>
        <a:p>
          <a:endParaRPr lang="zh-TW" altLang="en-US" sz="2000"/>
        </a:p>
      </dgm:t>
    </dgm:pt>
    <dgm:pt modelId="{76DFF4CA-6756-4744-8378-ADEC024CE268}">
      <dgm:prSet phldrT="[文字]" custT="1"/>
      <dgm:spPr/>
      <dgm:t>
        <a:bodyPr/>
        <a:lstStyle/>
        <a:p>
          <a:pPr algn="ctr"/>
          <a:r>
            <a:rPr lang="zh-TW" altLang="en-US" sz="2000" dirty="0" smtClean="0">
              <a:latin typeface="微軟正黑體" pitchFamily="34" charset="-120"/>
              <a:ea typeface="微軟正黑體" pitchFamily="34" charset="-120"/>
            </a:rPr>
            <a:t>所有權人名冊及同意書</a:t>
          </a:r>
          <a:endParaRPr lang="zh-TW" altLang="en-US" sz="2000" dirty="0">
            <a:latin typeface="微軟正黑體" pitchFamily="34" charset="-120"/>
            <a:ea typeface="微軟正黑體" pitchFamily="34" charset="-120"/>
          </a:endParaRPr>
        </a:p>
      </dgm:t>
    </dgm:pt>
    <dgm:pt modelId="{C857DCDC-D111-4855-AA73-0B32AB08D4E6}" type="parTrans" cxnId="{ADC2B0B3-0245-48FF-938F-EEE605C3C766}">
      <dgm:prSet/>
      <dgm:spPr/>
      <dgm:t>
        <a:bodyPr/>
        <a:lstStyle/>
        <a:p>
          <a:endParaRPr lang="zh-TW" altLang="en-US" sz="2000"/>
        </a:p>
      </dgm:t>
    </dgm:pt>
    <dgm:pt modelId="{4F9C9E58-8405-4498-BDB8-E7D3B00D5C0E}" type="sibTrans" cxnId="{ADC2B0B3-0245-48FF-938F-EEE605C3C766}">
      <dgm:prSet/>
      <dgm:spPr/>
      <dgm:t>
        <a:bodyPr/>
        <a:lstStyle/>
        <a:p>
          <a:endParaRPr lang="zh-TW" altLang="en-US" sz="2000"/>
        </a:p>
      </dgm:t>
    </dgm:pt>
    <dgm:pt modelId="{E9EC99BE-314E-45A5-BDC5-DDC5D35323EF}">
      <dgm:prSet phldrT="[文字]" custT="1"/>
      <dgm:spPr/>
      <dgm:t>
        <a:bodyPr/>
        <a:lstStyle/>
        <a:p>
          <a:pPr algn="ctr"/>
          <a:r>
            <a:rPr lang="zh-TW" altLang="en-US" sz="2000" dirty="0" smtClean="0">
              <a:latin typeface="微軟正黑體" pitchFamily="34" charset="-120"/>
              <a:ea typeface="微軟正黑體" pitchFamily="34" charset="-120"/>
            </a:rPr>
            <a:t>重建計畫</a:t>
          </a:r>
          <a:endParaRPr lang="zh-TW" altLang="en-US" sz="2000" dirty="0">
            <a:latin typeface="微軟正黑體" pitchFamily="34" charset="-120"/>
            <a:ea typeface="微軟正黑體" pitchFamily="34" charset="-120"/>
          </a:endParaRPr>
        </a:p>
      </dgm:t>
    </dgm:pt>
    <dgm:pt modelId="{C554F53C-3C65-4053-8BC2-7B00B47526A2}" type="parTrans" cxnId="{705E3067-E767-4265-B11A-1D57F48FE001}">
      <dgm:prSet/>
      <dgm:spPr/>
      <dgm:t>
        <a:bodyPr/>
        <a:lstStyle/>
        <a:p>
          <a:endParaRPr lang="zh-TW" altLang="en-US" sz="2000"/>
        </a:p>
      </dgm:t>
    </dgm:pt>
    <dgm:pt modelId="{A50C45DA-1085-4C5E-962D-5D5A3296C025}" type="sibTrans" cxnId="{705E3067-E767-4265-B11A-1D57F48FE001}">
      <dgm:prSet/>
      <dgm:spPr/>
      <dgm:t>
        <a:bodyPr/>
        <a:lstStyle/>
        <a:p>
          <a:endParaRPr lang="zh-TW" altLang="en-US" sz="2000"/>
        </a:p>
      </dgm:t>
    </dgm:pt>
    <dgm:pt modelId="{A2FCD1E2-FDCD-4FA6-B50B-408C90A22282}">
      <dgm:prSet phldrT="[文字]" custT="1"/>
      <dgm:spPr/>
      <dgm:t>
        <a:bodyPr/>
        <a:lstStyle/>
        <a:p>
          <a:pPr algn="ctr"/>
          <a:r>
            <a:rPr lang="zh-TW" altLang="en-US" sz="2000" dirty="0" smtClean="0">
              <a:latin typeface="微軟正黑體" pitchFamily="34" charset="-120"/>
              <a:ea typeface="微軟正黑體" pitchFamily="34" charset="-120"/>
            </a:rPr>
            <a:t>其他經直轄市、縣</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市</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主管機關規定之文件</a:t>
          </a:r>
          <a:endParaRPr lang="zh-TW" altLang="en-US" sz="2000" dirty="0">
            <a:latin typeface="微軟正黑體" pitchFamily="34" charset="-120"/>
            <a:ea typeface="微軟正黑體" pitchFamily="34" charset="-120"/>
          </a:endParaRPr>
        </a:p>
      </dgm:t>
    </dgm:pt>
    <dgm:pt modelId="{C0983AA3-F10B-4650-A439-11360374D7AF}" type="parTrans" cxnId="{586DDC02-AD69-4F68-B68E-25CA1A18C197}">
      <dgm:prSet/>
      <dgm:spPr/>
      <dgm:t>
        <a:bodyPr/>
        <a:lstStyle/>
        <a:p>
          <a:endParaRPr lang="zh-TW" altLang="en-US" sz="2000"/>
        </a:p>
      </dgm:t>
    </dgm:pt>
    <dgm:pt modelId="{30EC76C5-2E9E-458D-B686-F8DB0FEC7588}" type="sibTrans" cxnId="{586DDC02-AD69-4F68-B68E-25CA1A18C197}">
      <dgm:prSet/>
      <dgm:spPr/>
      <dgm:t>
        <a:bodyPr/>
        <a:lstStyle/>
        <a:p>
          <a:endParaRPr lang="zh-TW" altLang="en-US" sz="2000"/>
        </a:p>
      </dgm:t>
    </dgm:pt>
    <dgm:pt modelId="{A1AE7157-B7E6-46A6-9A35-C6B2B7C3D162}" type="pres">
      <dgm:prSet presAssocID="{530D8546-9278-4BF2-BA6C-F1E345361C08}" presName="linear" presStyleCnt="0">
        <dgm:presLayoutVars>
          <dgm:animLvl val="lvl"/>
          <dgm:resizeHandles val="exact"/>
        </dgm:presLayoutVars>
      </dgm:prSet>
      <dgm:spPr/>
      <dgm:t>
        <a:bodyPr/>
        <a:lstStyle/>
        <a:p>
          <a:endParaRPr lang="zh-TW" altLang="en-US"/>
        </a:p>
      </dgm:t>
    </dgm:pt>
    <dgm:pt modelId="{B98F6E39-9CA0-489B-AF0D-D5BD91800516}" type="pres">
      <dgm:prSet presAssocID="{D4BE6A52-FDB7-49F7-8BA2-CAEC87BDD7A0}" presName="parentText" presStyleLbl="node1" presStyleIdx="0" presStyleCnt="5" custLinFactY="1598" custLinFactNeighborY="100000">
        <dgm:presLayoutVars>
          <dgm:chMax val="0"/>
          <dgm:bulletEnabled val="1"/>
        </dgm:presLayoutVars>
      </dgm:prSet>
      <dgm:spPr/>
      <dgm:t>
        <a:bodyPr/>
        <a:lstStyle/>
        <a:p>
          <a:endParaRPr lang="zh-TW" altLang="en-US"/>
        </a:p>
      </dgm:t>
    </dgm:pt>
    <dgm:pt modelId="{0E7ED7A5-A184-470C-989E-D4FEE3551BAC}" type="pres">
      <dgm:prSet presAssocID="{046E3542-F749-4EAB-A4C5-6008F31BFE31}" presName="spacer" presStyleCnt="0"/>
      <dgm:spPr/>
      <dgm:t>
        <a:bodyPr/>
        <a:lstStyle/>
        <a:p>
          <a:endParaRPr lang="zh-TW" altLang="en-US"/>
        </a:p>
      </dgm:t>
    </dgm:pt>
    <dgm:pt modelId="{ECF139F0-D2C3-4B23-AB84-483660A05CEB}" type="pres">
      <dgm:prSet presAssocID="{77A3CDAB-6FF2-4979-913C-B925F4110284}" presName="parentText" presStyleLbl="node1" presStyleIdx="1" presStyleCnt="5">
        <dgm:presLayoutVars>
          <dgm:chMax val="0"/>
          <dgm:bulletEnabled val="1"/>
        </dgm:presLayoutVars>
      </dgm:prSet>
      <dgm:spPr/>
      <dgm:t>
        <a:bodyPr/>
        <a:lstStyle/>
        <a:p>
          <a:endParaRPr lang="zh-TW" altLang="en-US"/>
        </a:p>
      </dgm:t>
    </dgm:pt>
    <dgm:pt modelId="{9D57EED6-7680-40B4-89F2-954C57D76B8A}" type="pres">
      <dgm:prSet presAssocID="{68F07D9D-4E29-47AB-A119-39F0544F18AD}" presName="spacer" presStyleCnt="0"/>
      <dgm:spPr/>
      <dgm:t>
        <a:bodyPr/>
        <a:lstStyle/>
        <a:p>
          <a:endParaRPr lang="zh-TW" altLang="en-US"/>
        </a:p>
      </dgm:t>
    </dgm:pt>
    <dgm:pt modelId="{BCF44056-1186-4A2A-AE24-EBFA52E781EA}" type="pres">
      <dgm:prSet presAssocID="{76DFF4CA-6756-4744-8378-ADEC024CE268}" presName="parentText" presStyleLbl="node1" presStyleIdx="2" presStyleCnt="5">
        <dgm:presLayoutVars>
          <dgm:chMax val="0"/>
          <dgm:bulletEnabled val="1"/>
        </dgm:presLayoutVars>
      </dgm:prSet>
      <dgm:spPr/>
      <dgm:t>
        <a:bodyPr/>
        <a:lstStyle/>
        <a:p>
          <a:endParaRPr lang="zh-TW" altLang="en-US"/>
        </a:p>
      </dgm:t>
    </dgm:pt>
    <dgm:pt modelId="{D5B5FF88-D903-49CF-A07C-9D695C4C4E33}" type="pres">
      <dgm:prSet presAssocID="{4F9C9E58-8405-4498-BDB8-E7D3B00D5C0E}" presName="spacer" presStyleCnt="0"/>
      <dgm:spPr/>
      <dgm:t>
        <a:bodyPr/>
        <a:lstStyle/>
        <a:p>
          <a:endParaRPr lang="zh-TW" altLang="en-US"/>
        </a:p>
      </dgm:t>
    </dgm:pt>
    <dgm:pt modelId="{0725AC40-0199-4971-8C14-78022EED1DD3}" type="pres">
      <dgm:prSet presAssocID="{E9EC99BE-314E-45A5-BDC5-DDC5D35323EF}" presName="parentText" presStyleLbl="node1" presStyleIdx="3" presStyleCnt="5" custLinFactNeighborX="-13606" custLinFactNeighborY="-59373">
        <dgm:presLayoutVars>
          <dgm:chMax val="0"/>
          <dgm:bulletEnabled val="1"/>
        </dgm:presLayoutVars>
      </dgm:prSet>
      <dgm:spPr/>
      <dgm:t>
        <a:bodyPr/>
        <a:lstStyle/>
        <a:p>
          <a:endParaRPr lang="zh-TW" altLang="en-US"/>
        </a:p>
      </dgm:t>
    </dgm:pt>
    <dgm:pt modelId="{0FC150A5-545E-44F0-A4D2-54B062FBD350}" type="pres">
      <dgm:prSet presAssocID="{A50C45DA-1085-4C5E-962D-5D5A3296C025}" presName="spacer" presStyleCnt="0"/>
      <dgm:spPr/>
      <dgm:t>
        <a:bodyPr/>
        <a:lstStyle/>
        <a:p>
          <a:endParaRPr lang="zh-TW" altLang="en-US"/>
        </a:p>
      </dgm:t>
    </dgm:pt>
    <dgm:pt modelId="{778FB184-C495-496D-9EED-13F282CC4882}" type="pres">
      <dgm:prSet presAssocID="{A2FCD1E2-FDCD-4FA6-B50B-408C90A22282}" presName="parentText" presStyleLbl="node1" presStyleIdx="4" presStyleCnt="5">
        <dgm:presLayoutVars>
          <dgm:chMax val="0"/>
          <dgm:bulletEnabled val="1"/>
        </dgm:presLayoutVars>
      </dgm:prSet>
      <dgm:spPr/>
      <dgm:t>
        <a:bodyPr/>
        <a:lstStyle/>
        <a:p>
          <a:endParaRPr lang="zh-TW" altLang="en-US"/>
        </a:p>
      </dgm:t>
    </dgm:pt>
  </dgm:ptLst>
  <dgm:cxnLst>
    <dgm:cxn modelId="{705E3067-E767-4265-B11A-1D57F48FE001}" srcId="{530D8546-9278-4BF2-BA6C-F1E345361C08}" destId="{E9EC99BE-314E-45A5-BDC5-DDC5D35323EF}" srcOrd="3" destOrd="0" parTransId="{C554F53C-3C65-4053-8BC2-7B00B47526A2}" sibTransId="{A50C45DA-1085-4C5E-962D-5D5A3296C025}"/>
    <dgm:cxn modelId="{4348E395-D958-4CCA-A950-30B05290F7AA}" type="presOf" srcId="{E9EC99BE-314E-45A5-BDC5-DDC5D35323EF}" destId="{0725AC40-0199-4971-8C14-78022EED1DD3}" srcOrd="0" destOrd="0" presId="urn:microsoft.com/office/officeart/2005/8/layout/vList2"/>
    <dgm:cxn modelId="{B96FE1F7-45F3-4355-9549-55C4A9252A35}" type="presOf" srcId="{D4BE6A52-FDB7-49F7-8BA2-CAEC87BDD7A0}" destId="{B98F6E39-9CA0-489B-AF0D-D5BD91800516}" srcOrd="0" destOrd="0" presId="urn:microsoft.com/office/officeart/2005/8/layout/vList2"/>
    <dgm:cxn modelId="{2C704F49-5A93-4BC6-96FA-0B6B78CF0914}" type="presOf" srcId="{A2FCD1E2-FDCD-4FA6-B50B-408C90A22282}" destId="{778FB184-C495-496D-9EED-13F282CC4882}" srcOrd="0" destOrd="0" presId="urn:microsoft.com/office/officeart/2005/8/layout/vList2"/>
    <dgm:cxn modelId="{4AFC750A-422F-4DFF-999C-16B7B8BF0B1B}" srcId="{530D8546-9278-4BF2-BA6C-F1E345361C08}" destId="{77A3CDAB-6FF2-4979-913C-B925F4110284}" srcOrd="1" destOrd="0" parTransId="{F8DFCAAE-7B6F-4A3B-8F63-FC60E361BD8D}" sibTransId="{68F07D9D-4E29-47AB-A119-39F0544F18AD}"/>
    <dgm:cxn modelId="{9DFA7FBD-B484-42AE-8167-35441C687BE5}" type="presOf" srcId="{530D8546-9278-4BF2-BA6C-F1E345361C08}" destId="{A1AE7157-B7E6-46A6-9A35-C6B2B7C3D162}" srcOrd="0" destOrd="0" presId="urn:microsoft.com/office/officeart/2005/8/layout/vList2"/>
    <dgm:cxn modelId="{AB556C97-12F9-4DB1-8147-6F820476EA7B}" srcId="{530D8546-9278-4BF2-BA6C-F1E345361C08}" destId="{D4BE6A52-FDB7-49F7-8BA2-CAEC87BDD7A0}" srcOrd="0" destOrd="0" parTransId="{EEB40395-0167-4A5C-B1AA-0675FFA5909B}" sibTransId="{046E3542-F749-4EAB-A4C5-6008F31BFE31}"/>
    <dgm:cxn modelId="{586DDC02-AD69-4F68-B68E-25CA1A18C197}" srcId="{530D8546-9278-4BF2-BA6C-F1E345361C08}" destId="{A2FCD1E2-FDCD-4FA6-B50B-408C90A22282}" srcOrd="4" destOrd="0" parTransId="{C0983AA3-F10B-4650-A439-11360374D7AF}" sibTransId="{30EC76C5-2E9E-458D-B686-F8DB0FEC7588}"/>
    <dgm:cxn modelId="{CFB37DBE-5766-48F1-B654-233E047EA570}" type="presOf" srcId="{76DFF4CA-6756-4744-8378-ADEC024CE268}" destId="{BCF44056-1186-4A2A-AE24-EBFA52E781EA}" srcOrd="0" destOrd="0" presId="urn:microsoft.com/office/officeart/2005/8/layout/vList2"/>
    <dgm:cxn modelId="{ADC2B0B3-0245-48FF-938F-EEE605C3C766}" srcId="{530D8546-9278-4BF2-BA6C-F1E345361C08}" destId="{76DFF4CA-6756-4744-8378-ADEC024CE268}" srcOrd="2" destOrd="0" parTransId="{C857DCDC-D111-4855-AA73-0B32AB08D4E6}" sibTransId="{4F9C9E58-8405-4498-BDB8-E7D3B00D5C0E}"/>
    <dgm:cxn modelId="{1912CB3C-8672-45B3-9BA9-994F6660B27C}" type="presOf" srcId="{77A3CDAB-6FF2-4979-913C-B925F4110284}" destId="{ECF139F0-D2C3-4B23-AB84-483660A05CEB}" srcOrd="0" destOrd="0" presId="urn:microsoft.com/office/officeart/2005/8/layout/vList2"/>
    <dgm:cxn modelId="{75C7BEC4-E822-4390-8278-CC6961ADF574}" type="presParOf" srcId="{A1AE7157-B7E6-46A6-9A35-C6B2B7C3D162}" destId="{B98F6E39-9CA0-489B-AF0D-D5BD91800516}" srcOrd="0" destOrd="0" presId="urn:microsoft.com/office/officeart/2005/8/layout/vList2"/>
    <dgm:cxn modelId="{2C659989-BDE1-4CE2-A19A-9338764A22BC}" type="presParOf" srcId="{A1AE7157-B7E6-46A6-9A35-C6B2B7C3D162}" destId="{0E7ED7A5-A184-470C-989E-D4FEE3551BAC}" srcOrd="1" destOrd="0" presId="urn:microsoft.com/office/officeart/2005/8/layout/vList2"/>
    <dgm:cxn modelId="{5EAD278C-4BBB-465D-91D3-2472FCD0E264}" type="presParOf" srcId="{A1AE7157-B7E6-46A6-9A35-C6B2B7C3D162}" destId="{ECF139F0-D2C3-4B23-AB84-483660A05CEB}" srcOrd="2" destOrd="0" presId="urn:microsoft.com/office/officeart/2005/8/layout/vList2"/>
    <dgm:cxn modelId="{3C3A8DD9-426C-48E3-865E-BB9D15D53683}" type="presParOf" srcId="{A1AE7157-B7E6-46A6-9A35-C6B2B7C3D162}" destId="{9D57EED6-7680-40B4-89F2-954C57D76B8A}" srcOrd="3" destOrd="0" presId="urn:microsoft.com/office/officeart/2005/8/layout/vList2"/>
    <dgm:cxn modelId="{D6E07650-F3D9-4BB9-9295-D910D58F1583}" type="presParOf" srcId="{A1AE7157-B7E6-46A6-9A35-C6B2B7C3D162}" destId="{BCF44056-1186-4A2A-AE24-EBFA52E781EA}" srcOrd="4" destOrd="0" presId="urn:microsoft.com/office/officeart/2005/8/layout/vList2"/>
    <dgm:cxn modelId="{EA045D4D-EAF6-4164-ACE9-3D713CE1B4E3}" type="presParOf" srcId="{A1AE7157-B7E6-46A6-9A35-C6B2B7C3D162}" destId="{D5B5FF88-D903-49CF-A07C-9D695C4C4E33}" srcOrd="5" destOrd="0" presId="urn:microsoft.com/office/officeart/2005/8/layout/vList2"/>
    <dgm:cxn modelId="{0A4D0F29-2AA7-406F-95A5-8974E50466AB}" type="presParOf" srcId="{A1AE7157-B7E6-46A6-9A35-C6B2B7C3D162}" destId="{0725AC40-0199-4971-8C14-78022EED1DD3}" srcOrd="6" destOrd="0" presId="urn:microsoft.com/office/officeart/2005/8/layout/vList2"/>
    <dgm:cxn modelId="{D02FA713-2929-44BD-91A5-BBE7C6C7CF7A}" type="presParOf" srcId="{A1AE7157-B7E6-46A6-9A35-C6B2B7C3D162}" destId="{0FC150A5-545E-44F0-A4D2-54B062FBD350}" srcOrd="7" destOrd="0" presId="urn:microsoft.com/office/officeart/2005/8/layout/vList2"/>
    <dgm:cxn modelId="{6522C06D-78DF-4F2E-8A34-09E029AFC014}" type="presParOf" srcId="{A1AE7157-B7E6-46A6-9A35-C6B2B7C3D162}" destId="{778FB184-C495-496D-9EED-13F282CC488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0CBB78-983D-4C58-BE53-5ADB2C7BD5B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C5D7D0D2-56BC-4AD4-A7E0-89C8D07270C1}">
      <dgm:prSet custT="1"/>
      <dgm:spPr>
        <a:xfrm>
          <a:off x="0" y="0"/>
          <a:ext cx="6761211" cy="1479520"/>
        </a:xfrm>
        <a:prstGeom prst="roundRect">
          <a:avLst/>
        </a:prstGeom>
        <a:solidFill>
          <a:srgbClr val="066E9F"/>
        </a:solidFill>
        <a:ln w="25400" cap="flat" cmpd="sng" algn="ctr">
          <a:solidFill>
            <a:sysClr val="window" lastClr="FFFFFF">
              <a:hueOff val="0"/>
              <a:satOff val="0"/>
              <a:lumOff val="0"/>
              <a:alphaOff val="0"/>
            </a:sysClr>
          </a:solidFill>
          <a:prstDash val="solid"/>
        </a:ln>
        <a:effectLst/>
      </dgm:spPr>
      <dgm:t>
        <a:bodyPr/>
        <a:lstStyle/>
        <a:p>
          <a:pPr rtl="0">
            <a:lnSpc>
              <a:spcPct val="100000"/>
            </a:lnSpc>
          </a:pPr>
          <a:r>
            <a:rPr lang="zh-TW" altLang="en-US" sz="2000" b="1" dirty="0" smtClean="0">
              <a:solidFill>
                <a:sysClr val="window" lastClr="FFFFFF"/>
              </a:solidFill>
              <a:latin typeface="微軟正黑體" panose="020B0604030504040204" pitchFamily="34" charset="-120"/>
              <a:ea typeface="微軟正黑體" panose="020B0604030504040204" pitchFamily="34" charset="-120"/>
              <a:cs typeface="+mn-cs"/>
            </a:rPr>
            <a:t>重建期間（</a:t>
          </a:r>
          <a:r>
            <a:rPr lang="zh-TW" altLang="en-US" sz="2000" b="1" dirty="0" smtClean="0">
              <a:solidFill>
                <a:schemeClr val="bg1"/>
              </a:solidFill>
              <a:latin typeface="微軟正黑體" panose="020B0604030504040204" pitchFamily="34" charset="-120"/>
              <a:ea typeface="微軟正黑體" panose="020B0604030504040204" pitchFamily="34" charset="-120"/>
              <a:cs typeface="+mn-cs"/>
            </a:rPr>
            <a:t>依建築法開工日起至核發使用執照日止）</a:t>
          </a:r>
          <a:r>
            <a:rPr lang="zh-TW" altLang="en-US" sz="2000" b="1" dirty="0" smtClean="0">
              <a:solidFill>
                <a:sysClr val="window" lastClr="FFFFFF"/>
              </a:solidFill>
              <a:latin typeface="微軟正黑體" panose="020B0604030504040204" pitchFamily="34" charset="-120"/>
              <a:ea typeface="微軟正黑體" panose="020B0604030504040204" pitchFamily="34" charset="-120"/>
              <a:cs typeface="+mn-cs"/>
            </a:rPr>
            <a:t>土地無法使用，</a:t>
          </a:r>
          <a:r>
            <a:rPr lang="zh-TW" altLang="en-US" sz="2000" b="1" u="sng" dirty="0" smtClean="0">
              <a:solidFill>
                <a:schemeClr val="accent4"/>
              </a:solidFill>
              <a:latin typeface="微軟正黑體" panose="020B0604030504040204" pitchFamily="34" charset="-120"/>
              <a:ea typeface="微軟正黑體" panose="020B0604030504040204" pitchFamily="34" charset="-120"/>
              <a:cs typeface="+mn-cs"/>
            </a:rPr>
            <a:t>免徵地價稅</a:t>
          </a:r>
          <a:r>
            <a:rPr lang="zh-TW" altLang="en-US" sz="2000" b="1" dirty="0" smtClean="0">
              <a:solidFill>
                <a:sysClr val="window" lastClr="FFFFFF"/>
              </a:solidFill>
              <a:latin typeface="微軟正黑體" panose="020B0604030504040204" pitchFamily="34" charset="-120"/>
              <a:ea typeface="微軟正黑體" panose="020B0604030504040204" pitchFamily="34" charset="-120"/>
              <a:cs typeface="+mn-cs"/>
            </a:rPr>
            <a:t>。但未依建築期限完成重建且可歸責於土地所有權人之情形者，依法課徵之。</a:t>
          </a:r>
          <a:endParaRPr lang="zh-TW" altLang="en-US" sz="2000"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FD70C4A0-4474-4896-8855-C9DBFE6E48CF}" type="parTrans" cxnId="{7AA5EB7E-2601-4C21-9E1E-7D3C335A0D08}">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3FA119E6-953E-46A1-8A25-237503CDD32A}" type="sibTrans" cxnId="{7AA5EB7E-2601-4C21-9E1E-7D3C335A0D08}">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08B2DAC1-CB98-447C-8679-7B8B52412DA7}">
      <dgm:prSet custT="1"/>
      <dgm:spPr>
        <a:xfrm>
          <a:off x="0" y="1493797"/>
          <a:ext cx="6761211" cy="1199239"/>
        </a:xfrm>
        <a:prstGeom prst="roundRect">
          <a:avLst/>
        </a:prstGeom>
        <a:solidFill>
          <a:srgbClr val="066E9F"/>
        </a:solidFill>
        <a:ln w="25400" cap="flat" cmpd="sng" algn="ctr">
          <a:solidFill>
            <a:sysClr val="window" lastClr="FFFFFF">
              <a:hueOff val="0"/>
              <a:satOff val="0"/>
              <a:lumOff val="0"/>
              <a:alphaOff val="0"/>
            </a:sysClr>
          </a:solidFill>
          <a:prstDash val="solid"/>
        </a:ln>
        <a:effectLst/>
      </dgm:spPr>
      <dgm:t>
        <a:bodyPr/>
        <a:lstStyle/>
        <a:p>
          <a:pPr rtl="0"/>
          <a:r>
            <a:rPr lang="zh-TW" altLang="en-US" sz="2000" b="1" dirty="0" smtClean="0">
              <a:solidFill>
                <a:sysClr val="window" lastClr="FFFFFF"/>
              </a:solidFill>
              <a:latin typeface="微軟正黑體" panose="020B0604030504040204" pitchFamily="34" charset="-120"/>
              <a:ea typeface="微軟正黑體" panose="020B0604030504040204" pitchFamily="34" charset="-120"/>
              <a:cs typeface="+mn-cs"/>
            </a:rPr>
            <a:t>重建後</a:t>
          </a:r>
          <a:r>
            <a:rPr lang="zh-TW" altLang="en-US" sz="2000" b="1" u="sng" dirty="0" smtClean="0">
              <a:solidFill>
                <a:schemeClr val="accent4"/>
              </a:solidFill>
              <a:latin typeface="微軟正黑體" panose="020B0604030504040204" pitchFamily="34" charset="-120"/>
              <a:ea typeface="微軟正黑體" panose="020B0604030504040204" pitchFamily="34" charset="-120"/>
              <a:cs typeface="+mn-cs"/>
            </a:rPr>
            <a:t>地價稅</a:t>
          </a:r>
          <a:r>
            <a:rPr lang="zh-TW" altLang="en-US" sz="2000" b="1" dirty="0" smtClean="0">
              <a:solidFill>
                <a:sysClr val="window" lastClr="FFFFFF"/>
              </a:solidFill>
              <a:latin typeface="微軟正黑體" panose="020B0604030504040204" pitchFamily="34" charset="-120"/>
              <a:ea typeface="微軟正黑體" panose="020B0604030504040204" pitchFamily="34" charset="-120"/>
              <a:cs typeface="+mn-cs"/>
            </a:rPr>
            <a:t>（</a:t>
          </a:r>
          <a:r>
            <a:rPr lang="zh-TW" altLang="en-US" sz="2000" b="1" dirty="0" smtClean="0">
              <a:solidFill>
                <a:schemeClr val="bg1"/>
              </a:solidFill>
              <a:latin typeface="微軟正黑體" panose="020B0604030504040204" pitchFamily="34" charset="-120"/>
              <a:ea typeface="微軟正黑體" panose="020B0604030504040204" pitchFamily="34" charset="-120"/>
              <a:cs typeface="+mn-cs"/>
            </a:rPr>
            <a:t>核發使用執照日之次年起算</a:t>
          </a:r>
          <a:r>
            <a:rPr lang="zh-TW" altLang="en-US" sz="2000" b="1" dirty="0" smtClean="0">
              <a:solidFill>
                <a:sysClr val="window" lastClr="FFFFFF"/>
              </a:solidFill>
              <a:latin typeface="微軟正黑體" panose="020B0604030504040204" pitchFamily="34" charset="-120"/>
              <a:ea typeface="微軟正黑體" panose="020B0604030504040204" pitchFamily="34" charset="-120"/>
              <a:cs typeface="+mn-cs"/>
            </a:rPr>
            <a:t>）及</a:t>
          </a:r>
          <a:r>
            <a:rPr lang="zh-TW" altLang="en-US" sz="2000" b="1" u="sng" dirty="0" smtClean="0">
              <a:solidFill>
                <a:schemeClr val="accent4"/>
              </a:solidFill>
              <a:latin typeface="微軟正黑體" panose="020B0604030504040204" pitchFamily="34" charset="-120"/>
              <a:ea typeface="微軟正黑體" panose="020B0604030504040204" pitchFamily="34" charset="-120"/>
              <a:cs typeface="+mn-cs"/>
            </a:rPr>
            <a:t>房屋稅</a:t>
          </a:r>
          <a:r>
            <a:rPr lang="zh-TW" altLang="en-US" sz="2000" b="1" dirty="0" smtClean="0">
              <a:solidFill>
                <a:sysClr val="window" lastClr="FFFFFF"/>
              </a:solidFill>
              <a:latin typeface="微軟正黑體" panose="020B0604030504040204" pitchFamily="34" charset="-120"/>
              <a:ea typeface="微軟正黑體" panose="020B0604030504040204" pitchFamily="34" charset="-120"/>
              <a:cs typeface="+mn-cs"/>
            </a:rPr>
            <a:t>（</a:t>
          </a:r>
          <a:r>
            <a:rPr lang="zh-TW" altLang="en-US" sz="2000" b="1" dirty="0" smtClean="0">
              <a:solidFill>
                <a:schemeClr val="bg1"/>
              </a:solidFill>
              <a:latin typeface="微軟正黑體" panose="020B0604030504040204" pitchFamily="34" charset="-120"/>
              <a:ea typeface="微軟正黑體" panose="020B0604030504040204" pitchFamily="34" charset="-120"/>
              <a:cs typeface="+mn-cs"/>
            </a:rPr>
            <a:t>核發使用執照日之次月起算</a:t>
          </a:r>
          <a:r>
            <a:rPr lang="zh-TW" altLang="en-US" sz="2000" b="1" dirty="0" smtClean="0">
              <a:solidFill>
                <a:sysClr val="window" lastClr="FFFFFF"/>
              </a:solidFill>
              <a:latin typeface="微軟正黑體" panose="020B0604030504040204" pitchFamily="34" charset="-120"/>
              <a:ea typeface="微軟正黑體" panose="020B0604030504040204" pitchFamily="34" charset="-120"/>
              <a:cs typeface="+mn-cs"/>
            </a:rPr>
            <a:t>）</a:t>
          </a:r>
          <a:r>
            <a:rPr lang="zh-TW" altLang="en-US" sz="2000" b="1" u="sng" dirty="0" smtClean="0">
              <a:solidFill>
                <a:schemeClr val="accent4"/>
              </a:solidFill>
              <a:latin typeface="微軟正黑體" panose="020B0604030504040204" pitchFamily="34" charset="-120"/>
              <a:ea typeface="微軟正黑體" panose="020B0604030504040204" pitchFamily="34" charset="-120"/>
              <a:cs typeface="+mn-cs"/>
            </a:rPr>
            <a:t>減半徵收</a:t>
          </a:r>
          <a:r>
            <a:rPr lang="en-US" sz="2000" b="1" u="sng" dirty="0" smtClean="0">
              <a:solidFill>
                <a:schemeClr val="accent4"/>
              </a:solidFill>
              <a:latin typeface="微軟正黑體" panose="020B0604030504040204" pitchFamily="34" charset="-120"/>
              <a:ea typeface="微軟正黑體" panose="020B0604030504040204" pitchFamily="34" charset="-120"/>
              <a:cs typeface="+mn-cs"/>
            </a:rPr>
            <a:t>2</a:t>
          </a:r>
          <a:r>
            <a:rPr lang="zh-TW" altLang="en-US" sz="2000" b="1" u="sng" dirty="0" smtClean="0">
              <a:solidFill>
                <a:schemeClr val="accent4"/>
              </a:solidFill>
              <a:latin typeface="微軟正黑體" panose="020B0604030504040204" pitchFamily="34" charset="-120"/>
              <a:ea typeface="微軟正黑體" panose="020B0604030504040204" pitchFamily="34" charset="-120"/>
              <a:cs typeface="+mn-cs"/>
            </a:rPr>
            <a:t>年。</a:t>
          </a:r>
          <a:endParaRPr lang="zh-TW" altLang="en-US" sz="2000" u="sng" dirty="0">
            <a:solidFill>
              <a:schemeClr val="accent4"/>
            </a:solidFill>
            <a:latin typeface="微軟正黑體" panose="020B0604030504040204" pitchFamily="34" charset="-120"/>
            <a:ea typeface="微軟正黑體" panose="020B0604030504040204" pitchFamily="34" charset="-120"/>
            <a:cs typeface="+mn-cs"/>
          </a:endParaRPr>
        </a:p>
      </dgm:t>
    </dgm:pt>
    <dgm:pt modelId="{AE49011D-6A45-42E4-B2ED-1A917417BAEF}" type="parTrans" cxnId="{9EFB8CFB-FEEF-4DE1-AC5C-5B54F88875EA}">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3EC24B43-470B-470E-A317-523EC5DA9106}" type="sibTrans" cxnId="{9EFB8CFB-FEEF-4DE1-AC5C-5B54F88875EA}">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48554E95-1787-4639-ABF6-D956376799C3}">
      <dgm:prSet custT="1"/>
      <dgm:spPr>
        <a:xfrm>
          <a:off x="0" y="2704563"/>
          <a:ext cx="6761211" cy="1921498"/>
        </a:xfrm>
        <a:prstGeom prst="roundRect">
          <a:avLst/>
        </a:prstGeom>
        <a:solidFill>
          <a:srgbClr val="066E9F"/>
        </a:solidFill>
        <a:ln w="25400" cap="flat" cmpd="sng" algn="ctr">
          <a:solidFill>
            <a:sysClr val="window" lastClr="FFFFFF">
              <a:hueOff val="0"/>
              <a:satOff val="0"/>
              <a:lumOff val="0"/>
              <a:alphaOff val="0"/>
            </a:sysClr>
          </a:solidFill>
          <a:prstDash val="solid"/>
        </a:ln>
        <a:effectLst/>
      </dgm:spPr>
      <dgm:t>
        <a:bodyPr/>
        <a:lstStyle/>
        <a:p>
          <a:pPr rtl="0"/>
          <a:r>
            <a:rPr lang="zh-TW" altLang="en-US" sz="2000" b="1" dirty="0" smtClean="0">
              <a:solidFill>
                <a:schemeClr val="bg1"/>
              </a:solidFill>
              <a:latin typeface="微軟正黑體" panose="020B0604030504040204" pitchFamily="34" charset="-120"/>
              <a:ea typeface="微軟正黑體" panose="020B0604030504040204" pitchFamily="34" charset="-120"/>
              <a:cs typeface="+mn-cs"/>
            </a:rPr>
            <a:t>重建前合法建築物所有權人為自然人，並持有重建後建築物</a:t>
          </a:r>
          <a:r>
            <a:rPr lang="zh-TW" altLang="en-US" sz="2000" b="1" dirty="0" smtClean="0">
              <a:solidFill>
                <a:sysClr val="window" lastClr="FFFFFF"/>
              </a:solidFill>
              <a:latin typeface="微軟正黑體" panose="020B0604030504040204" pitchFamily="34" charset="-120"/>
              <a:ea typeface="微軟正黑體" panose="020B0604030504040204" pitchFamily="34" charset="-120"/>
              <a:cs typeface="+mn-cs"/>
            </a:rPr>
            <a:t>，於房屋稅減半徵收</a:t>
          </a:r>
          <a:r>
            <a:rPr lang="en-US" sz="2000" b="1" dirty="0" smtClean="0">
              <a:solidFill>
                <a:sysClr val="window" lastClr="FFFFFF"/>
              </a:solidFill>
              <a:latin typeface="微軟正黑體" panose="020B0604030504040204" pitchFamily="34" charset="-120"/>
              <a:ea typeface="微軟正黑體" panose="020B0604030504040204" pitchFamily="34" charset="-120"/>
              <a:cs typeface="+mn-cs"/>
            </a:rPr>
            <a:t>2</a:t>
          </a:r>
          <a:r>
            <a:rPr lang="zh-TW" altLang="en-US" sz="2000" b="1" dirty="0" smtClean="0">
              <a:solidFill>
                <a:sysClr val="window" lastClr="FFFFFF"/>
              </a:solidFill>
              <a:latin typeface="微軟正黑體" panose="020B0604030504040204" pitchFamily="34" charset="-120"/>
              <a:ea typeface="微軟正黑體" panose="020B0604030504040204" pitchFamily="34" charset="-120"/>
              <a:cs typeface="+mn-cs"/>
            </a:rPr>
            <a:t>年期間內</a:t>
          </a:r>
          <a:r>
            <a:rPr lang="zh-TW" altLang="en-US" sz="2000" b="1" u="sng" dirty="0" smtClean="0">
              <a:solidFill>
                <a:schemeClr val="accent4"/>
              </a:solidFill>
              <a:latin typeface="微軟正黑體" panose="020B0604030504040204" pitchFamily="34" charset="-120"/>
              <a:ea typeface="微軟正黑體" panose="020B0604030504040204" pitchFamily="34" charset="-120"/>
              <a:cs typeface="+mn-cs"/>
            </a:rPr>
            <a:t>未移轉者，得延長其房屋稅減半至喪失所有權止，並以</a:t>
          </a:r>
          <a:r>
            <a:rPr lang="en-US" sz="2000" b="1" u="sng" dirty="0" smtClean="0">
              <a:solidFill>
                <a:schemeClr val="accent4"/>
              </a:solidFill>
              <a:latin typeface="微軟正黑體" panose="020B0604030504040204" pitchFamily="34" charset="-120"/>
              <a:ea typeface="微軟正黑體" panose="020B0604030504040204" pitchFamily="34" charset="-120"/>
              <a:cs typeface="+mn-cs"/>
            </a:rPr>
            <a:t>10</a:t>
          </a:r>
          <a:r>
            <a:rPr lang="zh-TW" altLang="en-US" sz="2000" b="1" u="sng" dirty="0" smtClean="0">
              <a:solidFill>
                <a:schemeClr val="accent4"/>
              </a:solidFill>
              <a:latin typeface="微軟正黑體" panose="020B0604030504040204" pitchFamily="34" charset="-120"/>
              <a:ea typeface="微軟正黑體" panose="020B0604030504040204" pitchFamily="34" charset="-120"/>
              <a:cs typeface="+mn-cs"/>
            </a:rPr>
            <a:t>年為限。</a:t>
          </a:r>
          <a:endParaRPr lang="zh-TW" altLang="en-US" sz="2000" u="sng" dirty="0">
            <a:solidFill>
              <a:schemeClr val="accent4"/>
            </a:solidFill>
            <a:latin typeface="微軟正黑體" panose="020B0604030504040204" pitchFamily="34" charset="-120"/>
            <a:ea typeface="微軟正黑體" panose="020B0604030504040204" pitchFamily="34" charset="-120"/>
            <a:cs typeface="+mn-cs"/>
          </a:endParaRPr>
        </a:p>
      </dgm:t>
    </dgm:pt>
    <dgm:pt modelId="{F05E7D3D-2A94-41A7-A330-866C647A4353}" type="parTrans" cxnId="{DD1DCD33-7967-48C0-82FD-5D54E1C2D27C}">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5E06D4E1-AF9F-4BDF-9242-605FC1EC6723}" type="sibTrans" cxnId="{DD1DCD33-7967-48C0-82FD-5D54E1C2D27C}">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8530B834-BC75-4790-B658-EA457174A7A1}" type="pres">
      <dgm:prSet presAssocID="{550CBB78-983D-4C58-BE53-5ADB2C7BD5B8}" presName="linear" presStyleCnt="0">
        <dgm:presLayoutVars>
          <dgm:animLvl val="lvl"/>
          <dgm:resizeHandles val="exact"/>
        </dgm:presLayoutVars>
      </dgm:prSet>
      <dgm:spPr/>
      <dgm:t>
        <a:bodyPr/>
        <a:lstStyle/>
        <a:p>
          <a:endParaRPr lang="zh-TW" altLang="en-US"/>
        </a:p>
      </dgm:t>
    </dgm:pt>
    <dgm:pt modelId="{26ED6F6A-4762-4689-BB4A-AFCF3652FB1E}" type="pres">
      <dgm:prSet presAssocID="{C5D7D0D2-56BC-4AD4-A7E0-89C8D07270C1}" presName="parentText" presStyleLbl="node1" presStyleIdx="0" presStyleCnt="3" custScaleY="95819" custLinFactNeighborX="-13" custLinFactNeighborY="-89247">
        <dgm:presLayoutVars>
          <dgm:chMax val="0"/>
          <dgm:bulletEnabled val="1"/>
        </dgm:presLayoutVars>
      </dgm:prSet>
      <dgm:spPr/>
      <dgm:t>
        <a:bodyPr/>
        <a:lstStyle/>
        <a:p>
          <a:endParaRPr lang="zh-TW" altLang="en-US"/>
        </a:p>
      </dgm:t>
    </dgm:pt>
    <dgm:pt modelId="{3D2BE60C-BB0B-4D48-88E6-81DEE0B7095D}" type="pres">
      <dgm:prSet presAssocID="{3FA119E6-953E-46A1-8A25-237503CDD32A}" presName="spacer" presStyleCnt="0"/>
      <dgm:spPr/>
    </dgm:pt>
    <dgm:pt modelId="{C9E95F4F-60C1-4299-9C65-1EDE3DC9CB4E}" type="pres">
      <dgm:prSet presAssocID="{08B2DAC1-CB98-447C-8679-7B8B52412DA7}" presName="parentText" presStyleLbl="node1" presStyleIdx="1" presStyleCnt="3" custScaleY="77667">
        <dgm:presLayoutVars>
          <dgm:chMax val="0"/>
          <dgm:bulletEnabled val="1"/>
        </dgm:presLayoutVars>
      </dgm:prSet>
      <dgm:spPr/>
      <dgm:t>
        <a:bodyPr/>
        <a:lstStyle/>
        <a:p>
          <a:endParaRPr lang="zh-TW" altLang="en-US"/>
        </a:p>
      </dgm:t>
    </dgm:pt>
    <dgm:pt modelId="{1A6B9DEB-1242-4D94-8B0D-9E4EE5F16F91}" type="pres">
      <dgm:prSet presAssocID="{3EC24B43-470B-470E-A317-523EC5DA9106}" presName="spacer" presStyleCnt="0"/>
      <dgm:spPr/>
    </dgm:pt>
    <dgm:pt modelId="{4F74342D-ADD9-4B49-8B63-389505C5A031}" type="pres">
      <dgm:prSet presAssocID="{48554E95-1787-4639-ABF6-D956376799C3}" presName="parentText" presStyleLbl="node1" presStyleIdx="2" presStyleCnt="3" custScaleY="124443" custLinFactNeighborY="-12143">
        <dgm:presLayoutVars>
          <dgm:chMax val="0"/>
          <dgm:bulletEnabled val="1"/>
        </dgm:presLayoutVars>
      </dgm:prSet>
      <dgm:spPr/>
      <dgm:t>
        <a:bodyPr/>
        <a:lstStyle/>
        <a:p>
          <a:endParaRPr lang="zh-TW" altLang="en-US"/>
        </a:p>
      </dgm:t>
    </dgm:pt>
  </dgm:ptLst>
  <dgm:cxnLst>
    <dgm:cxn modelId="{9EFB8CFB-FEEF-4DE1-AC5C-5B54F88875EA}" srcId="{550CBB78-983D-4C58-BE53-5ADB2C7BD5B8}" destId="{08B2DAC1-CB98-447C-8679-7B8B52412DA7}" srcOrd="1" destOrd="0" parTransId="{AE49011D-6A45-42E4-B2ED-1A917417BAEF}" sibTransId="{3EC24B43-470B-470E-A317-523EC5DA9106}"/>
    <dgm:cxn modelId="{DD1DCD33-7967-48C0-82FD-5D54E1C2D27C}" srcId="{550CBB78-983D-4C58-BE53-5ADB2C7BD5B8}" destId="{48554E95-1787-4639-ABF6-D956376799C3}" srcOrd="2" destOrd="0" parTransId="{F05E7D3D-2A94-41A7-A330-866C647A4353}" sibTransId="{5E06D4E1-AF9F-4BDF-9242-605FC1EC6723}"/>
    <dgm:cxn modelId="{381D8BE5-B6C0-41ED-99C4-CC352E300F01}" type="presOf" srcId="{550CBB78-983D-4C58-BE53-5ADB2C7BD5B8}" destId="{8530B834-BC75-4790-B658-EA457174A7A1}" srcOrd="0" destOrd="0" presId="urn:microsoft.com/office/officeart/2005/8/layout/vList2"/>
    <dgm:cxn modelId="{48507009-D7C3-4A62-9B28-94FC0A1831C9}" type="presOf" srcId="{08B2DAC1-CB98-447C-8679-7B8B52412DA7}" destId="{C9E95F4F-60C1-4299-9C65-1EDE3DC9CB4E}" srcOrd="0" destOrd="0" presId="urn:microsoft.com/office/officeart/2005/8/layout/vList2"/>
    <dgm:cxn modelId="{64E77EE9-72ED-47B8-9244-5FFD46774C46}" type="presOf" srcId="{C5D7D0D2-56BC-4AD4-A7E0-89C8D07270C1}" destId="{26ED6F6A-4762-4689-BB4A-AFCF3652FB1E}" srcOrd="0" destOrd="0" presId="urn:microsoft.com/office/officeart/2005/8/layout/vList2"/>
    <dgm:cxn modelId="{48DFA499-5A91-4A40-947F-8AE58B3AB0EB}" type="presOf" srcId="{48554E95-1787-4639-ABF6-D956376799C3}" destId="{4F74342D-ADD9-4B49-8B63-389505C5A031}" srcOrd="0" destOrd="0" presId="urn:microsoft.com/office/officeart/2005/8/layout/vList2"/>
    <dgm:cxn modelId="{7AA5EB7E-2601-4C21-9E1E-7D3C335A0D08}" srcId="{550CBB78-983D-4C58-BE53-5ADB2C7BD5B8}" destId="{C5D7D0D2-56BC-4AD4-A7E0-89C8D07270C1}" srcOrd="0" destOrd="0" parTransId="{FD70C4A0-4474-4896-8855-C9DBFE6E48CF}" sibTransId="{3FA119E6-953E-46A1-8A25-237503CDD32A}"/>
    <dgm:cxn modelId="{3F681E89-7C62-4AF4-8C49-2953E8F0463B}" type="presParOf" srcId="{8530B834-BC75-4790-B658-EA457174A7A1}" destId="{26ED6F6A-4762-4689-BB4A-AFCF3652FB1E}" srcOrd="0" destOrd="0" presId="urn:microsoft.com/office/officeart/2005/8/layout/vList2"/>
    <dgm:cxn modelId="{1AA329AA-5F4B-45A4-9276-8A735563439B}" type="presParOf" srcId="{8530B834-BC75-4790-B658-EA457174A7A1}" destId="{3D2BE60C-BB0B-4D48-88E6-81DEE0B7095D}" srcOrd="1" destOrd="0" presId="urn:microsoft.com/office/officeart/2005/8/layout/vList2"/>
    <dgm:cxn modelId="{3DA53367-B15A-4F0D-B38D-8847AD9980B6}" type="presParOf" srcId="{8530B834-BC75-4790-B658-EA457174A7A1}" destId="{C9E95F4F-60C1-4299-9C65-1EDE3DC9CB4E}" srcOrd="2" destOrd="0" presId="urn:microsoft.com/office/officeart/2005/8/layout/vList2"/>
    <dgm:cxn modelId="{D8DFB48E-C6EF-4354-9732-AD5514726E50}" type="presParOf" srcId="{8530B834-BC75-4790-B658-EA457174A7A1}" destId="{1A6B9DEB-1242-4D94-8B0D-9E4EE5F16F91}" srcOrd="3" destOrd="0" presId="urn:microsoft.com/office/officeart/2005/8/layout/vList2"/>
    <dgm:cxn modelId="{7CE19D1C-2F90-4C8F-9FFD-AACD9ED7C8CD}" type="presParOf" srcId="{8530B834-BC75-4790-B658-EA457174A7A1}" destId="{4F74342D-ADD9-4B49-8B63-389505C5A03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3EE6B7-FF61-D746-92A7-4106B9F2B93C}" type="doc">
      <dgm:prSet loTypeId="urn:microsoft.com/office/officeart/2005/8/layout/list1" loCatId="" qsTypeId="urn:microsoft.com/office/officeart/2005/8/quickstyle/simple2" qsCatId="simple" csTypeId="urn:microsoft.com/office/officeart/2005/8/colors/colorful4" csCatId="colorful" phldr="1"/>
      <dgm:spPr/>
      <dgm:t>
        <a:bodyPr/>
        <a:lstStyle/>
        <a:p>
          <a:endParaRPr lang="zh-TW" altLang="en-US"/>
        </a:p>
      </dgm:t>
    </dgm:pt>
    <dgm:pt modelId="{8AD7C2E7-CA39-714F-A708-E0B8CFB666C6}">
      <dgm:prSet phldrT="[文字]" custT="1"/>
      <dgm:spPr>
        <a:xfrm>
          <a:off x="424847" y="85983"/>
          <a:ext cx="5947860" cy="531360"/>
        </a:xfrm>
        <a:prstGeom prst="roundRect">
          <a:avLst/>
        </a:prstGeom>
        <a:solidFill>
          <a:srgbClr val="8064A2">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nSpc>
              <a:spcPct val="100000"/>
            </a:lnSpc>
            <a:spcBef>
              <a:spcPts val="0"/>
            </a:spcBef>
            <a:spcAft>
              <a:spcPts val="0"/>
            </a:spcAft>
          </a:pPr>
          <a:r>
            <a:rPr lang="zh-TW" altLang="en-US" sz="2000" dirty="0" smtClean="0">
              <a:solidFill>
                <a:sysClr val="window" lastClr="FFFFFF"/>
              </a:solidFill>
              <a:latin typeface="微軟正黑體" panose="020B0604030504040204" pitchFamily="34" charset="-120"/>
              <a:ea typeface="微軟正黑體" panose="020B0604030504040204" pitchFamily="34" charset="-120"/>
              <a:cs typeface="+mn-cs"/>
            </a:rPr>
            <a:t>申請者</a:t>
          </a:r>
          <a:endParaRPr lang="zh-TW" altLang="en-US" sz="2000"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0FD6E51D-9ED9-954C-B960-EFE679724F46}" type="parTrans" cxnId="{15683081-952A-3642-95DD-8AA98D901439}">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cs typeface="微軟正黑體"/>
          </a:endParaRPr>
        </a:p>
      </dgm:t>
    </dgm:pt>
    <dgm:pt modelId="{2D34CD40-0420-3E4F-985A-4EDEA44079EB}" type="sibTrans" cxnId="{15683081-952A-3642-95DD-8AA98D901439}">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cs typeface="微軟正黑體"/>
          </a:endParaRPr>
        </a:p>
      </dgm:t>
    </dgm:pt>
    <dgm:pt modelId="{917157E6-A5A6-0C48-B5F7-F61D337CA2AA}">
      <dgm:prSet phldrT="[文字]" custT="1"/>
      <dgm:spPr>
        <a:xfrm>
          <a:off x="424847" y="1752964"/>
          <a:ext cx="5947860" cy="531360"/>
        </a:xfrm>
        <a:prstGeom prst="roundRect">
          <a:avLst/>
        </a:prstGeom>
        <a:solidFill>
          <a:srgbClr val="8064A2">
            <a:hueOff val="-2232385"/>
            <a:satOff val="13449"/>
            <a:lumOff val="1078"/>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nSpc>
              <a:spcPct val="100000"/>
            </a:lnSpc>
            <a:spcBef>
              <a:spcPts val="0"/>
            </a:spcBef>
            <a:spcAft>
              <a:spcPts val="0"/>
            </a:spcAft>
          </a:pPr>
          <a:r>
            <a:rPr lang="zh-TW" altLang="en-US" sz="2000" dirty="0" smtClean="0">
              <a:solidFill>
                <a:sysClr val="window" lastClr="FFFFFF"/>
              </a:solidFill>
              <a:latin typeface="微軟正黑體" panose="020B0604030504040204" pitchFamily="34" charset="-120"/>
              <a:ea typeface="微軟正黑體" panose="020B0604030504040204" pitchFamily="34" charset="-120"/>
              <a:cs typeface="+mn-cs"/>
            </a:rPr>
            <a:t>評估分類</a:t>
          </a:r>
          <a:endParaRPr lang="zh-TW" altLang="en-US" sz="2000"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D3309B4E-8250-5549-BAC0-ED208275F6A3}" type="parTrans" cxnId="{CE9492D4-CD29-E642-8B6F-B01B815B87F2}">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cs typeface="微軟正黑體"/>
          </a:endParaRPr>
        </a:p>
      </dgm:t>
    </dgm:pt>
    <dgm:pt modelId="{05947CF4-24F1-4C42-A52E-21D447B0697C}" type="sibTrans" cxnId="{CE9492D4-CD29-E642-8B6F-B01B815B87F2}">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cs typeface="微軟正黑體"/>
          </a:endParaRPr>
        </a:p>
      </dgm:t>
    </dgm:pt>
    <dgm:pt modelId="{04249F8A-A570-1541-A522-B56F4A8E1076}">
      <dgm:prSet phldrT="[文字]"/>
      <dgm:spPr>
        <a:xfrm>
          <a:off x="0" y="351663"/>
          <a:ext cx="8496944" cy="1304100"/>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a:lnSpc>
              <a:spcPct val="100000"/>
            </a:lnSpc>
            <a:spcBef>
              <a:spcPts val="0"/>
            </a:spcBef>
            <a:spcAft>
              <a:spcPts val="0"/>
            </a:spcAft>
          </a:pPr>
          <a:r>
            <a:rPr lang="zh-TW" altLang="en-US"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過半數以上建築物所有權人同意，並推派</a:t>
          </a:r>
          <a:r>
            <a:rPr lang="en-US" altLang="zh-TW"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1</a:t>
          </a:r>
          <a:r>
            <a:rPr lang="zh-TW" altLang="en-US"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人為代表，檢附過半建物權利證明文件，委託公同供應契約機構辦理。</a:t>
          </a:r>
          <a:endParaRPr lang="zh-TW" altLang="en-US"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C4E578BF-7622-994F-A4D4-B00DB2521E9F}" type="parTrans" cxnId="{5C5E2F2A-6074-C446-AF57-7B7520ED1924}">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cs typeface="微軟正黑體"/>
          </a:endParaRPr>
        </a:p>
      </dgm:t>
    </dgm:pt>
    <dgm:pt modelId="{D87E2C6D-81C4-B248-8A31-5D6DD3DD1415}" type="sibTrans" cxnId="{5C5E2F2A-6074-C446-AF57-7B7520ED1924}">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cs typeface="微軟正黑體"/>
          </a:endParaRPr>
        </a:p>
      </dgm:t>
    </dgm:pt>
    <dgm:pt modelId="{62AC6158-3B13-E74B-A91D-20A63D59403A}">
      <dgm:prSet phldrT="[文字]"/>
      <dgm:spPr>
        <a:xfrm>
          <a:off x="0" y="2018644"/>
          <a:ext cx="8496944" cy="1701000"/>
        </a:xfrm>
        <a:prstGeom prst="rect">
          <a:avLst/>
        </a:prstGeom>
        <a:solidFill>
          <a:sysClr val="window" lastClr="FFFFFF">
            <a:alpha val="90000"/>
            <a:hueOff val="0"/>
            <a:satOff val="0"/>
            <a:lumOff val="0"/>
            <a:alphaOff val="0"/>
          </a:sysClr>
        </a:solidFill>
        <a:ln w="25400" cap="flat" cmpd="sng" algn="ctr">
          <a:solidFill>
            <a:srgbClr val="8064A2">
              <a:hueOff val="-2232385"/>
              <a:satOff val="13449"/>
              <a:lumOff val="1078"/>
              <a:alphaOff val="0"/>
            </a:srgbClr>
          </a:solidFill>
          <a:prstDash val="solid"/>
        </a:ln>
        <a:effectLst/>
      </dgm:spPr>
      <dgm:t>
        <a:bodyPr/>
        <a:lstStyle/>
        <a:p>
          <a:pPr marL="171450" indent="-171450">
            <a:lnSpc>
              <a:spcPct val="100000"/>
            </a:lnSpc>
            <a:spcBef>
              <a:spcPts val="0"/>
            </a:spcBef>
            <a:spcAft>
              <a:spcPts val="0"/>
            </a:spcAft>
          </a:pPr>
          <a:r>
            <a:rPr lang="zh-TW" altLang="en-US"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 初步評估：現場勘查，依附表進行檢測。評估結果，由評估人員所屬評估機構查核。</a:t>
          </a:r>
          <a:endParaRPr lang="zh-TW" altLang="en-US"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41AE9060-C528-A34E-ACBD-7E4F16915428}" type="parTrans" cxnId="{5DF9A344-8970-7C4B-BCF1-7E2DD7E64271}">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cs typeface="微軟正黑體"/>
          </a:endParaRPr>
        </a:p>
      </dgm:t>
    </dgm:pt>
    <dgm:pt modelId="{F4D1C014-EFC9-4A44-93AD-DC3E455DEC03}" type="sibTrans" cxnId="{5DF9A344-8970-7C4B-BCF1-7E2DD7E64271}">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cs typeface="微軟正黑體"/>
          </a:endParaRPr>
        </a:p>
      </dgm:t>
    </dgm:pt>
    <dgm:pt modelId="{0A41D588-77D8-497C-995D-F96A0DB0C442}">
      <dgm:prSet phldrT="[文字]" custT="1"/>
      <dgm:spPr>
        <a:xfrm>
          <a:off x="424847" y="3816844"/>
          <a:ext cx="5947860" cy="531360"/>
        </a:xfrm>
        <a:prstGeom prst="roundRect">
          <a:avLst/>
        </a:prstGeom>
        <a:solidFill>
          <a:srgbClr val="8064A2">
            <a:hueOff val="-4464770"/>
            <a:satOff val="26899"/>
            <a:lumOff val="2156"/>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lnSpc>
              <a:spcPct val="100000"/>
            </a:lnSpc>
            <a:spcBef>
              <a:spcPts val="0"/>
            </a:spcBef>
            <a:spcAft>
              <a:spcPts val="0"/>
            </a:spcAft>
          </a:pPr>
          <a:r>
            <a:rPr lang="zh-TW" altLang="en-US" sz="2000" dirty="0" smtClean="0">
              <a:solidFill>
                <a:sysClr val="window" lastClr="FFFFFF"/>
              </a:solidFill>
              <a:latin typeface="微軟正黑體" panose="020B0604030504040204" pitchFamily="34" charset="-120"/>
              <a:ea typeface="微軟正黑體" panose="020B0604030504040204" pitchFamily="34" charset="-120"/>
              <a:cs typeface="+mn-cs"/>
            </a:rPr>
            <a:t>例外規定</a:t>
          </a:r>
          <a:endParaRPr lang="zh-TW" altLang="en-US" sz="2000"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041C056B-C6FA-454A-BED8-DC0E11E30016}" type="parTrans" cxnId="{3B1A9C6B-C6AB-48A8-BEC5-774ABBB389EE}">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endParaRPr>
        </a:p>
      </dgm:t>
    </dgm:pt>
    <dgm:pt modelId="{A185F3F6-6014-4B0B-B125-BC708448038F}" type="sibTrans" cxnId="{3B1A9C6B-C6AB-48A8-BEC5-774ABBB389EE}">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endParaRPr>
        </a:p>
      </dgm:t>
    </dgm:pt>
    <dgm:pt modelId="{A373C949-E9ED-4A6D-B21D-0F24CE8B0A0E}">
      <dgm:prSet phldrT="[文字]"/>
      <dgm:spPr>
        <a:xfrm>
          <a:off x="0" y="4082524"/>
          <a:ext cx="8496944" cy="1304100"/>
        </a:xfrm>
        <a:prstGeom prst="rect">
          <a:avLst/>
        </a:prstGeom>
        <a:solidFill>
          <a:sysClr val="window" lastClr="FFFFFF">
            <a:alpha val="90000"/>
            <a:hueOff val="0"/>
            <a:satOff val="0"/>
            <a:lumOff val="0"/>
            <a:alphaOff val="0"/>
          </a:sysClr>
        </a:solidFill>
        <a:ln w="25400" cap="flat" cmpd="sng" algn="ctr">
          <a:solidFill>
            <a:srgbClr val="8064A2">
              <a:hueOff val="-4464770"/>
              <a:satOff val="26899"/>
              <a:lumOff val="2156"/>
              <a:alphaOff val="0"/>
            </a:srgbClr>
          </a:solidFill>
          <a:prstDash val="solid"/>
        </a:ln>
        <a:effectLst/>
      </dgm:spPr>
      <dgm:t>
        <a:bodyPr/>
        <a:lstStyle/>
        <a:p>
          <a:pPr>
            <a:lnSpc>
              <a:spcPct val="100000"/>
            </a:lnSpc>
            <a:spcBef>
              <a:spcPts val="0"/>
            </a:spcBef>
            <a:spcAft>
              <a:spcPts val="0"/>
            </a:spcAft>
          </a:pPr>
          <a:r>
            <a:rPr lang="en-US" altLang="zh-TW"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106.12.31</a:t>
          </a:r>
          <a:r>
            <a:rPr lang="zh-TW" altLang="en-US"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前，依住宅性能評估實施辦法申請結構安全評估，其評估報告書，得視為本條例所定評估報告書。</a:t>
          </a:r>
          <a:endParaRPr lang="zh-TW" altLang="en-US"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748AC867-17E4-4A62-A9EA-9FD38F9169C6}" type="parTrans" cxnId="{AFFCE1FF-BEBB-4470-AE1B-621EC7DBE8E4}">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endParaRPr>
        </a:p>
      </dgm:t>
    </dgm:pt>
    <dgm:pt modelId="{09C2D1E4-4B28-4D84-8D86-074A5F945E3F}" type="sibTrans" cxnId="{AFFCE1FF-BEBB-4470-AE1B-621EC7DBE8E4}">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endParaRPr>
        </a:p>
      </dgm:t>
    </dgm:pt>
    <dgm:pt modelId="{2500A69C-8EA9-4213-9E6E-1A06B39CD5BC}">
      <dgm:prSet phldrT="[文字]"/>
      <dgm:spPr>
        <a:xfrm>
          <a:off x="0" y="2018644"/>
          <a:ext cx="8496944" cy="1701000"/>
        </a:xfrm>
        <a:prstGeom prst="rect">
          <a:avLst/>
        </a:prstGeom>
        <a:solidFill>
          <a:sysClr val="window" lastClr="FFFFFF">
            <a:alpha val="90000"/>
            <a:hueOff val="0"/>
            <a:satOff val="0"/>
            <a:lumOff val="0"/>
            <a:alphaOff val="0"/>
          </a:sysClr>
        </a:solidFill>
        <a:ln w="25400" cap="flat" cmpd="sng" algn="ctr">
          <a:solidFill>
            <a:srgbClr val="8064A2">
              <a:hueOff val="-2232385"/>
              <a:satOff val="13449"/>
              <a:lumOff val="1078"/>
              <a:alphaOff val="0"/>
            </a:srgbClr>
          </a:solidFill>
          <a:prstDash val="solid"/>
        </a:ln>
        <a:effectLst/>
      </dgm:spPr>
      <dgm:t>
        <a:bodyPr/>
        <a:lstStyle/>
        <a:p>
          <a:pPr marL="171450" indent="-171450">
            <a:lnSpc>
              <a:spcPct val="100000"/>
            </a:lnSpc>
            <a:spcBef>
              <a:spcPts val="0"/>
            </a:spcBef>
            <a:spcAft>
              <a:spcPts val="0"/>
            </a:spcAft>
          </a:pPr>
          <a:r>
            <a:rPr lang="zh-TW" altLang="en-US"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 詳細評估：現場勘查，依公同供應契約所定評估方式辦理檢測。</a:t>
          </a:r>
          <a:endParaRPr lang="zh-TW" altLang="en-US"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A8E0DCB9-CEAF-4D13-8662-8BA8A960C675}" type="parTrans" cxnId="{8A3C05F1-B3EB-40B3-976C-8B62E6B74801}">
      <dgm:prSet/>
      <dgm:spPr/>
      <dgm:t>
        <a:bodyPr/>
        <a:lstStyle/>
        <a:p>
          <a:endParaRPr lang="zh-TW" altLang="en-US"/>
        </a:p>
      </dgm:t>
    </dgm:pt>
    <dgm:pt modelId="{700C1DAF-3A19-422A-8790-C1F87FC0226F}" type="sibTrans" cxnId="{8A3C05F1-B3EB-40B3-976C-8B62E6B74801}">
      <dgm:prSet/>
      <dgm:spPr/>
      <dgm:t>
        <a:bodyPr/>
        <a:lstStyle/>
        <a:p>
          <a:endParaRPr lang="zh-TW" altLang="en-US"/>
        </a:p>
      </dgm:t>
    </dgm:pt>
    <dgm:pt modelId="{170B9D91-73A5-C94A-86B8-9542E0C08F6E}" type="pres">
      <dgm:prSet presAssocID="{733EE6B7-FF61-D746-92A7-4106B9F2B93C}" presName="linear" presStyleCnt="0">
        <dgm:presLayoutVars>
          <dgm:dir/>
          <dgm:animLvl val="lvl"/>
          <dgm:resizeHandles val="exact"/>
        </dgm:presLayoutVars>
      </dgm:prSet>
      <dgm:spPr/>
      <dgm:t>
        <a:bodyPr/>
        <a:lstStyle/>
        <a:p>
          <a:endParaRPr lang="zh-TW" altLang="en-US"/>
        </a:p>
      </dgm:t>
    </dgm:pt>
    <dgm:pt modelId="{2E6ACF1E-8154-9E48-8730-357C49BED92D}" type="pres">
      <dgm:prSet presAssocID="{8AD7C2E7-CA39-714F-A708-E0B8CFB666C6}" presName="parentLin" presStyleCnt="0"/>
      <dgm:spPr/>
      <dgm:t>
        <a:bodyPr/>
        <a:lstStyle/>
        <a:p>
          <a:endParaRPr lang="zh-TW" altLang="en-US"/>
        </a:p>
      </dgm:t>
    </dgm:pt>
    <dgm:pt modelId="{C5F84F23-4F40-B347-8397-21C03A91940F}" type="pres">
      <dgm:prSet presAssocID="{8AD7C2E7-CA39-714F-A708-E0B8CFB666C6}" presName="parentLeftMargin" presStyleLbl="node1" presStyleIdx="0" presStyleCnt="3"/>
      <dgm:spPr/>
      <dgm:t>
        <a:bodyPr/>
        <a:lstStyle/>
        <a:p>
          <a:endParaRPr lang="zh-TW" altLang="en-US"/>
        </a:p>
      </dgm:t>
    </dgm:pt>
    <dgm:pt modelId="{9A63222D-73FD-9E4D-AD23-84D9B428D159}" type="pres">
      <dgm:prSet presAssocID="{8AD7C2E7-CA39-714F-A708-E0B8CFB666C6}" presName="parentText" presStyleLbl="node1" presStyleIdx="0" presStyleCnt="3">
        <dgm:presLayoutVars>
          <dgm:chMax val="0"/>
          <dgm:bulletEnabled val="1"/>
        </dgm:presLayoutVars>
      </dgm:prSet>
      <dgm:spPr/>
      <dgm:t>
        <a:bodyPr/>
        <a:lstStyle/>
        <a:p>
          <a:endParaRPr lang="zh-TW" altLang="en-US"/>
        </a:p>
      </dgm:t>
    </dgm:pt>
    <dgm:pt modelId="{A191CB54-DFA1-C84B-AA66-1795AAA906C7}" type="pres">
      <dgm:prSet presAssocID="{8AD7C2E7-CA39-714F-A708-E0B8CFB666C6}" presName="negativeSpace" presStyleCnt="0"/>
      <dgm:spPr/>
      <dgm:t>
        <a:bodyPr/>
        <a:lstStyle/>
        <a:p>
          <a:endParaRPr lang="zh-TW" altLang="en-US"/>
        </a:p>
      </dgm:t>
    </dgm:pt>
    <dgm:pt modelId="{389AF671-C11F-024F-A2D7-C5967962A0E8}" type="pres">
      <dgm:prSet presAssocID="{8AD7C2E7-CA39-714F-A708-E0B8CFB666C6}" presName="childText" presStyleLbl="conFgAcc1" presStyleIdx="0" presStyleCnt="3">
        <dgm:presLayoutVars>
          <dgm:bulletEnabled val="1"/>
        </dgm:presLayoutVars>
      </dgm:prSet>
      <dgm:spPr/>
      <dgm:t>
        <a:bodyPr/>
        <a:lstStyle/>
        <a:p>
          <a:endParaRPr lang="zh-TW" altLang="en-US"/>
        </a:p>
      </dgm:t>
    </dgm:pt>
    <dgm:pt modelId="{F32C7008-DBF9-F24B-B158-3BFF50B89EA7}" type="pres">
      <dgm:prSet presAssocID="{2D34CD40-0420-3E4F-985A-4EDEA44079EB}" presName="spaceBetweenRectangles" presStyleCnt="0"/>
      <dgm:spPr/>
      <dgm:t>
        <a:bodyPr/>
        <a:lstStyle/>
        <a:p>
          <a:endParaRPr lang="zh-TW" altLang="en-US"/>
        </a:p>
      </dgm:t>
    </dgm:pt>
    <dgm:pt modelId="{2C9EBE65-A3F0-8449-AF79-A6C370ECE578}" type="pres">
      <dgm:prSet presAssocID="{917157E6-A5A6-0C48-B5F7-F61D337CA2AA}" presName="parentLin" presStyleCnt="0"/>
      <dgm:spPr/>
      <dgm:t>
        <a:bodyPr/>
        <a:lstStyle/>
        <a:p>
          <a:endParaRPr lang="zh-TW" altLang="en-US"/>
        </a:p>
      </dgm:t>
    </dgm:pt>
    <dgm:pt modelId="{0E84BBFB-7769-9F4F-BA45-CAFA38D2F37E}" type="pres">
      <dgm:prSet presAssocID="{917157E6-A5A6-0C48-B5F7-F61D337CA2AA}" presName="parentLeftMargin" presStyleLbl="node1" presStyleIdx="0" presStyleCnt="3"/>
      <dgm:spPr/>
      <dgm:t>
        <a:bodyPr/>
        <a:lstStyle/>
        <a:p>
          <a:endParaRPr lang="zh-TW" altLang="en-US"/>
        </a:p>
      </dgm:t>
    </dgm:pt>
    <dgm:pt modelId="{021263DB-BB2E-CE40-AB3E-D360B885FC59}" type="pres">
      <dgm:prSet presAssocID="{917157E6-A5A6-0C48-B5F7-F61D337CA2AA}" presName="parentText" presStyleLbl="node1" presStyleIdx="1" presStyleCnt="3">
        <dgm:presLayoutVars>
          <dgm:chMax val="0"/>
          <dgm:bulletEnabled val="1"/>
        </dgm:presLayoutVars>
      </dgm:prSet>
      <dgm:spPr/>
      <dgm:t>
        <a:bodyPr/>
        <a:lstStyle/>
        <a:p>
          <a:endParaRPr lang="zh-TW" altLang="en-US"/>
        </a:p>
      </dgm:t>
    </dgm:pt>
    <dgm:pt modelId="{6177B127-7361-D448-86B9-7FB42F5A470B}" type="pres">
      <dgm:prSet presAssocID="{917157E6-A5A6-0C48-B5F7-F61D337CA2AA}" presName="negativeSpace" presStyleCnt="0"/>
      <dgm:spPr/>
      <dgm:t>
        <a:bodyPr/>
        <a:lstStyle/>
        <a:p>
          <a:endParaRPr lang="zh-TW" altLang="en-US"/>
        </a:p>
      </dgm:t>
    </dgm:pt>
    <dgm:pt modelId="{3644A6E5-6D20-BA4A-89B9-E9D47478E14B}" type="pres">
      <dgm:prSet presAssocID="{917157E6-A5A6-0C48-B5F7-F61D337CA2AA}" presName="childText" presStyleLbl="conFgAcc1" presStyleIdx="1" presStyleCnt="3">
        <dgm:presLayoutVars>
          <dgm:bulletEnabled val="1"/>
        </dgm:presLayoutVars>
      </dgm:prSet>
      <dgm:spPr>
        <a:prstGeom prst="rect">
          <a:avLst/>
        </a:prstGeom>
      </dgm:spPr>
      <dgm:t>
        <a:bodyPr/>
        <a:lstStyle/>
        <a:p>
          <a:endParaRPr lang="zh-TW" altLang="en-US"/>
        </a:p>
      </dgm:t>
    </dgm:pt>
    <dgm:pt modelId="{4951A199-0D1E-45FA-9622-DF3FA020AAA0}" type="pres">
      <dgm:prSet presAssocID="{05947CF4-24F1-4C42-A52E-21D447B0697C}" presName="spaceBetweenRectangles" presStyleCnt="0"/>
      <dgm:spPr/>
      <dgm:t>
        <a:bodyPr/>
        <a:lstStyle/>
        <a:p>
          <a:endParaRPr lang="zh-TW" altLang="en-US"/>
        </a:p>
      </dgm:t>
    </dgm:pt>
    <dgm:pt modelId="{4B21A788-819E-4F9B-9CAF-51605C645BBB}" type="pres">
      <dgm:prSet presAssocID="{0A41D588-77D8-497C-995D-F96A0DB0C442}" presName="parentLin" presStyleCnt="0"/>
      <dgm:spPr/>
      <dgm:t>
        <a:bodyPr/>
        <a:lstStyle/>
        <a:p>
          <a:endParaRPr lang="zh-TW" altLang="en-US"/>
        </a:p>
      </dgm:t>
    </dgm:pt>
    <dgm:pt modelId="{045B550D-6D72-4254-B68D-B8E3DD86184A}" type="pres">
      <dgm:prSet presAssocID="{0A41D588-77D8-497C-995D-F96A0DB0C442}" presName="parentLeftMargin" presStyleLbl="node1" presStyleIdx="1" presStyleCnt="3"/>
      <dgm:spPr/>
      <dgm:t>
        <a:bodyPr/>
        <a:lstStyle/>
        <a:p>
          <a:endParaRPr lang="zh-TW" altLang="en-US"/>
        </a:p>
      </dgm:t>
    </dgm:pt>
    <dgm:pt modelId="{C0CA9A8A-D29A-4F01-AD39-3A6E9959017D}" type="pres">
      <dgm:prSet presAssocID="{0A41D588-77D8-497C-995D-F96A0DB0C442}" presName="parentText" presStyleLbl="node1" presStyleIdx="2" presStyleCnt="3">
        <dgm:presLayoutVars>
          <dgm:chMax val="0"/>
          <dgm:bulletEnabled val="1"/>
        </dgm:presLayoutVars>
      </dgm:prSet>
      <dgm:spPr/>
      <dgm:t>
        <a:bodyPr/>
        <a:lstStyle/>
        <a:p>
          <a:endParaRPr lang="zh-TW" altLang="en-US"/>
        </a:p>
      </dgm:t>
    </dgm:pt>
    <dgm:pt modelId="{0EF1E0F5-4538-435A-8BDA-C95E4522A204}" type="pres">
      <dgm:prSet presAssocID="{0A41D588-77D8-497C-995D-F96A0DB0C442}" presName="negativeSpace" presStyleCnt="0"/>
      <dgm:spPr/>
      <dgm:t>
        <a:bodyPr/>
        <a:lstStyle/>
        <a:p>
          <a:endParaRPr lang="zh-TW" altLang="en-US"/>
        </a:p>
      </dgm:t>
    </dgm:pt>
    <dgm:pt modelId="{E8558B39-3FC3-4A55-A9A6-D949945AB7D2}" type="pres">
      <dgm:prSet presAssocID="{0A41D588-77D8-497C-995D-F96A0DB0C442}" presName="childText" presStyleLbl="conFgAcc1" presStyleIdx="2" presStyleCnt="3">
        <dgm:presLayoutVars>
          <dgm:bulletEnabled val="1"/>
        </dgm:presLayoutVars>
      </dgm:prSet>
      <dgm:spPr/>
      <dgm:t>
        <a:bodyPr/>
        <a:lstStyle/>
        <a:p>
          <a:endParaRPr lang="zh-TW" altLang="en-US"/>
        </a:p>
      </dgm:t>
    </dgm:pt>
  </dgm:ptLst>
  <dgm:cxnLst>
    <dgm:cxn modelId="{DDFFEF43-F100-412E-AA5D-9B358075BC70}" type="presOf" srcId="{04249F8A-A570-1541-A522-B56F4A8E1076}" destId="{389AF671-C11F-024F-A2D7-C5967962A0E8}" srcOrd="0" destOrd="0" presId="urn:microsoft.com/office/officeart/2005/8/layout/list1"/>
    <dgm:cxn modelId="{F688AE3A-A7CF-4CFE-8B65-7101FCBA6B3E}" type="presOf" srcId="{A373C949-E9ED-4A6D-B21D-0F24CE8B0A0E}" destId="{E8558B39-3FC3-4A55-A9A6-D949945AB7D2}" srcOrd="0" destOrd="0" presId="urn:microsoft.com/office/officeart/2005/8/layout/list1"/>
    <dgm:cxn modelId="{1A467454-83A6-4B1E-B5EA-E0863BFACB38}" type="presOf" srcId="{917157E6-A5A6-0C48-B5F7-F61D337CA2AA}" destId="{0E84BBFB-7769-9F4F-BA45-CAFA38D2F37E}" srcOrd="0" destOrd="0" presId="urn:microsoft.com/office/officeart/2005/8/layout/list1"/>
    <dgm:cxn modelId="{8A3C05F1-B3EB-40B3-976C-8B62E6B74801}" srcId="{917157E6-A5A6-0C48-B5F7-F61D337CA2AA}" destId="{2500A69C-8EA9-4213-9E6E-1A06B39CD5BC}" srcOrd="1" destOrd="0" parTransId="{A8E0DCB9-CEAF-4D13-8662-8BA8A960C675}" sibTransId="{700C1DAF-3A19-422A-8790-C1F87FC0226F}"/>
    <dgm:cxn modelId="{AFFCE1FF-BEBB-4470-AE1B-621EC7DBE8E4}" srcId="{0A41D588-77D8-497C-995D-F96A0DB0C442}" destId="{A373C949-E9ED-4A6D-B21D-0F24CE8B0A0E}" srcOrd="0" destOrd="0" parTransId="{748AC867-17E4-4A62-A9EA-9FD38F9169C6}" sibTransId="{09C2D1E4-4B28-4D84-8D86-074A5F945E3F}"/>
    <dgm:cxn modelId="{5C5E2F2A-6074-C446-AF57-7B7520ED1924}" srcId="{8AD7C2E7-CA39-714F-A708-E0B8CFB666C6}" destId="{04249F8A-A570-1541-A522-B56F4A8E1076}" srcOrd="0" destOrd="0" parTransId="{C4E578BF-7622-994F-A4D4-B00DB2521E9F}" sibTransId="{D87E2C6D-81C4-B248-8A31-5D6DD3DD1415}"/>
    <dgm:cxn modelId="{6EF6A3F2-A26C-48CE-A6D0-3A1CA25ACF80}" type="presOf" srcId="{8AD7C2E7-CA39-714F-A708-E0B8CFB666C6}" destId="{9A63222D-73FD-9E4D-AD23-84D9B428D159}" srcOrd="1" destOrd="0" presId="urn:microsoft.com/office/officeart/2005/8/layout/list1"/>
    <dgm:cxn modelId="{15683081-952A-3642-95DD-8AA98D901439}" srcId="{733EE6B7-FF61-D746-92A7-4106B9F2B93C}" destId="{8AD7C2E7-CA39-714F-A708-E0B8CFB666C6}" srcOrd="0" destOrd="0" parTransId="{0FD6E51D-9ED9-954C-B960-EFE679724F46}" sibTransId="{2D34CD40-0420-3E4F-985A-4EDEA44079EB}"/>
    <dgm:cxn modelId="{BFC6EC72-3818-4950-8515-C33BD1183A46}" type="presOf" srcId="{733EE6B7-FF61-D746-92A7-4106B9F2B93C}" destId="{170B9D91-73A5-C94A-86B8-9542E0C08F6E}" srcOrd="0" destOrd="0" presId="urn:microsoft.com/office/officeart/2005/8/layout/list1"/>
    <dgm:cxn modelId="{AC18731E-B785-4FED-8157-4F9DCE30AAF2}" type="presOf" srcId="{62AC6158-3B13-E74B-A91D-20A63D59403A}" destId="{3644A6E5-6D20-BA4A-89B9-E9D47478E14B}" srcOrd="0" destOrd="0" presId="urn:microsoft.com/office/officeart/2005/8/layout/list1"/>
    <dgm:cxn modelId="{CE9492D4-CD29-E642-8B6F-B01B815B87F2}" srcId="{733EE6B7-FF61-D746-92A7-4106B9F2B93C}" destId="{917157E6-A5A6-0C48-B5F7-F61D337CA2AA}" srcOrd="1" destOrd="0" parTransId="{D3309B4E-8250-5549-BAC0-ED208275F6A3}" sibTransId="{05947CF4-24F1-4C42-A52E-21D447B0697C}"/>
    <dgm:cxn modelId="{88633531-F83A-41FA-B239-C6121BFA3D68}" type="presOf" srcId="{0A41D588-77D8-497C-995D-F96A0DB0C442}" destId="{C0CA9A8A-D29A-4F01-AD39-3A6E9959017D}" srcOrd="1" destOrd="0" presId="urn:microsoft.com/office/officeart/2005/8/layout/list1"/>
    <dgm:cxn modelId="{81FAB3A1-39A7-4819-B70A-406071E41811}" type="presOf" srcId="{0A41D588-77D8-497C-995D-F96A0DB0C442}" destId="{045B550D-6D72-4254-B68D-B8E3DD86184A}" srcOrd="0" destOrd="0" presId="urn:microsoft.com/office/officeart/2005/8/layout/list1"/>
    <dgm:cxn modelId="{3B1A9C6B-C6AB-48A8-BEC5-774ABBB389EE}" srcId="{733EE6B7-FF61-D746-92A7-4106B9F2B93C}" destId="{0A41D588-77D8-497C-995D-F96A0DB0C442}" srcOrd="2" destOrd="0" parTransId="{041C056B-C6FA-454A-BED8-DC0E11E30016}" sibTransId="{A185F3F6-6014-4B0B-B125-BC708448038F}"/>
    <dgm:cxn modelId="{A1000279-9EAD-457C-91F4-677B8A3E0F9B}" type="presOf" srcId="{917157E6-A5A6-0C48-B5F7-F61D337CA2AA}" destId="{021263DB-BB2E-CE40-AB3E-D360B885FC59}" srcOrd="1" destOrd="0" presId="urn:microsoft.com/office/officeart/2005/8/layout/list1"/>
    <dgm:cxn modelId="{526261BF-F511-4C9D-91A6-D132C9881F9F}" type="presOf" srcId="{2500A69C-8EA9-4213-9E6E-1A06B39CD5BC}" destId="{3644A6E5-6D20-BA4A-89B9-E9D47478E14B}" srcOrd="0" destOrd="1" presId="urn:microsoft.com/office/officeart/2005/8/layout/list1"/>
    <dgm:cxn modelId="{5DF9A344-8970-7C4B-BCF1-7E2DD7E64271}" srcId="{917157E6-A5A6-0C48-B5F7-F61D337CA2AA}" destId="{62AC6158-3B13-E74B-A91D-20A63D59403A}" srcOrd="0" destOrd="0" parTransId="{41AE9060-C528-A34E-ACBD-7E4F16915428}" sibTransId="{F4D1C014-EFC9-4A44-93AD-DC3E455DEC03}"/>
    <dgm:cxn modelId="{9A32705E-E898-4C01-8093-7BD40871F078}" type="presOf" srcId="{8AD7C2E7-CA39-714F-A708-E0B8CFB666C6}" destId="{C5F84F23-4F40-B347-8397-21C03A91940F}" srcOrd="0" destOrd="0" presId="urn:microsoft.com/office/officeart/2005/8/layout/list1"/>
    <dgm:cxn modelId="{6F457703-5CBE-4AA3-AB40-6853AAC2CC72}" type="presParOf" srcId="{170B9D91-73A5-C94A-86B8-9542E0C08F6E}" destId="{2E6ACF1E-8154-9E48-8730-357C49BED92D}" srcOrd="0" destOrd="0" presId="urn:microsoft.com/office/officeart/2005/8/layout/list1"/>
    <dgm:cxn modelId="{6BED1D95-C560-4FFC-9C74-18BA98E78CC6}" type="presParOf" srcId="{2E6ACF1E-8154-9E48-8730-357C49BED92D}" destId="{C5F84F23-4F40-B347-8397-21C03A91940F}" srcOrd="0" destOrd="0" presId="urn:microsoft.com/office/officeart/2005/8/layout/list1"/>
    <dgm:cxn modelId="{058B68B6-E838-4211-BE5E-14A24B60474E}" type="presParOf" srcId="{2E6ACF1E-8154-9E48-8730-357C49BED92D}" destId="{9A63222D-73FD-9E4D-AD23-84D9B428D159}" srcOrd="1" destOrd="0" presId="urn:microsoft.com/office/officeart/2005/8/layout/list1"/>
    <dgm:cxn modelId="{73782310-C507-4297-A149-E82555B00A1A}" type="presParOf" srcId="{170B9D91-73A5-C94A-86B8-9542E0C08F6E}" destId="{A191CB54-DFA1-C84B-AA66-1795AAA906C7}" srcOrd="1" destOrd="0" presId="urn:microsoft.com/office/officeart/2005/8/layout/list1"/>
    <dgm:cxn modelId="{03CDA2CD-E8FA-4D20-8722-DF0DBB6C0B3A}" type="presParOf" srcId="{170B9D91-73A5-C94A-86B8-9542E0C08F6E}" destId="{389AF671-C11F-024F-A2D7-C5967962A0E8}" srcOrd="2" destOrd="0" presId="urn:microsoft.com/office/officeart/2005/8/layout/list1"/>
    <dgm:cxn modelId="{75D14586-602B-4B06-8A15-72ED9C6A35C2}" type="presParOf" srcId="{170B9D91-73A5-C94A-86B8-9542E0C08F6E}" destId="{F32C7008-DBF9-F24B-B158-3BFF50B89EA7}" srcOrd="3" destOrd="0" presId="urn:microsoft.com/office/officeart/2005/8/layout/list1"/>
    <dgm:cxn modelId="{AAC27017-BF87-4A5B-89C3-82CB3B51EABB}" type="presParOf" srcId="{170B9D91-73A5-C94A-86B8-9542E0C08F6E}" destId="{2C9EBE65-A3F0-8449-AF79-A6C370ECE578}" srcOrd="4" destOrd="0" presId="urn:microsoft.com/office/officeart/2005/8/layout/list1"/>
    <dgm:cxn modelId="{BB10F4E3-7025-47E0-9668-1B6098B8952B}" type="presParOf" srcId="{2C9EBE65-A3F0-8449-AF79-A6C370ECE578}" destId="{0E84BBFB-7769-9F4F-BA45-CAFA38D2F37E}" srcOrd="0" destOrd="0" presId="urn:microsoft.com/office/officeart/2005/8/layout/list1"/>
    <dgm:cxn modelId="{AE37DE8A-9808-40EB-94E5-7BF3AA02A1C2}" type="presParOf" srcId="{2C9EBE65-A3F0-8449-AF79-A6C370ECE578}" destId="{021263DB-BB2E-CE40-AB3E-D360B885FC59}" srcOrd="1" destOrd="0" presId="urn:microsoft.com/office/officeart/2005/8/layout/list1"/>
    <dgm:cxn modelId="{DED3EF35-9F03-4BEF-B2A0-2DBEA109B029}" type="presParOf" srcId="{170B9D91-73A5-C94A-86B8-9542E0C08F6E}" destId="{6177B127-7361-D448-86B9-7FB42F5A470B}" srcOrd="5" destOrd="0" presId="urn:microsoft.com/office/officeart/2005/8/layout/list1"/>
    <dgm:cxn modelId="{13254676-BBE7-42DD-A158-2E0BCDB9BA42}" type="presParOf" srcId="{170B9D91-73A5-C94A-86B8-9542E0C08F6E}" destId="{3644A6E5-6D20-BA4A-89B9-E9D47478E14B}" srcOrd="6" destOrd="0" presId="urn:microsoft.com/office/officeart/2005/8/layout/list1"/>
    <dgm:cxn modelId="{DEE5D869-9D6E-44C1-AB39-7E19BECBC64C}" type="presParOf" srcId="{170B9D91-73A5-C94A-86B8-9542E0C08F6E}" destId="{4951A199-0D1E-45FA-9622-DF3FA020AAA0}" srcOrd="7" destOrd="0" presId="urn:microsoft.com/office/officeart/2005/8/layout/list1"/>
    <dgm:cxn modelId="{D6E2BAB7-DCA7-4821-9926-13011F11729A}" type="presParOf" srcId="{170B9D91-73A5-C94A-86B8-9542E0C08F6E}" destId="{4B21A788-819E-4F9B-9CAF-51605C645BBB}" srcOrd="8" destOrd="0" presId="urn:microsoft.com/office/officeart/2005/8/layout/list1"/>
    <dgm:cxn modelId="{78F90DB3-EE44-4500-BD87-59F0722E71FA}" type="presParOf" srcId="{4B21A788-819E-4F9B-9CAF-51605C645BBB}" destId="{045B550D-6D72-4254-B68D-B8E3DD86184A}" srcOrd="0" destOrd="0" presId="urn:microsoft.com/office/officeart/2005/8/layout/list1"/>
    <dgm:cxn modelId="{5442E0BA-9B16-4914-A337-1C729A447D4B}" type="presParOf" srcId="{4B21A788-819E-4F9B-9CAF-51605C645BBB}" destId="{C0CA9A8A-D29A-4F01-AD39-3A6E9959017D}" srcOrd="1" destOrd="0" presId="urn:microsoft.com/office/officeart/2005/8/layout/list1"/>
    <dgm:cxn modelId="{6AC74958-C944-43FD-906C-45C9F0F423B7}" type="presParOf" srcId="{170B9D91-73A5-C94A-86B8-9542E0C08F6E}" destId="{0EF1E0F5-4538-435A-8BDA-C95E4522A204}" srcOrd="9" destOrd="0" presId="urn:microsoft.com/office/officeart/2005/8/layout/list1"/>
    <dgm:cxn modelId="{B3D587C8-EC95-4400-96E2-139A9572D0FD}" type="presParOf" srcId="{170B9D91-73A5-C94A-86B8-9542E0C08F6E}" destId="{E8558B39-3FC3-4A55-A9A6-D949945AB7D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3EE6B7-FF61-D746-92A7-4106B9F2B93C}" type="doc">
      <dgm:prSet loTypeId="urn:microsoft.com/office/officeart/2005/8/layout/list1" loCatId="" qsTypeId="urn:microsoft.com/office/officeart/2005/8/quickstyle/simple1" qsCatId="simple" csTypeId="urn:microsoft.com/office/officeart/2005/8/colors/colorful4" csCatId="colorful" phldr="1"/>
      <dgm:spPr/>
      <dgm:t>
        <a:bodyPr/>
        <a:lstStyle/>
        <a:p>
          <a:endParaRPr lang="zh-TW" altLang="en-US"/>
        </a:p>
      </dgm:t>
    </dgm:pt>
    <dgm:pt modelId="{8AD7C2E7-CA39-714F-A708-E0B8CFB666C6}">
      <dgm:prSet phldrT="[文字]" custT="1"/>
      <dgm:spPr>
        <a:xfrm>
          <a:off x="438498" y="48915"/>
          <a:ext cx="6138981" cy="295200"/>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nSpc>
              <a:spcPct val="100000"/>
            </a:lnSpc>
            <a:spcBef>
              <a:spcPts val="0"/>
            </a:spcBef>
            <a:spcAft>
              <a:spcPts val="0"/>
            </a:spcAft>
          </a:pPr>
          <a:r>
            <a:rPr lang="zh-TW" altLang="en-US" sz="2000" dirty="0" smtClean="0">
              <a:solidFill>
                <a:sysClr val="window" lastClr="FFFFFF"/>
              </a:solidFill>
              <a:latin typeface="微軟正黑體" panose="020B0604030504040204" pitchFamily="34" charset="-120"/>
              <a:ea typeface="微軟正黑體" panose="020B0604030504040204" pitchFamily="34" charset="-120"/>
              <a:cs typeface="+mn-cs"/>
            </a:rPr>
            <a:t>初步評估補助</a:t>
          </a:r>
          <a:endParaRPr lang="zh-TW" altLang="en-US" sz="2000"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0FD6E51D-9ED9-954C-B960-EFE679724F46}" type="parTrans" cxnId="{15683081-952A-3642-95DD-8AA98D901439}">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cs typeface="微軟正黑體"/>
          </a:endParaRPr>
        </a:p>
      </dgm:t>
    </dgm:pt>
    <dgm:pt modelId="{2D34CD40-0420-3E4F-985A-4EDEA44079EB}" type="sibTrans" cxnId="{15683081-952A-3642-95DD-8AA98D901439}">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cs typeface="微軟正黑體"/>
          </a:endParaRPr>
        </a:p>
      </dgm:t>
    </dgm:pt>
    <dgm:pt modelId="{917157E6-A5A6-0C48-B5F7-F61D337CA2AA}">
      <dgm:prSet phldrT="[文字]" custT="1"/>
      <dgm:spPr>
        <a:xfrm>
          <a:off x="438498" y="2172015"/>
          <a:ext cx="6138981" cy="295200"/>
        </a:xfrm>
        <a:prstGeom prst="roundRect">
          <a:avLst/>
        </a:prstGeom>
        <a:solidFill>
          <a:srgbClr val="8064A2">
            <a:hueOff val="-2232385"/>
            <a:satOff val="13449"/>
            <a:lumOff val="1078"/>
            <a:alphaOff val="0"/>
          </a:srgbClr>
        </a:solidFill>
        <a:ln w="25400" cap="flat" cmpd="sng" algn="ctr">
          <a:solidFill>
            <a:sysClr val="window" lastClr="FFFFFF">
              <a:hueOff val="0"/>
              <a:satOff val="0"/>
              <a:lumOff val="0"/>
              <a:alphaOff val="0"/>
            </a:sysClr>
          </a:solidFill>
          <a:prstDash val="solid"/>
        </a:ln>
        <a:effectLst/>
      </dgm:spPr>
      <dgm:t>
        <a:bodyPr/>
        <a:lstStyle/>
        <a:p>
          <a:pPr>
            <a:lnSpc>
              <a:spcPct val="100000"/>
            </a:lnSpc>
            <a:spcBef>
              <a:spcPts val="0"/>
            </a:spcBef>
            <a:spcAft>
              <a:spcPts val="0"/>
            </a:spcAft>
          </a:pPr>
          <a:r>
            <a:rPr lang="zh-TW" altLang="en-US" sz="2000" dirty="0" smtClean="0">
              <a:solidFill>
                <a:sysClr val="window" lastClr="FFFFFF"/>
              </a:solidFill>
              <a:latin typeface="微軟正黑體" panose="020B0604030504040204" pitchFamily="34" charset="-120"/>
              <a:ea typeface="微軟正黑體" panose="020B0604030504040204" pitchFamily="34" charset="-120"/>
              <a:cs typeface="+mn-cs"/>
            </a:rPr>
            <a:t>詳細評估補助</a:t>
          </a:r>
          <a:endParaRPr lang="zh-TW" altLang="en-US" sz="2000"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D3309B4E-8250-5549-BAC0-ED208275F6A3}" type="parTrans" cxnId="{CE9492D4-CD29-E642-8B6F-B01B815B87F2}">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cs typeface="微軟正黑體"/>
          </a:endParaRPr>
        </a:p>
      </dgm:t>
    </dgm:pt>
    <dgm:pt modelId="{05947CF4-24F1-4C42-A52E-21D447B0697C}" type="sibTrans" cxnId="{CE9492D4-CD29-E642-8B6F-B01B815B87F2}">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cs typeface="微軟正黑體"/>
          </a:endParaRPr>
        </a:p>
      </dgm:t>
    </dgm:pt>
    <dgm:pt modelId="{04249F8A-A570-1541-A522-B56F4A8E1076}">
      <dgm:prSet phldrT="[文字]" custT="1"/>
      <dgm:spPr>
        <a:xfrm>
          <a:off x="0" y="196515"/>
          <a:ext cx="8769974" cy="1921500"/>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a:lnSpc>
              <a:spcPct val="100000"/>
            </a:lnSpc>
            <a:spcBef>
              <a:spcPts val="0"/>
            </a:spcBef>
            <a:spcAft>
              <a:spcPts val="0"/>
            </a:spcAft>
          </a:pPr>
          <a:r>
            <a:rPr lang="zh-TW" altLang="en-US"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樓地板面積未達</a:t>
          </a:r>
          <a:r>
            <a:rPr lang="en-US" altLang="zh-TW"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3000</a:t>
          </a:r>
          <a:r>
            <a:rPr lang="zh-TW" altLang="en-US"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平方公尺，</a:t>
          </a:r>
          <a:r>
            <a:rPr lang="zh-TW" altLang="en-US" sz="1800" dirty="0" smtClean="0">
              <a:solidFill>
                <a:srgbClr val="D2491C"/>
              </a:solidFill>
              <a:latin typeface="微軟正黑體" panose="020B0604030504040204" pitchFamily="34" charset="-120"/>
              <a:ea typeface="微軟正黑體" panose="020B0604030504040204" pitchFamily="34" charset="-120"/>
              <a:cs typeface="+mn-cs"/>
            </a:rPr>
            <a:t>每棟</a:t>
          </a:r>
          <a:r>
            <a:rPr lang="en-US" altLang="zh-TW" sz="1800" dirty="0" smtClean="0">
              <a:solidFill>
                <a:srgbClr val="D2491C"/>
              </a:solidFill>
              <a:latin typeface="微軟正黑體" panose="020B0604030504040204" pitchFamily="34" charset="-120"/>
              <a:ea typeface="微軟正黑體" panose="020B0604030504040204" pitchFamily="34" charset="-120"/>
              <a:cs typeface="+mn-cs"/>
            </a:rPr>
            <a:t>12,000</a:t>
          </a:r>
          <a:r>
            <a:rPr lang="zh-TW" altLang="en-US" sz="1800" dirty="0" smtClean="0">
              <a:solidFill>
                <a:srgbClr val="D2491C"/>
              </a:solidFill>
              <a:latin typeface="微軟正黑體" panose="020B0604030504040204" pitchFamily="34" charset="-120"/>
              <a:ea typeface="微軟正黑體" panose="020B0604030504040204" pitchFamily="34" charset="-120"/>
              <a:cs typeface="+mn-cs"/>
            </a:rPr>
            <a:t>元</a:t>
          </a:r>
          <a:r>
            <a:rPr lang="zh-TW" altLang="en-US"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endParaRPr lang="zh-TW" altLang="en-US" sz="18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C4E578BF-7622-994F-A4D4-B00DB2521E9F}" type="parTrans" cxnId="{5C5E2F2A-6074-C446-AF57-7B7520ED1924}">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cs typeface="微軟正黑體"/>
          </a:endParaRPr>
        </a:p>
      </dgm:t>
    </dgm:pt>
    <dgm:pt modelId="{D87E2C6D-81C4-B248-8A31-5D6DD3DD1415}" type="sibTrans" cxnId="{5C5E2F2A-6074-C446-AF57-7B7520ED1924}">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cs typeface="微軟正黑體"/>
          </a:endParaRPr>
        </a:p>
      </dgm:t>
    </dgm:pt>
    <dgm:pt modelId="{62AC6158-3B13-E74B-A91D-20A63D59403A}">
      <dgm:prSet phldrT="[文字]" custT="1"/>
      <dgm:spPr>
        <a:xfrm>
          <a:off x="0" y="2319616"/>
          <a:ext cx="8769974" cy="1732500"/>
        </a:xfrm>
        <a:prstGeom prst="rect">
          <a:avLst/>
        </a:prstGeom>
        <a:solidFill>
          <a:sysClr val="window" lastClr="FFFFFF">
            <a:alpha val="90000"/>
            <a:hueOff val="0"/>
            <a:satOff val="0"/>
            <a:lumOff val="0"/>
            <a:alphaOff val="0"/>
          </a:sysClr>
        </a:solidFill>
        <a:ln w="25400" cap="flat" cmpd="sng" algn="ctr">
          <a:solidFill>
            <a:srgbClr val="8064A2">
              <a:hueOff val="-2232385"/>
              <a:satOff val="13449"/>
              <a:lumOff val="1078"/>
              <a:alphaOff val="0"/>
            </a:srgbClr>
          </a:solidFill>
          <a:prstDash val="solid"/>
        </a:ln>
        <a:effectLst/>
      </dgm:spPr>
      <dgm:t>
        <a:bodyPr/>
        <a:lstStyle/>
        <a:p>
          <a:pPr>
            <a:lnSpc>
              <a:spcPct val="100000"/>
            </a:lnSpc>
            <a:spcBef>
              <a:spcPts val="0"/>
            </a:spcBef>
            <a:spcAft>
              <a:spcPts val="0"/>
            </a:spcAft>
          </a:pPr>
          <a:r>
            <a:rPr lang="zh-TW" altLang="en-US"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依內政部營建署代辦建築物耐震能力詳細評估工作公同供應契約標價清單之評估費用。但每棟補助額度不超過評估費用</a:t>
          </a:r>
          <a:r>
            <a:rPr lang="en-US" altLang="zh-TW"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30</a:t>
          </a:r>
          <a:r>
            <a:rPr lang="zh-TW" altLang="en-US"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％或</a:t>
          </a:r>
          <a:r>
            <a:rPr lang="en-US" altLang="zh-TW"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40</a:t>
          </a:r>
          <a:r>
            <a:rPr lang="zh-TW" altLang="en-US"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萬元。</a:t>
          </a:r>
          <a:endParaRPr lang="zh-TW" altLang="en-US" sz="18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41AE9060-C528-A34E-ACBD-7E4F16915428}" type="parTrans" cxnId="{5DF9A344-8970-7C4B-BCF1-7E2DD7E64271}">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cs typeface="微軟正黑體"/>
          </a:endParaRPr>
        </a:p>
      </dgm:t>
    </dgm:pt>
    <dgm:pt modelId="{F4D1C014-EFC9-4A44-93AD-DC3E455DEC03}" type="sibTrans" cxnId="{5DF9A344-8970-7C4B-BCF1-7E2DD7E64271}">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cs typeface="微軟正黑體"/>
          </a:endParaRPr>
        </a:p>
      </dgm:t>
    </dgm:pt>
    <dgm:pt modelId="{102775CF-49E5-469A-8340-A27746311EB4}">
      <dgm:prSet phldrT="[文字]" custT="1"/>
      <dgm:spPr>
        <a:xfrm>
          <a:off x="0" y="196515"/>
          <a:ext cx="8769974" cy="1921500"/>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a:lnSpc>
              <a:spcPct val="100000"/>
            </a:lnSpc>
            <a:spcBef>
              <a:spcPts val="0"/>
            </a:spcBef>
            <a:spcAft>
              <a:spcPts val="0"/>
            </a:spcAft>
          </a:pPr>
          <a:r>
            <a:rPr lang="zh-TW" altLang="en-US"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樓地板面積</a:t>
          </a:r>
          <a:r>
            <a:rPr lang="en-US" altLang="zh-TW"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3000</a:t>
          </a:r>
          <a:r>
            <a:rPr lang="zh-TW" altLang="en-US"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平方公尺以上，</a:t>
          </a:r>
          <a:r>
            <a:rPr lang="zh-TW" altLang="en-US" sz="1800" dirty="0" smtClean="0">
              <a:solidFill>
                <a:srgbClr val="D2491C"/>
              </a:solidFill>
              <a:latin typeface="微軟正黑體" panose="020B0604030504040204" pitchFamily="34" charset="-120"/>
              <a:ea typeface="微軟正黑體" panose="020B0604030504040204" pitchFamily="34" charset="-120"/>
              <a:cs typeface="+mn-cs"/>
            </a:rPr>
            <a:t>每棟</a:t>
          </a:r>
          <a:r>
            <a:rPr lang="en-US" altLang="zh-TW" sz="1800" dirty="0" smtClean="0">
              <a:solidFill>
                <a:srgbClr val="D2491C"/>
              </a:solidFill>
              <a:latin typeface="微軟正黑體" panose="020B0604030504040204" pitchFamily="34" charset="-120"/>
              <a:ea typeface="微軟正黑體" panose="020B0604030504040204" pitchFamily="34" charset="-120"/>
              <a:cs typeface="+mn-cs"/>
            </a:rPr>
            <a:t>15,000</a:t>
          </a:r>
          <a:r>
            <a:rPr lang="zh-TW" altLang="en-US" sz="1800" dirty="0" smtClean="0">
              <a:solidFill>
                <a:srgbClr val="D2491C"/>
              </a:solidFill>
              <a:latin typeface="微軟正黑體" panose="020B0604030504040204" pitchFamily="34" charset="-120"/>
              <a:ea typeface="微軟正黑體" panose="020B0604030504040204" pitchFamily="34" charset="-120"/>
              <a:cs typeface="+mn-cs"/>
            </a:rPr>
            <a:t>元</a:t>
          </a:r>
          <a:r>
            <a:rPr lang="zh-TW" altLang="en-US"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endParaRPr lang="zh-TW" altLang="en-US" sz="18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925B5DDE-F6F9-4B44-8DE2-4A9BB3390668}" type="parTrans" cxnId="{01896787-769A-452B-A22B-2F9EF62B63F5}">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endParaRPr>
        </a:p>
      </dgm:t>
    </dgm:pt>
    <dgm:pt modelId="{13D348F1-C881-4F8A-BD8A-12AF8904044A}" type="sibTrans" cxnId="{01896787-769A-452B-A22B-2F9EF62B63F5}">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endParaRPr>
        </a:p>
      </dgm:t>
    </dgm:pt>
    <dgm:pt modelId="{3B955DC8-E18F-44CA-917E-2E7917C16A9B}">
      <dgm:prSet phldrT="[文字]" custT="1"/>
      <dgm:spPr>
        <a:xfrm>
          <a:off x="0" y="2319616"/>
          <a:ext cx="8769974" cy="1732500"/>
        </a:xfrm>
        <a:prstGeom prst="rect">
          <a:avLst/>
        </a:prstGeom>
        <a:solidFill>
          <a:sysClr val="window" lastClr="FFFFFF">
            <a:alpha val="90000"/>
            <a:hueOff val="0"/>
            <a:satOff val="0"/>
            <a:lumOff val="0"/>
            <a:alphaOff val="0"/>
          </a:sysClr>
        </a:solidFill>
        <a:ln w="25400" cap="flat" cmpd="sng" algn="ctr">
          <a:solidFill>
            <a:srgbClr val="8064A2">
              <a:hueOff val="-2232385"/>
              <a:satOff val="13449"/>
              <a:lumOff val="1078"/>
              <a:alphaOff val="0"/>
            </a:srgbClr>
          </a:solidFill>
          <a:prstDash val="solid"/>
        </a:ln>
        <a:effectLst/>
      </dgm:spPr>
      <dgm:t>
        <a:bodyPr/>
        <a:lstStyle/>
        <a:p>
          <a:pPr>
            <a:lnSpc>
              <a:spcPct val="100000"/>
            </a:lnSpc>
            <a:spcBef>
              <a:spcPts val="0"/>
            </a:spcBef>
            <a:spcAft>
              <a:spcPts val="0"/>
            </a:spcAft>
          </a:pPr>
          <a:r>
            <a:rPr lang="zh-TW" altLang="en-US"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審查費：依評估費用</a:t>
          </a:r>
          <a:r>
            <a:rPr lang="en-US" altLang="zh-TW"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15</a:t>
          </a:r>
          <a:r>
            <a:rPr lang="zh-TW" altLang="en-US"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％估算，但不得超過</a:t>
          </a:r>
          <a:r>
            <a:rPr lang="en-US" altLang="zh-TW"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20</a:t>
          </a:r>
          <a:r>
            <a:rPr lang="zh-TW" altLang="en-US"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萬元。</a:t>
          </a:r>
          <a:endParaRPr lang="zh-TW" altLang="en-US" sz="18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8D385698-271A-4E3E-9B80-0E05B00F1E3E}" type="parTrans" cxnId="{3916DC6B-808F-45F1-872F-A7B4F9B04E2C}">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endParaRPr>
        </a:p>
      </dgm:t>
    </dgm:pt>
    <dgm:pt modelId="{F419C253-5136-4EC6-BEC5-CDBDB6391162}" type="sibTrans" cxnId="{3916DC6B-808F-45F1-872F-A7B4F9B04E2C}">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endParaRPr>
        </a:p>
      </dgm:t>
    </dgm:pt>
    <dgm:pt modelId="{F9C6A65C-7138-4660-BC43-05E09E987BA8}">
      <dgm:prSet phldrT="[文字]" custT="1"/>
      <dgm:spPr>
        <a:xfrm>
          <a:off x="0" y="196515"/>
          <a:ext cx="8769974" cy="1921500"/>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a:lnSpc>
              <a:spcPct val="100000"/>
            </a:lnSpc>
            <a:spcBef>
              <a:spcPts val="0"/>
            </a:spcBef>
            <a:spcAft>
              <a:spcPts val="0"/>
            </a:spcAft>
          </a:pPr>
          <a:r>
            <a:rPr lang="zh-TW" altLang="en-US"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審查費：每棟</a:t>
          </a:r>
          <a:r>
            <a:rPr lang="en-US" altLang="zh-TW"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1000</a:t>
          </a:r>
          <a:r>
            <a:rPr lang="zh-TW" altLang="en-US"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元。</a:t>
          </a:r>
          <a:endParaRPr lang="zh-TW" altLang="en-US" sz="18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154470F5-B3D2-4264-AF76-162C0AFC7269}" type="parTrans" cxnId="{A11179A2-9529-4D23-8E9E-7D6FAB521B5E}">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endParaRPr>
        </a:p>
      </dgm:t>
    </dgm:pt>
    <dgm:pt modelId="{8AE7AEF6-5750-4FAD-8BF5-B817AB232297}" type="sibTrans" cxnId="{A11179A2-9529-4D23-8E9E-7D6FAB521B5E}">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endParaRPr>
        </a:p>
      </dgm:t>
    </dgm:pt>
    <dgm:pt modelId="{170B9D91-73A5-C94A-86B8-9542E0C08F6E}" type="pres">
      <dgm:prSet presAssocID="{733EE6B7-FF61-D746-92A7-4106B9F2B93C}" presName="linear" presStyleCnt="0">
        <dgm:presLayoutVars>
          <dgm:dir/>
          <dgm:animLvl val="lvl"/>
          <dgm:resizeHandles val="exact"/>
        </dgm:presLayoutVars>
      </dgm:prSet>
      <dgm:spPr/>
      <dgm:t>
        <a:bodyPr/>
        <a:lstStyle/>
        <a:p>
          <a:endParaRPr lang="zh-TW" altLang="en-US"/>
        </a:p>
      </dgm:t>
    </dgm:pt>
    <dgm:pt modelId="{2E6ACF1E-8154-9E48-8730-357C49BED92D}" type="pres">
      <dgm:prSet presAssocID="{8AD7C2E7-CA39-714F-A708-E0B8CFB666C6}" presName="parentLin" presStyleCnt="0"/>
      <dgm:spPr/>
      <dgm:t>
        <a:bodyPr/>
        <a:lstStyle/>
        <a:p>
          <a:endParaRPr lang="zh-TW" altLang="en-US"/>
        </a:p>
      </dgm:t>
    </dgm:pt>
    <dgm:pt modelId="{C5F84F23-4F40-B347-8397-21C03A91940F}" type="pres">
      <dgm:prSet presAssocID="{8AD7C2E7-CA39-714F-A708-E0B8CFB666C6}" presName="parentLeftMargin" presStyleLbl="node1" presStyleIdx="0" presStyleCnt="2"/>
      <dgm:spPr/>
      <dgm:t>
        <a:bodyPr/>
        <a:lstStyle/>
        <a:p>
          <a:endParaRPr lang="zh-TW" altLang="en-US"/>
        </a:p>
      </dgm:t>
    </dgm:pt>
    <dgm:pt modelId="{9A63222D-73FD-9E4D-AD23-84D9B428D159}" type="pres">
      <dgm:prSet presAssocID="{8AD7C2E7-CA39-714F-A708-E0B8CFB666C6}" presName="parentText" presStyleLbl="node1" presStyleIdx="0" presStyleCnt="2" custScaleY="52093" custLinFactNeighborX="-6874" custLinFactNeighborY="-29145">
        <dgm:presLayoutVars>
          <dgm:chMax val="0"/>
          <dgm:bulletEnabled val="1"/>
        </dgm:presLayoutVars>
      </dgm:prSet>
      <dgm:spPr/>
      <dgm:t>
        <a:bodyPr/>
        <a:lstStyle/>
        <a:p>
          <a:endParaRPr lang="zh-TW" altLang="en-US"/>
        </a:p>
      </dgm:t>
    </dgm:pt>
    <dgm:pt modelId="{A191CB54-DFA1-C84B-AA66-1795AAA906C7}" type="pres">
      <dgm:prSet presAssocID="{8AD7C2E7-CA39-714F-A708-E0B8CFB666C6}" presName="negativeSpace" presStyleCnt="0"/>
      <dgm:spPr/>
      <dgm:t>
        <a:bodyPr/>
        <a:lstStyle/>
        <a:p>
          <a:endParaRPr lang="zh-TW" altLang="en-US"/>
        </a:p>
      </dgm:t>
    </dgm:pt>
    <dgm:pt modelId="{389AF671-C11F-024F-A2D7-C5967962A0E8}" type="pres">
      <dgm:prSet presAssocID="{8AD7C2E7-CA39-714F-A708-E0B8CFB666C6}" presName="childText" presStyleLbl="conFgAcc1" presStyleIdx="0" presStyleCnt="2" custScaleY="116397" custLinFactNeighborX="-1894" custLinFactNeighborY="-18250">
        <dgm:presLayoutVars>
          <dgm:bulletEnabled val="1"/>
        </dgm:presLayoutVars>
      </dgm:prSet>
      <dgm:spPr/>
      <dgm:t>
        <a:bodyPr/>
        <a:lstStyle/>
        <a:p>
          <a:endParaRPr lang="zh-TW" altLang="en-US"/>
        </a:p>
      </dgm:t>
    </dgm:pt>
    <dgm:pt modelId="{F32C7008-DBF9-F24B-B158-3BFF50B89EA7}" type="pres">
      <dgm:prSet presAssocID="{2D34CD40-0420-3E4F-985A-4EDEA44079EB}" presName="spaceBetweenRectangles" presStyleCnt="0"/>
      <dgm:spPr/>
      <dgm:t>
        <a:bodyPr/>
        <a:lstStyle/>
        <a:p>
          <a:endParaRPr lang="zh-TW" altLang="en-US"/>
        </a:p>
      </dgm:t>
    </dgm:pt>
    <dgm:pt modelId="{2C9EBE65-A3F0-8449-AF79-A6C370ECE578}" type="pres">
      <dgm:prSet presAssocID="{917157E6-A5A6-0C48-B5F7-F61D337CA2AA}" presName="parentLin" presStyleCnt="0"/>
      <dgm:spPr/>
      <dgm:t>
        <a:bodyPr/>
        <a:lstStyle/>
        <a:p>
          <a:endParaRPr lang="zh-TW" altLang="en-US"/>
        </a:p>
      </dgm:t>
    </dgm:pt>
    <dgm:pt modelId="{0E84BBFB-7769-9F4F-BA45-CAFA38D2F37E}" type="pres">
      <dgm:prSet presAssocID="{917157E6-A5A6-0C48-B5F7-F61D337CA2AA}" presName="parentLeftMargin" presStyleLbl="node1" presStyleIdx="0" presStyleCnt="2"/>
      <dgm:spPr/>
      <dgm:t>
        <a:bodyPr/>
        <a:lstStyle/>
        <a:p>
          <a:endParaRPr lang="zh-TW" altLang="en-US"/>
        </a:p>
      </dgm:t>
    </dgm:pt>
    <dgm:pt modelId="{021263DB-BB2E-CE40-AB3E-D360B885FC59}" type="pres">
      <dgm:prSet presAssocID="{917157E6-A5A6-0C48-B5F7-F61D337CA2AA}" presName="parentText" presStyleLbl="node1" presStyleIdx="1" presStyleCnt="2" custScaleY="55374" custLinFactNeighborX="-15137" custLinFactNeighborY="-26823">
        <dgm:presLayoutVars>
          <dgm:chMax val="0"/>
          <dgm:bulletEnabled val="1"/>
        </dgm:presLayoutVars>
      </dgm:prSet>
      <dgm:spPr/>
      <dgm:t>
        <a:bodyPr/>
        <a:lstStyle/>
        <a:p>
          <a:endParaRPr lang="zh-TW" altLang="en-US"/>
        </a:p>
      </dgm:t>
    </dgm:pt>
    <dgm:pt modelId="{6177B127-7361-D448-86B9-7FB42F5A470B}" type="pres">
      <dgm:prSet presAssocID="{917157E6-A5A6-0C48-B5F7-F61D337CA2AA}" presName="negativeSpace" presStyleCnt="0"/>
      <dgm:spPr/>
      <dgm:t>
        <a:bodyPr/>
        <a:lstStyle/>
        <a:p>
          <a:endParaRPr lang="zh-TW" altLang="en-US"/>
        </a:p>
      </dgm:t>
    </dgm:pt>
    <dgm:pt modelId="{3644A6E5-6D20-BA4A-89B9-E9D47478E14B}" type="pres">
      <dgm:prSet presAssocID="{917157E6-A5A6-0C48-B5F7-F61D337CA2AA}" presName="childText" presStyleLbl="conFgAcc1" presStyleIdx="1" presStyleCnt="2" custScaleY="87251" custLinFactNeighborX="112" custLinFactNeighborY="59334">
        <dgm:presLayoutVars>
          <dgm:bulletEnabled val="1"/>
        </dgm:presLayoutVars>
      </dgm:prSet>
      <dgm:spPr/>
      <dgm:t>
        <a:bodyPr/>
        <a:lstStyle/>
        <a:p>
          <a:endParaRPr lang="zh-TW" altLang="en-US"/>
        </a:p>
      </dgm:t>
    </dgm:pt>
  </dgm:ptLst>
  <dgm:cxnLst>
    <dgm:cxn modelId="{70269A6B-754E-40A9-9C2F-ACF30B403BFE}" type="presOf" srcId="{62AC6158-3B13-E74B-A91D-20A63D59403A}" destId="{3644A6E5-6D20-BA4A-89B9-E9D47478E14B}" srcOrd="0" destOrd="0" presId="urn:microsoft.com/office/officeart/2005/8/layout/list1"/>
    <dgm:cxn modelId="{37E2F143-E1A8-4A78-8FE2-A986FA41DDA9}" type="presOf" srcId="{8AD7C2E7-CA39-714F-A708-E0B8CFB666C6}" destId="{9A63222D-73FD-9E4D-AD23-84D9B428D159}" srcOrd="1" destOrd="0" presId="urn:microsoft.com/office/officeart/2005/8/layout/list1"/>
    <dgm:cxn modelId="{CCB0676D-62D7-46C2-983A-178123345BEE}" type="presOf" srcId="{917157E6-A5A6-0C48-B5F7-F61D337CA2AA}" destId="{021263DB-BB2E-CE40-AB3E-D360B885FC59}" srcOrd="1" destOrd="0" presId="urn:microsoft.com/office/officeart/2005/8/layout/list1"/>
    <dgm:cxn modelId="{C0879E79-20CF-451E-A624-2BEE92AAC478}" type="presOf" srcId="{04249F8A-A570-1541-A522-B56F4A8E1076}" destId="{389AF671-C11F-024F-A2D7-C5967962A0E8}" srcOrd="0" destOrd="0" presId="urn:microsoft.com/office/officeart/2005/8/layout/list1"/>
    <dgm:cxn modelId="{5C5E2F2A-6074-C446-AF57-7B7520ED1924}" srcId="{8AD7C2E7-CA39-714F-A708-E0B8CFB666C6}" destId="{04249F8A-A570-1541-A522-B56F4A8E1076}" srcOrd="0" destOrd="0" parTransId="{C4E578BF-7622-994F-A4D4-B00DB2521E9F}" sibTransId="{D87E2C6D-81C4-B248-8A31-5D6DD3DD1415}"/>
    <dgm:cxn modelId="{15683081-952A-3642-95DD-8AA98D901439}" srcId="{733EE6B7-FF61-D746-92A7-4106B9F2B93C}" destId="{8AD7C2E7-CA39-714F-A708-E0B8CFB666C6}" srcOrd="0" destOrd="0" parTransId="{0FD6E51D-9ED9-954C-B960-EFE679724F46}" sibTransId="{2D34CD40-0420-3E4F-985A-4EDEA44079EB}"/>
    <dgm:cxn modelId="{B1FACE7A-AB2A-4F8D-8462-423370108D1A}" type="presOf" srcId="{102775CF-49E5-469A-8340-A27746311EB4}" destId="{389AF671-C11F-024F-A2D7-C5967962A0E8}" srcOrd="0" destOrd="1" presId="urn:microsoft.com/office/officeart/2005/8/layout/list1"/>
    <dgm:cxn modelId="{CE9492D4-CD29-E642-8B6F-B01B815B87F2}" srcId="{733EE6B7-FF61-D746-92A7-4106B9F2B93C}" destId="{917157E6-A5A6-0C48-B5F7-F61D337CA2AA}" srcOrd="1" destOrd="0" parTransId="{D3309B4E-8250-5549-BAC0-ED208275F6A3}" sibTransId="{05947CF4-24F1-4C42-A52E-21D447B0697C}"/>
    <dgm:cxn modelId="{3916DC6B-808F-45F1-872F-A7B4F9B04E2C}" srcId="{917157E6-A5A6-0C48-B5F7-F61D337CA2AA}" destId="{3B955DC8-E18F-44CA-917E-2E7917C16A9B}" srcOrd="1" destOrd="0" parTransId="{8D385698-271A-4E3E-9B80-0E05B00F1E3E}" sibTransId="{F419C253-5136-4EC6-BEC5-CDBDB6391162}"/>
    <dgm:cxn modelId="{07099B3E-7861-4752-B21B-244AC4A5F67B}" type="presOf" srcId="{917157E6-A5A6-0C48-B5F7-F61D337CA2AA}" destId="{0E84BBFB-7769-9F4F-BA45-CAFA38D2F37E}" srcOrd="0" destOrd="0" presId="urn:microsoft.com/office/officeart/2005/8/layout/list1"/>
    <dgm:cxn modelId="{A11179A2-9529-4D23-8E9E-7D6FAB521B5E}" srcId="{8AD7C2E7-CA39-714F-A708-E0B8CFB666C6}" destId="{F9C6A65C-7138-4660-BC43-05E09E987BA8}" srcOrd="2" destOrd="0" parTransId="{154470F5-B3D2-4264-AF76-162C0AFC7269}" sibTransId="{8AE7AEF6-5750-4FAD-8BF5-B817AB232297}"/>
    <dgm:cxn modelId="{619F1FEE-E13D-4418-AF3A-16857A68CA9F}" type="presOf" srcId="{3B955DC8-E18F-44CA-917E-2E7917C16A9B}" destId="{3644A6E5-6D20-BA4A-89B9-E9D47478E14B}" srcOrd="0" destOrd="1" presId="urn:microsoft.com/office/officeart/2005/8/layout/list1"/>
    <dgm:cxn modelId="{5DF9A344-8970-7C4B-BCF1-7E2DD7E64271}" srcId="{917157E6-A5A6-0C48-B5F7-F61D337CA2AA}" destId="{62AC6158-3B13-E74B-A91D-20A63D59403A}" srcOrd="0" destOrd="0" parTransId="{41AE9060-C528-A34E-ACBD-7E4F16915428}" sibTransId="{F4D1C014-EFC9-4A44-93AD-DC3E455DEC03}"/>
    <dgm:cxn modelId="{724BF036-DF60-45EF-B19A-518EBFBB5A5E}" type="presOf" srcId="{F9C6A65C-7138-4660-BC43-05E09E987BA8}" destId="{389AF671-C11F-024F-A2D7-C5967962A0E8}" srcOrd="0" destOrd="2" presId="urn:microsoft.com/office/officeart/2005/8/layout/list1"/>
    <dgm:cxn modelId="{01896787-769A-452B-A22B-2F9EF62B63F5}" srcId="{8AD7C2E7-CA39-714F-A708-E0B8CFB666C6}" destId="{102775CF-49E5-469A-8340-A27746311EB4}" srcOrd="1" destOrd="0" parTransId="{925B5DDE-F6F9-4B44-8DE2-4A9BB3390668}" sibTransId="{13D348F1-C881-4F8A-BD8A-12AF8904044A}"/>
    <dgm:cxn modelId="{5CBD67B7-4136-417C-AB21-EB5DD41A5B2E}" type="presOf" srcId="{8AD7C2E7-CA39-714F-A708-E0B8CFB666C6}" destId="{C5F84F23-4F40-B347-8397-21C03A91940F}" srcOrd="0" destOrd="0" presId="urn:microsoft.com/office/officeart/2005/8/layout/list1"/>
    <dgm:cxn modelId="{3FA58DD3-4F2B-41CF-89E2-18CEF0A59A93}" type="presOf" srcId="{733EE6B7-FF61-D746-92A7-4106B9F2B93C}" destId="{170B9D91-73A5-C94A-86B8-9542E0C08F6E}" srcOrd="0" destOrd="0" presId="urn:microsoft.com/office/officeart/2005/8/layout/list1"/>
    <dgm:cxn modelId="{E742BF0D-04B7-4EEA-9C1B-69BFE1295E61}" type="presParOf" srcId="{170B9D91-73A5-C94A-86B8-9542E0C08F6E}" destId="{2E6ACF1E-8154-9E48-8730-357C49BED92D}" srcOrd="0" destOrd="0" presId="urn:microsoft.com/office/officeart/2005/8/layout/list1"/>
    <dgm:cxn modelId="{89C53536-3CB8-40F0-98F8-893291E24114}" type="presParOf" srcId="{2E6ACF1E-8154-9E48-8730-357C49BED92D}" destId="{C5F84F23-4F40-B347-8397-21C03A91940F}" srcOrd="0" destOrd="0" presId="urn:microsoft.com/office/officeart/2005/8/layout/list1"/>
    <dgm:cxn modelId="{18EA00D6-CBE0-4458-94FC-9BFB34962DF2}" type="presParOf" srcId="{2E6ACF1E-8154-9E48-8730-357C49BED92D}" destId="{9A63222D-73FD-9E4D-AD23-84D9B428D159}" srcOrd="1" destOrd="0" presId="urn:microsoft.com/office/officeart/2005/8/layout/list1"/>
    <dgm:cxn modelId="{856A5961-6439-4FB4-BDE1-A4DA98628E31}" type="presParOf" srcId="{170B9D91-73A5-C94A-86B8-9542E0C08F6E}" destId="{A191CB54-DFA1-C84B-AA66-1795AAA906C7}" srcOrd="1" destOrd="0" presId="urn:microsoft.com/office/officeart/2005/8/layout/list1"/>
    <dgm:cxn modelId="{E3A41820-C42D-42C8-ACBB-454A29B698AF}" type="presParOf" srcId="{170B9D91-73A5-C94A-86B8-9542E0C08F6E}" destId="{389AF671-C11F-024F-A2D7-C5967962A0E8}" srcOrd="2" destOrd="0" presId="urn:microsoft.com/office/officeart/2005/8/layout/list1"/>
    <dgm:cxn modelId="{8574BF48-B420-4D40-A574-C585817EE501}" type="presParOf" srcId="{170B9D91-73A5-C94A-86B8-9542E0C08F6E}" destId="{F32C7008-DBF9-F24B-B158-3BFF50B89EA7}" srcOrd="3" destOrd="0" presId="urn:microsoft.com/office/officeart/2005/8/layout/list1"/>
    <dgm:cxn modelId="{97D4B7BD-23AC-47A9-A9DA-8DE089FA9A4F}" type="presParOf" srcId="{170B9D91-73A5-C94A-86B8-9542E0C08F6E}" destId="{2C9EBE65-A3F0-8449-AF79-A6C370ECE578}" srcOrd="4" destOrd="0" presId="urn:microsoft.com/office/officeart/2005/8/layout/list1"/>
    <dgm:cxn modelId="{4E6299F0-06C7-4301-939C-4D6F2375D8F4}" type="presParOf" srcId="{2C9EBE65-A3F0-8449-AF79-A6C370ECE578}" destId="{0E84BBFB-7769-9F4F-BA45-CAFA38D2F37E}" srcOrd="0" destOrd="0" presId="urn:microsoft.com/office/officeart/2005/8/layout/list1"/>
    <dgm:cxn modelId="{DFA6E3DC-D7EF-47A2-B545-322E2FE02D6E}" type="presParOf" srcId="{2C9EBE65-A3F0-8449-AF79-A6C370ECE578}" destId="{021263DB-BB2E-CE40-AB3E-D360B885FC59}" srcOrd="1" destOrd="0" presId="urn:microsoft.com/office/officeart/2005/8/layout/list1"/>
    <dgm:cxn modelId="{F1E775E9-E5FD-42B5-9877-F4D22A2B30E2}" type="presParOf" srcId="{170B9D91-73A5-C94A-86B8-9542E0C08F6E}" destId="{6177B127-7361-D448-86B9-7FB42F5A470B}" srcOrd="5" destOrd="0" presId="urn:microsoft.com/office/officeart/2005/8/layout/list1"/>
    <dgm:cxn modelId="{9BDD1015-D768-4534-A978-EA00F19933A4}" type="presParOf" srcId="{170B9D91-73A5-C94A-86B8-9542E0C08F6E}" destId="{3644A6E5-6D20-BA4A-89B9-E9D47478E14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3EE6B7-FF61-D746-92A7-4106B9F2B93C}" type="doc">
      <dgm:prSet loTypeId="urn:microsoft.com/office/officeart/2005/8/layout/list1" loCatId="" qsTypeId="urn:microsoft.com/office/officeart/2005/8/quickstyle/simple1" qsCatId="simple" csTypeId="urn:microsoft.com/office/officeart/2005/8/colors/colorful4" csCatId="colorful" phldr="1"/>
      <dgm:spPr/>
      <dgm:t>
        <a:bodyPr/>
        <a:lstStyle/>
        <a:p>
          <a:endParaRPr lang="zh-TW" altLang="en-US"/>
        </a:p>
      </dgm:t>
    </dgm:pt>
    <dgm:pt modelId="{8AD7C2E7-CA39-714F-A708-E0B8CFB666C6}">
      <dgm:prSet phldrT="[文字]" custT="1"/>
      <dgm:spPr>
        <a:xfrm>
          <a:off x="274417" y="0"/>
          <a:ext cx="5897455" cy="894366"/>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nSpc>
              <a:spcPct val="100000"/>
            </a:lnSpc>
            <a:spcBef>
              <a:spcPts val="0"/>
            </a:spcBef>
            <a:spcAft>
              <a:spcPts val="0"/>
            </a:spcAft>
          </a:pPr>
          <a:r>
            <a:rPr lang="zh-TW" altLang="en-US" sz="2000" b="0" dirty="0" smtClean="0">
              <a:solidFill>
                <a:sysClr val="window" lastClr="FFFFFF"/>
              </a:solidFill>
              <a:latin typeface="微軟正黑體" panose="020B0604030504040204" pitchFamily="34" charset="-120"/>
              <a:ea typeface="微軟正黑體" panose="020B0604030504040204" pitchFamily="34" charset="-120"/>
              <a:cs typeface="+mn-cs"/>
            </a:rPr>
            <a:t>不得申請補助情形</a:t>
          </a:r>
          <a:endParaRPr lang="zh-TW" altLang="en-US" sz="2000" b="0"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0FD6E51D-9ED9-954C-B960-EFE679724F46}" type="parTrans" cxnId="{15683081-952A-3642-95DD-8AA98D901439}">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cs typeface="微軟正黑體"/>
          </a:endParaRPr>
        </a:p>
      </dgm:t>
    </dgm:pt>
    <dgm:pt modelId="{2D34CD40-0420-3E4F-985A-4EDEA44079EB}" type="sibTrans" cxnId="{15683081-952A-3642-95DD-8AA98D901439}">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cs typeface="微軟正黑體"/>
          </a:endParaRPr>
        </a:p>
      </dgm:t>
    </dgm:pt>
    <dgm:pt modelId="{04249F8A-A570-1541-A522-B56F4A8E1076}">
      <dgm:prSet phldrT="[文字]" custT="1"/>
      <dgm:spPr>
        <a:xfrm>
          <a:off x="0" y="418169"/>
          <a:ext cx="8424936" cy="3622129"/>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a:lnSpc>
              <a:spcPct val="100000"/>
            </a:lnSpc>
            <a:spcBef>
              <a:spcPts val="0"/>
            </a:spcBef>
            <a:spcAft>
              <a:spcPts val="0"/>
            </a:spcAft>
          </a:pPr>
          <a:r>
            <a:rPr lang="zh-TW" altLang="en-US"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經依法判定之危險建築物。</a:t>
          </a:r>
          <a:endParaRPr lang="zh-TW" altLang="en-US" sz="18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C4E578BF-7622-994F-A4D4-B00DB2521E9F}" type="parTrans" cxnId="{5C5E2F2A-6074-C446-AF57-7B7520ED1924}">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cs typeface="微軟正黑體"/>
          </a:endParaRPr>
        </a:p>
      </dgm:t>
    </dgm:pt>
    <dgm:pt modelId="{D87E2C6D-81C4-B248-8A31-5D6DD3DD1415}" type="sibTrans" cxnId="{5C5E2F2A-6074-C446-AF57-7B7520ED1924}">
      <dgm:prSet/>
      <dgm:spPr/>
      <dgm:t>
        <a:bodyPr/>
        <a:lstStyle/>
        <a:p>
          <a:pPr>
            <a:lnSpc>
              <a:spcPct val="100000"/>
            </a:lnSpc>
            <a:spcBef>
              <a:spcPts val="0"/>
            </a:spcBef>
            <a:spcAft>
              <a:spcPts val="0"/>
            </a:spcAft>
          </a:pPr>
          <a:endParaRPr lang="zh-TW" altLang="en-US">
            <a:latin typeface="微軟正黑體" panose="020B0604030504040204" pitchFamily="34" charset="-120"/>
            <a:ea typeface="微軟正黑體" panose="020B0604030504040204" pitchFamily="34" charset="-120"/>
            <a:cs typeface="微軟正黑體"/>
          </a:endParaRPr>
        </a:p>
      </dgm:t>
    </dgm:pt>
    <dgm:pt modelId="{19123ECC-1085-4D0D-BA06-B09AF6D8A2AF}">
      <dgm:prSet phldrT="[文字]" custT="1"/>
      <dgm:spPr>
        <a:xfrm>
          <a:off x="0" y="418169"/>
          <a:ext cx="8424936" cy="3622129"/>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a:lnSpc>
              <a:spcPct val="100000"/>
            </a:lnSpc>
            <a:spcBef>
              <a:spcPts val="0"/>
            </a:spcBef>
            <a:spcAft>
              <a:spcPts val="0"/>
            </a:spcAft>
          </a:pPr>
          <a:r>
            <a:rPr lang="zh-TW" altLang="en-US"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已獲中央補助耐震能力評估項目。</a:t>
          </a:r>
          <a:endParaRPr lang="zh-TW" altLang="en-US" sz="18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2954312D-4238-47FF-A8C5-90A1EB97C459}" type="parTrans" cxnId="{83210636-2DA0-4715-B56E-0911C1AA2953}">
      <dgm:prSet/>
      <dgm:spPr/>
      <dgm:t>
        <a:bodyPr/>
        <a:lstStyle/>
        <a:p>
          <a:endParaRPr lang="zh-TW" altLang="en-US"/>
        </a:p>
      </dgm:t>
    </dgm:pt>
    <dgm:pt modelId="{5B104845-5EE1-4398-A244-8C9669BC8546}" type="sibTrans" cxnId="{83210636-2DA0-4715-B56E-0911C1AA2953}">
      <dgm:prSet/>
      <dgm:spPr/>
      <dgm:t>
        <a:bodyPr/>
        <a:lstStyle/>
        <a:p>
          <a:endParaRPr lang="zh-TW" altLang="en-US"/>
        </a:p>
      </dgm:t>
    </dgm:pt>
    <dgm:pt modelId="{A6402D3D-4FFF-42FB-AE57-41E4C902EDE6}">
      <dgm:prSet phldrT="[文字]" custT="1"/>
      <dgm:spPr>
        <a:xfrm>
          <a:off x="0" y="418169"/>
          <a:ext cx="8424936" cy="3622129"/>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a:lnSpc>
              <a:spcPct val="100000"/>
            </a:lnSpc>
            <a:spcBef>
              <a:spcPts val="0"/>
            </a:spcBef>
            <a:spcAft>
              <a:spcPts val="0"/>
            </a:spcAft>
          </a:pPr>
          <a:r>
            <a:rPr lang="zh-TW" altLang="en-US"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建物所有權人僅一人且非自然人。</a:t>
          </a:r>
          <a:endParaRPr lang="zh-TW" altLang="en-US" sz="18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8DAB6081-D870-4759-B751-0F08F842AB25}" type="parTrans" cxnId="{A8DC3BCF-0E1A-474D-816D-6330ABB25CCB}">
      <dgm:prSet/>
      <dgm:spPr/>
      <dgm:t>
        <a:bodyPr/>
        <a:lstStyle/>
        <a:p>
          <a:endParaRPr lang="zh-TW" altLang="en-US"/>
        </a:p>
      </dgm:t>
    </dgm:pt>
    <dgm:pt modelId="{43898756-DEB6-4C37-8340-A3FCE3C9474E}" type="sibTrans" cxnId="{A8DC3BCF-0E1A-474D-816D-6330ABB25CCB}">
      <dgm:prSet/>
      <dgm:spPr/>
      <dgm:t>
        <a:bodyPr/>
        <a:lstStyle/>
        <a:p>
          <a:endParaRPr lang="zh-TW" altLang="en-US"/>
        </a:p>
      </dgm:t>
    </dgm:pt>
    <dgm:pt modelId="{CE14ECAD-42A6-43F3-8005-1B4B48BDD13E}">
      <dgm:prSet phldrT="[文字]" custT="1"/>
      <dgm:spPr>
        <a:xfrm>
          <a:off x="0" y="418169"/>
          <a:ext cx="8424936" cy="3622129"/>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a:lnSpc>
              <a:spcPct val="100000"/>
            </a:lnSpc>
            <a:spcBef>
              <a:spcPts val="0"/>
            </a:spcBef>
            <a:spcAft>
              <a:spcPts val="0"/>
            </a:spcAft>
          </a:pPr>
          <a:r>
            <a:rPr lang="zh-TW" altLang="en-US"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建築物住宅使用樓地板面積未達</a:t>
          </a:r>
          <a:r>
            <a:rPr lang="en-US" altLang="zh-TW"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2/3</a:t>
          </a:r>
          <a:r>
            <a:rPr lang="zh-TW" altLang="en-US"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endParaRPr lang="zh-TW" altLang="en-US" sz="18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C25DC3D8-5D92-4AB6-AAB2-9B3896F7F93E}" type="parTrans" cxnId="{849F11C0-C3A5-46C7-AEBB-38A075A2DCE1}">
      <dgm:prSet/>
      <dgm:spPr/>
      <dgm:t>
        <a:bodyPr/>
        <a:lstStyle/>
        <a:p>
          <a:endParaRPr lang="zh-TW" altLang="en-US"/>
        </a:p>
      </dgm:t>
    </dgm:pt>
    <dgm:pt modelId="{A095EC47-5B3B-446D-A591-48AAE09CC489}" type="sibTrans" cxnId="{849F11C0-C3A5-46C7-AEBB-38A075A2DCE1}">
      <dgm:prSet/>
      <dgm:spPr/>
      <dgm:t>
        <a:bodyPr/>
        <a:lstStyle/>
        <a:p>
          <a:endParaRPr lang="zh-TW" altLang="en-US"/>
        </a:p>
      </dgm:t>
    </dgm:pt>
    <dgm:pt modelId="{CCCE98CE-B2EA-45FF-A33E-A6A0CB3A80BD}">
      <dgm:prSet phldrT="[文字]" custT="1"/>
      <dgm:spPr>
        <a:xfrm>
          <a:off x="0" y="418169"/>
          <a:ext cx="8424936" cy="3622129"/>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a:lnSpc>
              <a:spcPct val="100000"/>
            </a:lnSpc>
            <a:spcBef>
              <a:spcPts val="0"/>
            </a:spcBef>
            <a:spcAft>
              <a:spcPts val="0"/>
            </a:spcAft>
          </a:pPr>
          <a:r>
            <a:rPr lang="zh-TW" altLang="en-US" sz="180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已申請建造執照。</a:t>
          </a:r>
          <a:endParaRPr lang="zh-TW" altLang="en-US" sz="18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93C354E9-7CFE-4D1A-8966-C990E0442171}" type="parTrans" cxnId="{0151819D-0340-4415-B8F0-52689F98801F}">
      <dgm:prSet/>
      <dgm:spPr/>
      <dgm:t>
        <a:bodyPr/>
        <a:lstStyle/>
        <a:p>
          <a:endParaRPr lang="zh-TW" altLang="en-US"/>
        </a:p>
      </dgm:t>
    </dgm:pt>
    <dgm:pt modelId="{E274FD74-471A-4D07-B6F5-4D6CFF51E42F}" type="sibTrans" cxnId="{0151819D-0340-4415-B8F0-52689F98801F}">
      <dgm:prSet/>
      <dgm:spPr/>
      <dgm:t>
        <a:bodyPr/>
        <a:lstStyle/>
        <a:p>
          <a:endParaRPr lang="zh-TW" altLang="en-US"/>
        </a:p>
      </dgm:t>
    </dgm:pt>
    <dgm:pt modelId="{0B94F515-1A3E-4600-B5C4-EBCA341B4D33}">
      <dgm:prSet phldrT="[文字]" custT="1"/>
      <dgm:spPr>
        <a:xfrm>
          <a:off x="0" y="418169"/>
          <a:ext cx="8424936" cy="3622129"/>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a:lnSpc>
              <a:spcPct val="100000"/>
            </a:lnSpc>
            <a:spcBef>
              <a:spcPts val="0"/>
            </a:spcBef>
            <a:spcAft>
              <a:spcPts val="0"/>
            </a:spcAft>
          </a:pPr>
          <a:r>
            <a:rPr lang="zh-TW" altLang="en-US"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已申請報核都市更新事業計畫。</a:t>
          </a:r>
          <a:endParaRPr lang="zh-TW" altLang="en-US" sz="18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AD8C776A-FD31-411F-9151-F0A21E86F163}" type="parTrans" cxnId="{55DBE87A-FAC5-4805-9C1F-9697ADA0298E}">
      <dgm:prSet/>
      <dgm:spPr/>
      <dgm:t>
        <a:bodyPr/>
        <a:lstStyle/>
        <a:p>
          <a:endParaRPr lang="zh-TW" altLang="en-US"/>
        </a:p>
      </dgm:t>
    </dgm:pt>
    <dgm:pt modelId="{0F57ABC6-74BE-47E7-98D9-E9E7AA0DF78F}" type="sibTrans" cxnId="{55DBE87A-FAC5-4805-9C1F-9697ADA0298E}">
      <dgm:prSet/>
      <dgm:spPr/>
      <dgm:t>
        <a:bodyPr/>
        <a:lstStyle/>
        <a:p>
          <a:endParaRPr lang="zh-TW" altLang="en-US"/>
        </a:p>
      </dgm:t>
    </dgm:pt>
    <dgm:pt modelId="{C937BAF2-EE7D-47AB-8FF9-27E43357533F}">
      <dgm:prSet phldrT="[文字]" custT="1"/>
      <dgm:spPr>
        <a:xfrm>
          <a:off x="0" y="418169"/>
          <a:ext cx="8424936" cy="3622129"/>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a:lnSpc>
              <a:spcPct val="100000"/>
            </a:lnSpc>
            <a:spcBef>
              <a:spcPts val="0"/>
            </a:spcBef>
            <a:spcAft>
              <a:spcPts val="0"/>
            </a:spcAft>
          </a:pPr>
          <a:r>
            <a:rPr lang="zh-TW" altLang="en-US" sz="180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其他經中央主管機關規定不予補助情形。</a:t>
          </a:r>
          <a:endParaRPr lang="zh-TW" altLang="en-US" sz="18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215C71F6-D20D-43E3-A525-5A507CD18BDF}" type="parTrans" cxnId="{05AD29FD-EDFD-4F21-B784-C2A02107FAF2}">
      <dgm:prSet/>
      <dgm:spPr/>
      <dgm:t>
        <a:bodyPr/>
        <a:lstStyle/>
        <a:p>
          <a:endParaRPr lang="zh-TW" altLang="en-US"/>
        </a:p>
      </dgm:t>
    </dgm:pt>
    <dgm:pt modelId="{A4B519DF-4ABF-4320-85EF-E0F8E6ACBDC8}" type="sibTrans" cxnId="{05AD29FD-EDFD-4F21-B784-C2A02107FAF2}">
      <dgm:prSet/>
      <dgm:spPr/>
      <dgm:t>
        <a:bodyPr/>
        <a:lstStyle/>
        <a:p>
          <a:endParaRPr lang="zh-TW" altLang="en-US"/>
        </a:p>
      </dgm:t>
    </dgm:pt>
    <dgm:pt modelId="{8919FAAE-7541-48FD-8983-2715502A212C}">
      <dgm:prSet custT="1"/>
      <dgm:spPr/>
      <dgm:t>
        <a:bodyPr/>
        <a:lstStyle/>
        <a:p>
          <a:r>
            <a:rPr lang="zh-TW" altLang="en-US" sz="2000" b="0" dirty="0" smtClean="0">
              <a:solidFill>
                <a:sysClr val="window" lastClr="FFFFFF"/>
              </a:solidFill>
              <a:latin typeface="微軟正黑體" panose="020B0604030504040204" pitchFamily="34" charset="-120"/>
              <a:ea typeface="微軟正黑體" panose="020B0604030504040204" pitchFamily="34" charset="-120"/>
              <a:cs typeface="+mn-cs"/>
            </a:rPr>
            <a:t>總樓地板面積認定</a:t>
          </a:r>
          <a:endParaRPr lang="zh-TW" altLang="en-US" sz="2000" b="0" dirty="0">
            <a:solidFill>
              <a:sysClr val="window" lastClr="FFFFFF"/>
            </a:solidFill>
            <a:latin typeface="微軟正黑體" panose="020B0604030504040204" pitchFamily="34" charset="-120"/>
            <a:ea typeface="微軟正黑體" panose="020B0604030504040204" pitchFamily="34" charset="-120"/>
            <a:cs typeface="+mn-cs"/>
          </a:endParaRPr>
        </a:p>
      </dgm:t>
    </dgm:pt>
    <dgm:pt modelId="{70684F00-BE44-48A9-9762-7D3B68AE217E}" type="parTrans" cxnId="{73F7E02B-169E-4C58-BCD4-19AA37712ADE}">
      <dgm:prSet/>
      <dgm:spPr/>
      <dgm:t>
        <a:bodyPr/>
        <a:lstStyle/>
        <a:p>
          <a:endParaRPr lang="zh-TW" altLang="en-US"/>
        </a:p>
      </dgm:t>
    </dgm:pt>
    <dgm:pt modelId="{F1DAF166-8F1E-48AC-96D0-BF82ADEC011D}" type="sibTrans" cxnId="{73F7E02B-169E-4C58-BCD4-19AA37712ADE}">
      <dgm:prSet/>
      <dgm:spPr/>
      <dgm:t>
        <a:bodyPr/>
        <a:lstStyle/>
        <a:p>
          <a:endParaRPr lang="zh-TW" altLang="en-US"/>
        </a:p>
      </dgm:t>
    </dgm:pt>
    <dgm:pt modelId="{0C24355D-CD27-46D8-9DBF-1960B5CE6BE2}">
      <dgm:prSet custT="1"/>
      <dgm:spPr>
        <a:ln w="28575">
          <a:solidFill>
            <a:schemeClr val="accent1"/>
          </a:solidFill>
        </a:ln>
      </dgm:spPr>
      <dgm:t>
        <a:bodyPr/>
        <a:lstStyle/>
        <a:p>
          <a:r>
            <a:rPr lang="zh-TW" altLang="en-US"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使用執照登載為準。</a:t>
          </a:r>
          <a:endParaRPr lang="zh-TW" altLang="en-US" sz="1800" dirty="0"/>
        </a:p>
      </dgm:t>
    </dgm:pt>
    <dgm:pt modelId="{CFBBB9DA-7724-4068-A2F1-194BD7D1F45F}" type="parTrans" cxnId="{75C050A8-86F5-4509-9761-782F51932C4C}">
      <dgm:prSet/>
      <dgm:spPr/>
      <dgm:t>
        <a:bodyPr/>
        <a:lstStyle/>
        <a:p>
          <a:endParaRPr lang="zh-TW" altLang="en-US"/>
        </a:p>
      </dgm:t>
    </dgm:pt>
    <dgm:pt modelId="{27A27438-A153-40AD-B78D-17D0F260999F}" type="sibTrans" cxnId="{75C050A8-86F5-4509-9761-782F51932C4C}">
      <dgm:prSet/>
      <dgm:spPr/>
      <dgm:t>
        <a:bodyPr/>
        <a:lstStyle/>
        <a:p>
          <a:endParaRPr lang="zh-TW" altLang="en-US"/>
        </a:p>
      </dgm:t>
    </dgm:pt>
    <dgm:pt modelId="{3AC1FB46-71D2-4909-84BF-A4F2043A64B5}">
      <dgm:prSet custT="1"/>
      <dgm:spPr>
        <a:ln w="28575">
          <a:solidFill>
            <a:schemeClr val="accent1"/>
          </a:solidFill>
        </a:ln>
      </dgm:spPr>
      <dgm:t>
        <a:bodyPr/>
        <a:lstStyle/>
        <a:p>
          <a:r>
            <a:rPr lang="zh-TW" altLang="en-US" sz="18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未領得使照，以建物登記謄本所載之主建物面積；或主管機關認定之合法建築物證明文件所載。</a:t>
          </a:r>
          <a:endParaRPr lang="zh-TW" altLang="en-US" sz="18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gm:t>
    </dgm:pt>
    <dgm:pt modelId="{3A100D53-C717-47CE-A888-1EA578129FD1}" type="parTrans" cxnId="{E8741BC1-F894-4CFB-A056-201CED717F39}">
      <dgm:prSet/>
      <dgm:spPr/>
      <dgm:t>
        <a:bodyPr/>
        <a:lstStyle/>
        <a:p>
          <a:endParaRPr lang="zh-TW" altLang="en-US"/>
        </a:p>
      </dgm:t>
    </dgm:pt>
    <dgm:pt modelId="{7D359CF9-CAE5-43A9-9E52-5014E4D31D44}" type="sibTrans" cxnId="{E8741BC1-F894-4CFB-A056-201CED717F39}">
      <dgm:prSet/>
      <dgm:spPr/>
      <dgm:t>
        <a:bodyPr/>
        <a:lstStyle/>
        <a:p>
          <a:endParaRPr lang="zh-TW" altLang="en-US"/>
        </a:p>
      </dgm:t>
    </dgm:pt>
    <dgm:pt modelId="{170B9D91-73A5-C94A-86B8-9542E0C08F6E}" type="pres">
      <dgm:prSet presAssocID="{733EE6B7-FF61-D746-92A7-4106B9F2B93C}" presName="linear" presStyleCnt="0">
        <dgm:presLayoutVars>
          <dgm:dir/>
          <dgm:animLvl val="lvl"/>
          <dgm:resizeHandles val="exact"/>
        </dgm:presLayoutVars>
      </dgm:prSet>
      <dgm:spPr/>
      <dgm:t>
        <a:bodyPr/>
        <a:lstStyle/>
        <a:p>
          <a:endParaRPr lang="zh-TW" altLang="en-US"/>
        </a:p>
      </dgm:t>
    </dgm:pt>
    <dgm:pt modelId="{2E6ACF1E-8154-9E48-8730-357C49BED92D}" type="pres">
      <dgm:prSet presAssocID="{8AD7C2E7-CA39-714F-A708-E0B8CFB666C6}" presName="parentLin" presStyleCnt="0"/>
      <dgm:spPr/>
      <dgm:t>
        <a:bodyPr/>
        <a:lstStyle/>
        <a:p>
          <a:endParaRPr lang="zh-TW" altLang="en-US"/>
        </a:p>
      </dgm:t>
    </dgm:pt>
    <dgm:pt modelId="{C5F84F23-4F40-B347-8397-21C03A91940F}" type="pres">
      <dgm:prSet presAssocID="{8AD7C2E7-CA39-714F-A708-E0B8CFB666C6}" presName="parentLeftMargin" presStyleLbl="node1" presStyleIdx="0" presStyleCnt="2"/>
      <dgm:spPr/>
      <dgm:t>
        <a:bodyPr/>
        <a:lstStyle/>
        <a:p>
          <a:endParaRPr lang="zh-TW" altLang="en-US"/>
        </a:p>
      </dgm:t>
    </dgm:pt>
    <dgm:pt modelId="{9A63222D-73FD-9E4D-AD23-84D9B428D159}" type="pres">
      <dgm:prSet presAssocID="{8AD7C2E7-CA39-714F-A708-E0B8CFB666C6}" presName="parentText" presStyleLbl="node1" presStyleIdx="0" presStyleCnt="2" custScaleY="29002" custLinFactNeighborX="26801" custLinFactNeighborY="-17576">
        <dgm:presLayoutVars>
          <dgm:chMax val="0"/>
          <dgm:bulletEnabled val="1"/>
        </dgm:presLayoutVars>
      </dgm:prSet>
      <dgm:spPr/>
      <dgm:t>
        <a:bodyPr/>
        <a:lstStyle/>
        <a:p>
          <a:endParaRPr lang="zh-TW" altLang="en-US"/>
        </a:p>
      </dgm:t>
    </dgm:pt>
    <dgm:pt modelId="{A191CB54-DFA1-C84B-AA66-1795AAA906C7}" type="pres">
      <dgm:prSet presAssocID="{8AD7C2E7-CA39-714F-A708-E0B8CFB666C6}" presName="negativeSpace" presStyleCnt="0"/>
      <dgm:spPr/>
      <dgm:t>
        <a:bodyPr/>
        <a:lstStyle/>
        <a:p>
          <a:endParaRPr lang="zh-TW" altLang="en-US"/>
        </a:p>
      </dgm:t>
    </dgm:pt>
    <dgm:pt modelId="{389AF671-C11F-024F-A2D7-C5967962A0E8}" type="pres">
      <dgm:prSet presAssocID="{8AD7C2E7-CA39-714F-A708-E0B8CFB666C6}" presName="childText" presStyleLbl="conFgAcc1" presStyleIdx="0" presStyleCnt="2" custScaleY="90897" custLinFactNeighborX="-1328" custLinFactNeighborY="54554">
        <dgm:presLayoutVars>
          <dgm:bulletEnabled val="1"/>
        </dgm:presLayoutVars>
      </dgm:prSet>
      <dgm:spPr/>
      <dgm:t>
        <a:bodyPr/>
        <a:lstStyle/>
        <a:p>
          <a:endParaRPr lang="zh-TW" altLang="en-US"/>
        </a:p>
      </dgm:t>
    </dgm:pt>
    <dgm:pt modelId="{BD222BF8-E64A-4533-ACF0-C05875BD05EE}" type="pres">
      <dgm:prSet presAssocID="{2D34CD40-0420-3E4F-985A-4EDEA44079EB}" presName="spaceBetweenRectangles" presStyleCnt="0"/>
      <dgm:spPr/>
      <dgm:t>
        <a:bodyPr/>
        <a:lstStyle/>
        <a:p>
          <a:endParaRPr lang="zh-TW" altLang="en-US"/>
        </a:p>
      </dgm:t>
    </dgm:pt>
    <dgm:pt modelId="{E314B15E-C70C-4340-A541-BDC68317AB3F}" type="pres">
      <dgm:prSet presAssocID="{8919FAAE-7541-48FD-8983-2715502A212C}" presName="parentLin" presStyleCnt="0"/>
      <dgm:spPr/>
      <dgm:t>
        <a:bodyPr/>
        <a:lstStyle/>
        <a:p>
          <a:endParaRPr lang="zh-TW" altLang="en-US"/>
        </a:p>
      </dgm:t>
    </dgm:pt>
    <dgm:pt modelId="{A5C6EA51-1684-443F-AF86-CCAD06F7BDFF}" type="pres">
      <dgm:prSet presAssocID="{8919FAAE-7541-48FD-8983-2715502A212C}" presName="parentLeftMargin" presStyleLbl="node1" presStyleIdx="0" presStyleCnt="2"/>
      <dgm:spPr/>
      <dgm:t>
        <a:bodyPr/>
        <a:lstStyle/>
        <a:p>
          <a:endParaRPr lang="zh-TW" altLang="en-US"/>
        </a:p>
      </dgm:t>
    </dgm:pt>
    <dgm:pt modelId="{0AD64029-78D2-4B95-AA83-7670DCEC24CF}" type="pres">
      <dgm:prSet presAssocID="{8919FAAE-7541-48FD-8983-2715502A212C}" presName="parentText" presStyleLbl="node1" presStyleIdx="1" presStyleCnt="2" custScaleX="108471" custScaleY="28315" custLinFactNeighborX="31800" custLinFactNeighborY="-27244">
        <dgm:presLayoutVars>
          <dgm:chMax val="0"/>
          <dgm:bulletEnabled val="1"/>
        </dgm:presLayoutVars>
      </dgm:prSet>
      <dgm:spPr/>
      <dgm:t>
        <a:bodyPr/>
        <a:lstStyle/>
        <a:p>
          <a:endParaRPr lang="zh-TW" altLang="en-US"/>
        </a:p>
      </dgm:t>
    </dgm:pt>
    <dgm:pt modelId="{D04BAFA9-5C68-4ABB-AF3C-B89B123CFCE7}" type="pres">
      <dgm:prSet presAssocID="{8919FAAE-7541-48FD-8983-2715502A212C}" presName="negativeSpace" presStyleCnt="0"/>
      <dgm:spPr/>
      <dgm:t>
        <a:bodyPr/>
        <a:lstStyle/>
        <a:p>
          <a:endParaRPr lang="zh-TW" altLang="en-US"/>
        </a:p>
      </dgm:t>
    </dgm:pt>
    <dgm:pt modelId="{687D8E3B-F04D-4DE3-AA9C-C33476247BD9}" type="pres">
      <dgm:prSet presAssocID="{8919FAAE-7541-48FD-8983-2715502A212C}" presName="childText" presStyleLbl="conFgAcc1" presStyleIdx="1" presStyleCnt="2" custScaleY="72149" custLinFactNeighborX="-305" custLinFactNeighborY="51727">
        <dgm:presLayoutVars>
          <dgm:bulletEnabled val="1"/>
        </dgm:presLayoutVars>
      </dgm:prSet>
      <dgm:spPr/>
      <dgm:t>
        <a:bodyPr/>
        <a:lstStyle/>
        <a:p>
          <a:endParaRPr lang="zh-TW" altLang="en-US"/>
        </a:p>
      </dgm:t>
    </dgm:pt>
  </dgm:ptLst>
  <dgm:cxnLst>
    <dgm:cxn modelId="{0151819D-0340-4415-B8F0-52689F98801F}" srcId="{8AD7C2E7-CA39-714F-A708-E0B8CFB666C6}" destId="{CCCE98CE-B2EA-45FF-A33E-A6A0CB3A80BD}" srcOrd="4" destOrd="0" parTransId="{93C354E9-7CFE-4D1A-8966-C990E0442171}" sibTransId="{E274FD74-471A-4D07-B6F5-4D6CFF51E42F}"/>
    <dgm:cxn modelId="{828587B2-B778-4A52-A65A-64D54660F81F}" type="presOf" srcId="{19123ECC-1085-4D0D-BA06-B09AF6D8A2AF}" destId="{389AF671-C11F-024F-A2D7-C5967962A0E8}" srcOrd="0" destOrd="1" presId="urn:microsoft.com/office/officeart/2005/8/layout/list1"/>
    <dgm:cxn modelId="{68E0C1C4-BE4C-414D-8C05-F0F3697635B8}" type="presOf" srcId="{CE14ECAD-42A6-43F3-8005-1B4B48BDD13E}" destId="{389AF671-C11F-024F-A2D7-C5967962A0E8}" srcOrd="0" destOrd="3" presId="urn:microsoft.com/office/officeart/2005/8/layout/list1"/>
    <dgm:cxn modelId="{05AD29FD-EDFD-4F21-B784-C2A02107FAF2}" srcId="{8AD7C2E7-CA39-714F-A708-E0B8CFB666C6}" destId="{C937BAF2-EE7D-47AB-8FF9-27E43357533F}" srcOrd="6" destOrd="0" parTransId="{215C71F6-D20D-43E3-A525-5A507CD18BDF}" sibTransId="{A4B519DF-4ABF-4320-85EF-E0F8E6ACBDC8}"/>
    <dgm:cxn modelId="{73F7E02B-169E-4C58-BCD4-19AA37712ADE}" srcId="{733EE6B7-FF61-D746-92A7-4106B9F2B93C}" destId="{8919FAAE-7541-48FD-8983-2715502A212C}" srcOrd="1" destOrd="0" parTransId="{70684F00-BE44-48A9-9762-7D3B68AE217E}" sibTransId="{F1DAF166-8F1E-48AC-96D0-BF82ADEC011D}"/>
    <dgm:cxn modelId="{E6489202-1ABD-4E6E-9CB3-E5F4F5D242BF}" type="presOf" srcId="{3AC1FB46-71D2-4909-84BF-A4F2043A64B5}" destId="{687D8E3B-F04D-4DE3-AA9C-C33476247BD9}" srcOrd="0" destOrd="1" presId="urn:microsoft.com/office/officeart/2005/8/layout/list1"/>
    <dgm:cxn modelId="{2989DA34-D874-43EB-A777-0D2EA09937B0}" type="presOf" srcId="{04249F8A-A570-1541-A522-B56F4A8E1076}" destId="{389AF671-C11F-024F-A2D7-C5967962A0E8}" srcOrd="0" destOrd="0" presId="urn:microsoft.com/office/officeart/2005/8/layout/list1"/>
    <dgm:cxn modelId="{610975D2-23F2-4AC3-BEA9-B4026C08B1BE}" type="presOf" srcId="{8AD7C2E7-CA39-714F-A708-E0B8CFB666C6}" destId="{C5F84F23-4F40-B347-8397-21C03A91940F}" srcOrd="0" destOrd="0" presId="urn:microsoft.com/office/officeart/2005/8/layout/list1"/>
    <dgm:cxn modelId="{75C050A8-86F5-4509-9761-782F51932C4C}" srcId="{8919FAAE-7541-48FD-8983-2715502A212C}" destId="{0C24355D-CD27-46D8-9DBF-1960B5CE6BE2}" srcOrd="0" destOrd="0" parTransId="{CFBBB9DA-7724-4068-A2F1-194BD7D1F45F}" sibTransId="{27A27438-A153-40AD-B78D-17D0F260999F}"/>
    <dgm:cxn modelId="{A8DC3BCF-0E1A-474D-816D-6330ABB25CCB}" srcId="{8AD7C2E7-CA39-714F-A708-E0B8CFB666C6}" destId="{A6402D3D-4FFF-42FB-AE57-41E4C902EDE6}" srcOrd="2" destOrd="0" parTransId="{8DAB6081-D870-4759-B751-0F08F842AB25}" sibTransId="{43898756-DEB6-4C37-8340-A3FCE3C9474E}"/>
    <dgm:cxn modelId="{854E25C6-8A5B-4B79-9A49-EA6804775D27}" type="presOf" srcId="{8AD7C2E7-CA39-714F-A708-E0B8CFB666C6}" destId="{9A63222D-73FD-9E4D-AD23-84D9B428D159}" srcOrd="1" destOrd="0" presId="urn:microsoft.com/office/officeart/2005/8/layout/list1"/>
    <dgm:cxn modelId="{B75D3E49-03C5-457B-AC62-3A4F820B38F6}" type="presOf" srcId="{A6402D3D-4FFF-42FB-AE57-41E4C902EDE6}" destId="{389AF671-C11F-024F-A2D7-C5967962A0E8}" srcOrd="0" destOrd="2" presId="urn:microsoft.com/office/officeart/2005/8/layout/list1"/>
    <dgm:cxn modelId="{5C5E2F2A-6074-C446-AF57-7B7520ED1924}" srcId="{8AD7C2E7-CA39-714F-A708-E0B8CFB666C6}" destId="{04249F8A-A570-1541-A522-B56F4A8E1076}" srcOrd="0" destOrd="0" parTransId="{C4E578BF-7622-994F-A4D4-B00DB2521E9F}" sibTransId="{D87E2C6D-81C4-B248-8A31-5D6DD3DD1415}"/>
    <dgm:cxn modelId="{70F6B728-073D-4E84-8706-92BD3592D13B}" type="presOf" srcId="{733EE6B7-FF61-D746-92A7-4106B9F2B93C}" destId="{170B9D91-73A5-C94A-86B8-9542E0C08F6E}" srcOrd="0" destOrd="0" presId="urn:microsoft.com/office/officeart/2005/8/layout/list1"/>
    <dgm:cxn modelId="{15683081-952A-3642-95DD-8AA98D901439}" srcId="{733EE6B7-FF61-D746-92A7-4106B9F2B93C}" destId="{8AD7C2E7-CA39-714F-A708-E0B8CFB666C6}" srcOrd="0" destOrd="0" parTransId="{0FD6E51D-9ED9-954C-B960-EFE679724F46}" sibTransId="{2D34CD40-0420-3E4F-985A-4EDEA44079EB}"/>
    <dgm:cxn modelId="{6BC6542A-C7E3-4EE1-99FD-B9A4E32BAC6F}" type="presOf" srcId="{CCCE98CE-B2EA-45FF-A33E-A6A0CB3A80BD}" destId="{389AF671-C11F-024F-A2D7-C5967962A0E8}" srcOrd="0" destOrd="4" presId="urn:microsoft.com/office/officeart/2005/8/layout/list1"/>
    <dgm:cxn modelId="{92BFF943-B37A-4DD2-8AAF-E0FD050F8266}" type="presOf" srcId="{C937BAF2-EE7D-47AB-8FF9-27E43357533F}" destId="{389AF671-C11F-024F-A2D7-C5967962A0E8}" srcOrd="0" destOrd="6" presId="urn:microsoft.com/office/officeart/2005/8/layout/list1"/>
    <dgm:cxn modelId="{55DBE87A-FAC5-4805-9C1F-9697ADA0298E}" srcId="{8AD7C2E7-CA39-714F-A708-E0B8CFB666C6}" destId="{0B94F515-1A3E-4600-B5C4-EBCA341B4D33}" srcOrd="5" destOrd="0" parTransId="{AD8C776A-FD31-411F-9151-F0A21E86F163}" sibTransId="{0F57ABC6-74BE-47E7-98D9-E9E7AA0DF78F}"/>
    <dgm:cxn modelId="{83210636-2DA0-4715-B56E-0911C1AA2953}" srcId="{8AD7C2E7-CA39-714F-A708-E0B8CFB666C6}" destId="{19123ECC-1085-4D0D-BA06-B09AF6D8A2AF}" srcOrd="1" destOrd="0" parTransId="{2954312D-4238-47FF-A8C5-90A1EB97C459}" sibTransId="{5B104845-5EE1-4398-A244-8C9669BC8546}"/>
    <dgm:cxn modelId="{AC798A7B-785B-4955-BDDA-7A3A08C0215E}" type="presOf" srcId="{0B94F515-1A3E-4600-B5C4-EBCA341B4D33}" destId="{389AF671-C11F-024F-A2D7-C5967962A0E8}" srcOrd="0" destOrd="5" presId="urn:microsoft.com/office/officeart/2005/8/layout/list1"/>
    <dgm:cxn modelId="{A80E69C3-C53F-4A4F-A1BE-982BD2CBA88C}" type="presOf" srcId="{8919FAAE-7541-48FD-8983-2715502A212C}" destId="{0AD64029-78D2-4B95-AA83-7670DCEC24CF}" srcOrd="1" destOrd="0" presId="urn:microsoft.com/office/officeart/2005/8/layout/list1"/>
    <dgm:cxn modelId="{2438A5D6-7D3A-4291-9607-15ABA8BC6E54}" type="presOf" srcId="{8919FAAE-7541-48FD-8983-2715502A212C}" destId="{A5C6EA51-1684-443F-AF86-CCAD06F7BDFF}" srcOrd="0" destOrd="0" presId="urn:microsoft.com/office/officeart/2005/8/layout/list1"/>
    <dgm:cxn modelId="{E8741BC1-F894-4CFB-A056-201CED717F39}" srcId="{8919FAAE-7541-48FD-8983-2715502A212C}" destId="{3AC1FB46-71D2-4909-84BF-A4F2043A64B5}" srcOrd="1" destOrd="0" parTransId="{3A100D53-C717-47CE-A888-1EA578129FD1}" sibTransId="{7D359CF9-CAE5-43A9-9E52-5014E4D31D44}"/>
    <dgm:cxn modelId="{5AB6C275-7A69-4426-8754-8B964AD2913E}" type="presOf" srcId="{0C24355D-CD27-46D8-9DBF-1960B5CE6BE2}" destId="{687D8E3B-F04D-4DE3-AA9C-C33476247BD9}" srcOrd="0" destOrd="0" presId="urn:microsoft.com/office/officeart/2005/8/layout/list1"/>
    <dgm:cxn modelId="{849F11C0-C3A5-46C7-AEBB-38A075A2DCE1}" srcId="{8AD7C2E7-CA39-714F-A708-E0B8CFB666C6}" destId="{CE14ECAD-42A6-43F3-8005-1B4B48BDD13E}" srcOrd="3" destOrd="0" parTransId="{C25DC3D8-5D92-4AB6-AAB2-9B3896F7F93E}" sibTransId="{A095EC47-5B3B-446D-A591-48AAE09CC489}"/>
    <dgm:cxn modelId="{3E0155E0-F5DE-46DC-A61E-901C5AE6C920}" type="presParOf" srcId="{170B9D91-73A5-C94A-86B8-9542E0C08F6E}" destId="{2E6ACF1E-8154-9E48-8730-357C49BED92D}" srcOrd="0" destOrd="0" presId="urn:microsoft.com/office/officeart/2005/8/layout/list1"/>
    <dgm:cxn modelId="{C0979083-893B-47F0-9792-F3A14B908D1A}" type="presParOf" srcId="{2E6ACF1E-8154-9E48-8730-357C49BED92D}" destId="{C5F84F23-4F40-B347-8397-21C03A91940F}" srcOrd="0" destOrd="0" presId="urn:microsoft.com/office/officeart/2005/8/layout/list1"/>
    <dgm:cxn modelId="{8FCA1207-1760-4962-BDB1-8484CB9BA9EE}" type="presParOf" srcId="{2E6ACF1E-8154-9E48-8730-357C49BED92D}" destId="{9A63222D-73FD-9E4D-AD23-84D9B428D159}" srcOrd="1" destOrd="0" presId="urn:microsoft.com/office/officeart/2005/8/layout/list1"/>
    <dgm:cxn modelId="{47FED81E-38F5-4583-B916-737197686A8B}" type="presParOf" srcId="{170B9D91-73A5-C94A-86B8-9542E0C08F6E}" destId="{A191CB54-DFA1-C84B-AA66-1795AAA906C7}" srcOrd="1" destOrd="0" presId="urn:microsoft.com/office/officeart/2005/8/layout/list1"/>
    <dgm:cxn modelId="{023A4CA7-1269-4750-906E-5AB2A014E6E1}" type="presParOf" srcId="{170B9D91-73A5-C94A-86B8-9542E0C08F6E}" destId="{389AF671-C11F-024F-A2D7-C5967962A0E8}" srcOrd="2" destOrd="0" presId="urn:microsoft.com/office/officeart/2005/8/layout/list1"/>
    <dgm:cxn modelId="{7E0DA14F-523B-4B94-B126-013A7DF91B80}" type="presParOf" srcId="{170B9D91-73A5-C94A-86B8-9542E0C08F6E}" destId="{BD222BF8-E64A-4533-ACF0-C05875BD05EE}" srcOrd="3" destOrd="0" presId="urn:microsoft.com/office/officeart/2005/8/layout/list1"/>
    <dgm:cxn modelId="{3F532C66-2C61-4383-86E6-1A6E53168EA0}" type="presParOf" srcId="{170B9D91-73A5-C94A-86B8-9542E0C08F6E}" destId="{E314B15E-C70C-4340-A541-BDC68317AB3F}" srcOrd="4" destOrd="0" presId="urn:microsoft.com/office/officeart/2005/8/layout/list1"/>
    <dgm:cxn modelId="{0EC1E57E-50AC-4D92-A263-843859DAAA15}" type="presParOf" srcId="{E314B15E-C70C-4340-A541-BDC68317AB3F}" destId="{A5C6EA51-1684-443F-AF86-CCAD06F7BDFF}" srcOrd="0" destOrd="0" presId="urn:microsoft.com/office/officeart/2005/8/layout/list1"/>
    <dgm:cxn modelId="{11A91079-4A61-4630-A8EF-7E1536A39FDF}" type="presParOf" srcId="{E314B15E-C70C-4340-A541-BDC68317AB3F}" destId="{0AD64029-78D2-4B95-AA83-7670DCEC24CF}" srcOrd="1" destOrd="0" presId="urn:microsoft.com/office/officeart/2005/8/layout/list1"/>
    <dgm:cxn modelId="{80010687-8653-4FCA-880D-117EEA5DED0E}" type="presParOf" srcId="{170B9D91-73A5-C94A-86B8-9542E0C08F6E}" destId="{D04BAFA9-5C68-4ABB-AF3C-B89B123CFCE7}" srcOrd="5" destOrd="0" presId="urn:microsoft.com/office/officeart/2005/8/layout/list1"/>
    <dgm:cxn modelId="{B9C19EA6-7331-4CE0-A66D-3DE0A09D06DA}" type="presParOf" srcId="{170B9D91-73A5-C94A-86B8-9542E0C08F6E}" destId="{687D8E3B-F04D-4DE3-AA9C-C33476247BD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7987F-E3A5-4658-8C6B-5C81F78047EF}">
      <dsp:nvSpPr>
        <dsp:cNvPr id="0" name=""/>
        <dsp:cNvSpPr/>
      </dsp:nvSpPr>
      <dsp:spPr>
        <a:xfrm>
          <a:off x="0" y="0"/>
          <a:ext cx="7905323" cy="798524"/>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領得使用執照者</a:t>
          </a:r>
          <a:endParaRPr lang="zh-TW" altLang="en-US" sz="2400" b="1" kern="1200" dirty="0">
            <a:latin typeface="微軟正黑體" panose="020B0604030504040204" pitchFamily="34" charset="-120"/>
            <a:ea typeface="微軟正黑體" panose="020B0604030504040204" pitchFamily="34" charset="-120"/>
          </a:endParaRPr>
        </a:p>
      </dsp:txBody>
      <dsp:txXfrm>
        <a:off x="38981" y="38981"/>
        <a:ext cx="7827361" cy="720562"/>
      </dsp:txXfrm>
    </dsp:sp>
    <dsp:sp modelId="{93B77DEB-521D-49BE-8FDC-6F30AD2BD92D}">
      <dsp:nvSpPr>
        <dsp:cNvPr id="0" name=""/>
        <dsp:cNvSpPr/>
      </dsp:nvSpPr>
      <dsp:spPr>
        <a:xfrm>
          <a:off x="0" y="836329"/>
          <a:ext cx="7905323" cy="470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99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zh-TW" altLang="en-US" sz="2000" b="1" kern="1200" dirty="0" smtClean="0">
              <a:latin typeface="微軟正黑體" panose="020B0604030504040204" pitchFamily="34" charset="-120"/>
              <a:ea typeface="微軟正黑體" panose="020B0604030504040204" pitchFamily="34" charset="-120"/>
            </a:rPr>
            <a:t>自領得使用執照之日起算，至申請重建之日止。</a:t>
          </a:r>
          <a:endParaRPr lang="zh-TW" altLang="en-US" sz="2000" b="1" kern="1200" dirty="0">
            <a:latin typeface="微軟正黑體" panose="020B0604030504040204" pitchFamily="34" charset="-120"/>
            <a:ea typeface="微軟正黑體" panose="020B0604030504040204" pitchFamily="34" charset="-120"/>
          </a:endParaRPr>
        </a:p>
      </dsp:txBody>
      <dsp:txXfrm>
        <a:off x="0" y="836329"/>
        <a:ext cx="7905323" cy="470925"/>
      </dsp:txXfrm>
    </dsp:sp>
    <dsp:sp modelId="{6E87EFAF-2CBB-421A-A926-69D64D61B825}">
      <dsp:nvSpPr>
        <dsp:cNvPr id="0" name=""/>
        <dsp:cNvSpPr/>
      </dsp:nvSpPr>
      <dsp:spPr>
        <a:xfrm>
          <a:off x="0" y="1307254"/>
          <a:ext cx="7905323" cy="798524"/>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zh-TW" altLang="en-US" sz="2400" b="1" kern="1200" dirty="0" smtClean="0">
              <a:latin typeface="微軟正黑體" panose="020B0604030504040204" pitchFamily="34" charset="-120"/>
              <a:ea typeface="微軟正黑體" panose="020B0604030504040204" pitchFamily="34" charset="-120"/>
            </a:rPr>
            <a:t>未領得使用執照者，由主管機關依下列文件之一認定</a:t>
          </a:r>
          <a:endParaRPr lang="en-US" altLang="zh-TW" sz="2400" b="1" kern="1200" dirty="0" smtClean="0">
            <a:latin typeface="微軟正黑體" panose="020B0604030504040204" pitchFamily="34" charset="-120"/>
            <a:ea typeface="微軟正黑體" panose="020B0604030504040204" pitchFamily="34" charset="-120"/>
          </a:endParaRPr>
        </a:p>
      </dsp:txBody>
      <dsp:txXfrm>
        <a:off x="38981" y="1346235"/>
        <a:ext cx="7827361" cy="720562"/>
      </dsp:txXfrm>
    </dsp:sp>
    <dsp:sp modelId="{877AE259-432D-4211-BCC6-0DC99358ABB8}">
      <dsp:nvSpPr>
        <dsp:cNvPr id="0" name=""/>
        <dsp:cNvSpPr/>
      </dsp:nvSpPr>
      <dsp:spPr>
        <a:xfrm>
          <a:off x="0" y="2105779"/>
          <a:ext cx="7905323" cy="231426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250994" tIns="33020" rIns="184912" bIns="3302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zh-TW" altLang="en-US" sz="2000" b="1" kern="1200" dirty="0" smtClean="0">
              <a:latin typeface="微軟正黑體" panose="020B0604030504040204" pitchFamily="34" charset="-120"/>
              <a:ea typeface="微軟正黑體" panose="020B0604030504040204" pitchFamily="34" charset="-120"/>
            </a:rPr>
            <a:t> 建築物興建完工之日起算，至申請重建之日止。</a:t>
          </a:r>
          <a:endParaRPr lang="zh-TW" altLang="en-US" sz="2000" b="1" kern="1200" dirty="0">
            <a:latin typeface="微軟正黑體" panose="020B0604030504040204" pitchFamily="34" charset="-120"/>
            <a:ea typeface="微軟正黑體" panose="020B0604030504040204" pitchFamily="34" charset="-120"/>
          </a:endParaRPr>
        </a:p>
        <a:p>
          <a:pPr marL="0" marR="0" lvl="0" indent="0" algn="l" defTabSz="914400" eaLnBrk="1" fontAlgn="auto" latinLnBrk="0" hangingPunct="1">
            <a:lnSpc>
              <a:spcPct val="100000"/>
            </a:lnSpc>
            <a:spcBef>
              <a:spcPct val="0"/>
            </a:spcBef>
            <a:spcAft>
              <a:spcPts val="0"/>
            </a:spcAft>
            <a:buClrTx/>
            <a:buSzTx/>
            <a:buFontTx/>
            <a:buChar char="••"/>
            <a:tabLst/>
            <a:defRPr/>
          </a:pPr>
          <a:r>
            <a:rPr lang="zh-TW" altLang="en-US" sz="2000" b="1" kern="1200" dirty="0" smtClean="0">
              <a:solidFill>
                <a:srgbClr val="FF0000"/>
              </a:solidFill>
              <a:latin typeface="微軟正黑體" panose="020B0604030504040204" pitchFamily="34" charset="-120"/>
              <a:ea typeface="微軟正黑體" panose="020B0604030504040204" pitchFamily="34" charset="-120"/>
            </a:rPr>
            <a:t> 建物所有權第一次登記謄本。</a:t>
          </a:r>
          <a:endParaRPr lang="zh-TW" altLang="en-US" sz="2000" b="1" kern="1200"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eaLnBrk="1" fontAlgn="auto" latinLnBrk="0" hangingPunct="1">
            <a:lnSpc>
              <a:spcPct val="100000"/>
            </a:lnSpc>
            <a:spcBef>
              <a:spcPct val="0"/>
            </a:spcBef>
            <a:spcAft>
              <a:spcPts val="0"/>
            </a:spcAft>
            <a:buClrTx/>
            <a:buSzTx/>
            <a:buFontTx/>
            <a:buChar char="••"/>
            <a:tabLst/>
            <a:defRPr/>
          </a:pPr>
          <a:r>
            <a:rPr lang="zh-TW" altLang="en-US" sz="2000" b="1" kern="1200" dirty="0" smtClean="0">
              <a:solidFill>
                <a:srgbClr val="FF0000"/>
              </a:solidFill>
              <a:latin typeface="微軟正黑體" panose="020B0604030504040204" pitchFamily="34" charset="-120"/>
              <a:ea typeface="微軟正黑體" panose="020B0604030504040204" pitchFamily="34" charset="-120"/>
            </a:rPr>
            <a:t> 合法建築物證明文件。</a:t>
          </a:r>
          <a:endParaRPr lang="zh-TW" altLang="en-US" sz="2000" b="1" kern="1200"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eaLnBrk="1" fontAlgn="auto" latinLnBrk="0" hangingPunct="1">
            <a:lnSpc>
              <a:spcPct val="100000"/>
            </a:lnSpc>
            <a:spcBef>
              <a:spcPct val="0"/>
            </a:spcBef>
            <a:spcAft>
              <a:spcPts val="0"/>
            </a:spcAft>
            <a:buClrTx/>
            <a:buSzTx/>
            <a:buFontTx/>
            <a:buChar char="••"/>
            <a:tabLst/>
            <a:defRPr/>
          </a:pPr>
          <a:r>
            <a:rPr lang="zh-TW" altLang="en-US" sz="2000" b="1" kern="1200" dirty="0" smtClean="0">
              <a:latin typeface="微軟正黑體" panose="020B0604030504040204" pitchFamily="34" charset="-120"/>
              <a:ea typeface="微軟正黑體" panose="020B0604030504040204" pitchFamily="34" charset="-120"/>
            </a:rPr>
            <a:t> 房屋稅籍資料、門牌編釘證明、自來水費收據或電費收據。</a:t>
          </a:r>
          <a:endParaRPr lang="zh-TW" altLang="en-US" sz="2000" b="1" kern="1200" dirty="0">
            <a:latin typeface="微軟正黑體" panose="020B0604030504040204" pitchFamily="34" charset="-120"/>
            <a:ea typeface="微軟正黑體" panose="020B0604030504040204" pitchFamily="34" charset="-120"/>
          </a:endParaRPr>
        </a:p>
        <a:p>
          <a:pPr marL="0" marR="0" lvl="0" indent="0" algn="l" defTabSz="914400" eaLnBrk="1" fontAlgn="auto" latinLnBrk="0" hangingPunct="1">
            <a:lnSpc>
              <a:spcPct val="100000"/>
            </a:lnSpc>
            <a:spcBef>
              <a:spcPct val="0"/>
            </a:spcBef>
            <a:spcAft>
              <a:spcPts val="0"/>
            </a:spcAft>
            <a:buClrTx/>
            <a:buSzTx/>
            <a:buFontTx/>
            <a:buChar char="••"/>
            <a:tabLst/>
            <a:defRPr/>
          </a:pPr>
          <a:r>
            <a:rPr lang="zh-TW" altLang="en-US" sz="2000" b="1" kern="1200" dirty="0" smtClean="0">
              <a:latin typeface="微軟正黑體" panose="020B0604030504040204" pitchFamily="34" charset="-120"/>
              <a:ea typeface="微軟正黑體" panose="020B0604030504040204" pitchFamily="34" charset="-120"/>
            </a:rPr>
            <a:t> 其他證明文件。</a:t>
          </a:r>
          <a:endParaRPr lang="zh-TW" altLang="en-US" sz="2000" b="1" kern="1200" dirty="0">
            <a:latin typeface="微軟正黑體" panose="020B0604030504040204" pitchFamily="34" charset="-120"/>
            <a:ea typeface="微軟正黑體" panose="020B0604030504040204" pitchFamily="34" charset="-120"/>
          </a:endParaRPr>
        </a:p>
      </dsp:txBody>
      <dsp:txXfrm>
        <a:off x="0" y="2105779"/>
        <a:ext cx="7905323" cy="2314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B74CC-CDEA-4C08-91C7-39235FF844E4}">
      <dsp:nvSpPr>
        <dsp:cNvPr id="0" name=""/>
        <dsp:cNvSpPr/>
      </dsp:nvSpPr>
      <dsp:spPr>
        <a:xfrm>
          <a:off x="0" y="278526"/>
          <a:ext cx="8569312" cy="775466"/>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建築物耐震能力未達最低標準、未達一定標準</a:t>
          </a:r>
          <a:endParaRPr lang="zh-TW" altLang="en-US" sz="2400" b="1" kern="1200" dirty="0">
            <a:latin typeface="微軟正黑體" panose="020B0604030504040204" pitchFamily="34" charset="-120"/>
            <a:ea typeface="微軟正黑體" panose="020B0604030504040204" pitchFamily="34" charset="-120"/>
          </a:endParaRPr>
        </a:p>
      </dsp:txBody>
      <dsp:txXfrm>
        <a:off x="37855" y="316381"/>
        <a:ext cx="8493602" cy="699756"/>
      </dsp:txXfrm>
    </dsp:sp>
    <dsp:sp modelId="{696CD7CD-4058-4E08-8DF4-C924775AB99E}">
      <dsp:nvSpPr>
        <dsp:cNvPr id="0" name=""/>
        <dsp:cNvSpPr/>
      </dsp:nvSpPr>
      <dsp:spPr>
        <a:xfrm>
          <a:off x="0" y="1053993"/>
          <a:ext cx="8569312"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76"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zh-TW" altLang="en-US" sz="2000" b="1" kern="1200" dirty="0" smtClean="0">
              <a:latin typeface="微軟正黑體" panose="020B0604030504040204" pitchFamily="34" charset="-120"/>
              <a:ea typeface="微軟正黑體" panose="020B0604030504040204" pitchFamily="34" charset="-120"/>
            </a:rPr>
            <a:t>指依都市危險及老舊建築物結構安全性能評估辦法</a:t>
          </a:r>
          <a:r>
            <a:rPr lang="zh-TW" altLang="en-US" sz="2000" b="1" kern="1200" dirty="0" smtClean="0">
              <a:solidFill>
                <a:srgbClr val="CC3300"/>
              </a:solidFill>
              <a:latin typeface="微軟正黑體" panose="020B0604030504040204" pitchFamily="34" charset="-120"/>
              <a:ea typeface="微軟正黑體" panose="020B0604030504040204" pitchFamily="34" charset="-120"/>
            </a:rPr>
            <a:t>進行初步評估，其評估結果為高於</a:t>
          </a:r>
          <a:r>
            <a:rPr lang="en-US" altLang="zh-TW" sz="2000" b="1" kern="1200" dirty="0" smtClean="0">
              <a:solidFill>
                <a:srgbClr val="CC3300"/>
              </a:solidFill>
              <a:latin typeface="微軟正黑體" panose="020B0604030504040204" pitchFamily="34" charset="-120"/>
              <a:ea typeface="微軟正黑體" panose="020B0604030504040204" pitchFamily="34" charset="-120"/>
            </a:rPr>
            <a:t>45</a:t>
          </a:r>
          <a:r>
            <a:rPr lang="zh-TW" altLang="en-US" sz="2000" b="1" kern="1200" dirty="0" smtClean="0">
              <a:solidFill>
                <a:srgbClr val="CC3300"/>
              </a:solidFill>
              <a:latin typeface="微軟正黑體" panose="020B0604030504040204" pitchFamily="34" charset="-120"/>
              <a:ea typeface="微軟正黑體" panose="020B0604030504040204" pitchFamily="34" charset="-120"/>
            </a:rPr>
            <a:t>分、</a:t>
          </a:r>
          <a:r>
            <a:rPr lang="en-US" altLang="zh-TW" sz="2000" b="1" u="sng" kern="1200" dirty="0" smtClean="0">
              <a:solidFill>
                <a:srgbClr val="CC3300"/>
              </a:solidFill>
              <a:effectLst/>
              <a:latin typeface="微軟正黑體" panose="020B0604030504040204" pitchFamily="34" charset="-120"/>
              <a:ea typeface="微軟正黑體" panose="020B0604030504040204" pitchFamily="34" charset="-120"/>
            </a:rPr>
            <a:t>30-45</a:t>
          </a:r>
          <a:r>
            <a:rPr lang="zh-TW" altLang="en-US" sz="2000" b="1" kern="1200" dirty="0" smtClean="0">
              <a:solidFill>
                <a:srgbClr val="CC3300"/>
              </a:solidFill>
              <a:latin typeface="微軟正黑體" panose="020B0604030504040204" pitchFamily="34" charset="-120"/>
              <a:ea typeface="微軟正黑體" panose="020B0604030504040204" pitchFamily="34" charset="-120"/>
            </a:rPr>
            <a:t>分間（乙級）</a:t>
          </a:r>
          <a:r>
            <a:rPr lang="zh-TW" altLang="en-US" sz="2000" b="1" kern="1200" dirty="0" smtClean="0">
              <a:latin typeface="微軟正黑體" panose="020B0604030504040204" pitchFamily="34" charset="-120"/>
              <a:ea typeface="微軟正黑體" panose="020B0604030504040204" pitchFamily="34" charset="-120"/>
            </a:rPr>
            <a:t>。</a:t>
          </a:r>
          <a:endParaRPr lang="zh-TW" altLang="en-US" sz="2000" b="1" kern="1200" dirty="0">
            <a:latin typeface="微軟正黑體" panose="020B0604030504040204" pitchFamily="34" charset="-120"/>
            <a:ea typeface="微軟正黑體" panose="020B0604030504040204" pitchFamily="34" charset="-120"/>
          </a:endParaRPr>
        </a:p>
      </dsp:txBody>
      <dsp:txXfrm>
        <a:off x="0" y="1053993"/>
        <a:ext cx="8569312" cy="1076400"/>
      </dsp:txXfrm>
    </dsp:sp>
    <dsp:sp modelId="{63174730-DF4F-4DCD-92C1-02D60DCDF5BE}">
      <dsp:nvSpPr>
        <dsp:cNvPr id="0" name=""/>
        <dsp:cNvSpPr/>
      </dsp:nvSpPr>
      <dsp:spPr>
        <a:xfrm>
          <a:off x="0" y="2130393"/>
          <a:ext cx="8569312" cy="806872"/>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有電梯者需再詳評確認改善不具效益</a:t>
          </a:r>
          <a:endParaRPr lang="zh-TW" altLang="en-US" sz="2400" b="1" kern="1200" dirty="0">
            <a:latin typeface="微軟正黑體" panose="020B0604030504040204" pitchFamily="34" charset="-120"/>
            <a:ea typeface="微軟正黑體" panose="020B0604030504040204" pitchFamily="34" charset="-120"/>
          </a:endParaRPr>
        </a:p>
      </dsp:txBody>
      <dsp:txXfrm>
        <a:off x="39388" y="2169781"/>
        <a:ext cx="8490536" cy="728096"/>
      </dsp:txXfrm>
    </dsp:sp>
    <dsp:sp modelId="{F2BB185D-8126-4646-8D77-BEB577FFA366}">
      <dsp:nvSpPr>
        <dsp:cNvPr id="0" name=""/>
        <dsp:cNvSpPr/>
      </dsp:nvSpPr>
      <dsp:spPr>
        <a:xfrm>
          <a:off x="0" y="2937265"/>
          <a:ext cx="8569312"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76"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zh-TW" altLang="en-US" sz="2000" b="1" kern="1200" dirty="0" smtClean="0">
              <a:latin typeface="微軟正黑體" panose="020B0604030504040204" pitchFamily="34" charset="-120"/>
              <a:ea typeface="微軟正黑體" panose="020B0604030504040204" pitchFamily="34" charset="-120"/>
            </a:rPr>
            <a:t>都市危險及老舊建築物結構安全性能評估辦法進行初步評估，</a:t>
          </a:r>
          <a:r>
            <a:rPr lang="zh-TW" sz="2000" b="1" kern="1200" dirty="0" smtClean="0">
              <a:latin typeface="微軟正黑體" panose="020B0604030504040204" pitchFamily="34" charset="-120"/>
              <a:ea typeface="微軟正黑體" panose="020B0604030504040204" pitchFamily="34" charset="-120"/>
            </a:rPr>
            <a:t>評估結果為</a:t>
          </a:r>
          <a:r>
            <a:rPr lang="zh-TW" altLang="en-US" sz="2000" b="1" kern="1200" dirty="0" smtClean="0">
              <a:latin typeface="微軟正黑體" panose="020B0604030504040204" pitchFamily="34" charset="-120"/>
              <a:ea typeface="微軟正黑體" panose="020B0604030504040204" pitchFamily="34" charset="-120"/>
            </a:rPr>
            <a:t>乙級，</a:t>
          </a:r>
          <a:r>
            <a:rPr lang="zh-TW" altLang="en-US" sz="2000" b="1" kern="1200" dirty="0" smtClean="0">
              <a:solidFill>
                <a:srgbClr val="CC3300"/>
              </a:solidFill>
              <a:latin typeface="微軟正黑體" panose="020B0604030504040204" pitchFamily="34" charset="-120"/>
              <a:ea typeface="微軟正黑體" panose="020B0604030504040204" pitchFamily="34" charset="-120"/>
            </a:rPr>
            <a:t>並經</a:t>
          </a:r>
          <a:r>
            <a:rPr lang="zh-TW" altLang="en-US" sz="2000" b="1" u="sng" kern="1200" dirty="0" smtClean="0">
              <a:solidFill>
                <a:srgbClr val="CC3300"/>
              </a:solidFill>
              <a:latin typeface="微軟正黑體" panose="020B0604030504040204" pitchFamily="34" charset="-120"/>
              <a:ea typeface="微軟正黑體" panose="020B0604030504040204" pitchFamily="34" charset="-120"/>
            </a:rPr>
            <a:t>詳細評估</a:t>
          </a:r>
          <a:r>
            <a:rPr lang="zh-TW" altLang="en-US" sz="2000" b="1" kern="1200" dirty="0" smtClean="0">
              <a:solidFill>
                <a:srgbClr val="CC3300"/>
              </a:solidFill>
              <a:latin typeface="微軟正黑體" panose="020B0604030504040204" pitchFamily="34" charset="-120"/>
              <a:ea typeface="微軟正黑體" panose="020B0604030504040204" pitchFamily="34" charset="-120"/>
            </a:rPr>
            <a:t>結果</a:t>
          </a:r>
          <a:r>
            <a:rPr lang="zh-TW" sz="2000" b="1" kern="1200" dirty="0" smtClean="0">
              <a:solidFill>
                <a:srgbClr val="CC3300"/>
              </a:solidFill>
              <a:latin typeface="微軟正黑體" panose="020B0604030504040204" pitchFamily="34" charset="-120"/>
              <a:ea typeface="微軟正黑體" panose="020B0604030504040204" pitchFamily="34" charset="-120"/>
            </a:rPr>
            <a:t>建議拆除重建，或補強且其所需經費超過建築物重建成本</a:t>
          </a:r>
          <a:r>
            <a:rPr lang="en-US" sz="2000" b="1" kern="1200" dirty="0" smtClean="0">
              <a:solidFill>
                <a:srgbClr val="CC3300"/>
              </a:solidFill>
              <a:latin typeface="微軟正黑體" panose="020B0604030504040204" pitchFamily="34" charset="-120"/>
              <a:ea typeface="微軟正黑體" panose="020B0604030504040204" pitchFamily="34" charset="-120"/>
            </a:rPr>
            <a:t>1/2</a:t>
          </a:r>
          <a:r>
            <a:rPr lang="zh-TW" sz="2000" b="1" kern="1200" dirty="0" smtClean="0">
              <a:latin typeface="微軟正黑體" panose="020B0604030504040204" pitchFamily="34" charset="-120"/>
              <a:ea typeface="微軟正黑體" panose="020B0604030504040204" pitchFamily="34" charset="-120"/>
            </a:rPr>
            <a:t>。</a:t>
          </a:r>
          <a:endParaRPr lang="zh-TW" sz="2000" b="1" kern="1200" dirty="0">
            <a:latin typeface="微軟正黑體" panose="020B0604030504040204" pitchFamily="34" charset="-120"/>
            <a:ea typeface="微軟正黑體" panose="020B0604030504040204" pitchFamily="34" charset="-120"/>
          </a:endParaRPr>
        </a:p>
      </dsp:txBody>
      <dsp:txXfrm>
        <a:off x="0" y="2937265"/>
        <a:ext cx="8569312" cy="1244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45730-FFA9-4597-B952-BE9276EC1A9D}">
      <dsp:nvSpPr>
        <dsp:cNvPr id="0" name=""/>
        <dsp:cNvSpPr/>
      </dsp:nvSpPr>
      <dsp:spPr>
        <a:xfrm>
          <a:off x="0" y="1813"/>
          <a:ext cx="8316796" cy="568070"/>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基地未完成重建</a:t>
          </a:r>
          <a:endParaRPr lang="zh-TW" altLang="en-US" sz="2400" b="1" kern="1200" dirty="0">
            <a:latin typeface="微軟正黑體" panose="020B0604030504040204" pitchFamily="34" charset="-120"/>
            <a:ea typeface="微軟正黑體" panose="020B0604030504040204" pitchFamily="34" charset="-120"/>
          </a:endParaRPr>
        </a:p>
      </dsp:txBody>
      <dsp:txXfrm>
        <a:off x="27731" y="29544"/>
        <a:ext cx="8261334" cy="512608"/>
      </dsp:txXfrm>
    </dsp:sp>
    <dsp:sp modelId="{AF4850A1-43B8-402C-9A05-51BD139A6215}">
      <dsp:nvSpPr>
        <dsp:cNvPr id="0" name=""/>
        <dsp:cNvSpPr/>
      </dsp:nvSpPr>
      <dsp:spPr>
        <a:xfrm>
          <a:off x="0" y="578968"/>
          <a:ext cx="8316796" cy="112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058" tIns="30480" rIns="170688" bIns="30480" numCol="1" spcCol="1270" anchor="t" anchorCtr="0">
          <a:noAutofit/>
        </a:bodyPr>
        <a:lstStyle/>
        <a:p>
          <a:pPr marL="228600" lvl="1" indent="-228600" algn="l" defTabSz="1066800" rtl="0">
            <a:lnSpc>
              <a:spcPct val="100000"/>
            </a:lnSpc>
            <a:spcBef>
              <a:spcPct val="0"/>
            </a:spcBef>
            <a:spcAft>
              <a:spcPct val="20000"/>
            </a:spcAft>
            <a:buChar char="••"/>
          </a:pPr>
          <a:r>
            <a:rPr lang="zh-TW" altLang="en-US" sz="2400" b="1" kern="1200" dirty="0" smtClean="0">
              <a:latin typeface="微軟正黑體" panose="020B0604030504040204" pitchFamily="34" charset="-120"/>
              <a:ea typeface="微軟正黑體" panose="020B0604030504040204" pitchFamily="34" charset="-120"/>
            </a:rPr>
            <a:t>指於本條例公布施行日起</a:t>
          </a:r>
          <a:r>
            <a:rPr lang="en-US" altLang="zh-TW" sz="2400" b="1" kern="1200" dirty="0" smtClean="0">
              <a:latin typeface="微軟正黑體" panose="020B0604030504040204" pitchFamily="34" charset="-120"/>
              <a:ea typeface="微軟正黑體" panose="020B0604030504040204" pitchFamily="34" charset="-120"/>
            </a:rPr>
            <a:t>3</a:t>
          </a:r>
          <a:r>
            <a:rPr lang="zh-TW" altLang="en-US" sz="2400" b="1" kern="1200" dirty="0" smtClean="0">
              <a:latin typeface="微軟正黑體" panose="020B0604030504040204" pitchFamily="34" charset="-120"/>
              <a:ea typeface="微軟正黑體" panose="020B0604030504040204" pitchFamily="34" charset="-120"/>
            </a:rPr>
            <a:t>年內（</a:t>
          </a:r>
          <a:r>
            <a:rPr lang="en-US" altLang="zh-TW" sz="2400" b="1" kern="1200" dirty="0" smtClean="0">
              <a:latin typeface="微軟正黑體" panose="020B0604030504040204" pitchFamily="34" charset="-120"/>
              <a:ea typeface="微軟正黑體" panose="020B0604030504040204" pitchFamily="34" charset="-120"/>
            </a:rPr>
            <a:t>109.5.9)</a:t>
          </a:r>
          <a:r>
            <a:rPr lang="zh-TW" altLang="en-US" sz="2400" b="1" kern="1200" dirty="0" smtClean="0">
              <a:latin typeface="微軟正黑體" panose="020B0604030504040204" pitchFamily="34" charset="-120"/>
              <a:ea typeface="微軟正黑體" panose="020B0604030504040204" pitchFamily="34" charset="-120"/>
            </a:rPr>
            <a:t>尚</a:t>
          </a:r>
          <a:r>
            <a:rPr lang="zh-TW" altLang="en-US" sz="2400" b="1" kern="1200" dirty="0" smtClean="0">
              <a:solidFill>
                <a:srgbClr val="CC3300"/>
              </a:solidFill>
              <a:latin typeface="微軟正黑體" panose="020B0604030504040204" pitchFamily="34" charset="-120"/>
              <a:ea typeface="微軟正黑體" panose="020B0604030504040204" pitchFamily="34" charset="-120"/>
            </a:rPr>
            <a:t>未</a:t>
          </a:r>
          <a:r>
            <a:rPr lang="zh-TW" altLang="en-US" sz="2400" b="1" kern="1200" dirty="0" smtClean="0">
              <a:latin typeface="微軟正黑體" panose="020B0604030504040204" pitchFamily="34" charset="-120"/>
              <a:ea typeface="微軟正黑體" panose="020B0604030504040204" pitchFamily="34" charset="-120"/>
            </a:rPr>
            <a:t>依建築法規定</a:t>
          </a:r>
          <a:r>
            <a:rPr lang="zh-TW" altLang="en-US" sz="2400" b="1" kern="1200" dirty="0" smtClean="0">
              <a:solidFill>
                <a:srgbClr val="D2491C"/>
              </a:solidFill>
              <a:latin typeface="微軟正黑體" panose="020B0604030504040204" pitchFamily="34" charset="-120"/>
              <a:ea typeface="微軟正黑體" panose="020B0604030504040204" pitchFamily="34" charset="-120"/>
            </a:rPr>
            <a:t>領得使用執照者</a:t>
          </a:r>
          <a:r>
            <a:rPr lang="zh-TW" altLang="en-US" sz="2400" b="1" kern="1200" dirty="0" smtClean="0">
              <a:latin typeface="微軟正黑體" panose="020B0604030504040204" pitchFamily="34" charset="-120"/>
              <a:ea typeface="微軟正黑體" panose="020B0604030504040204" pitchFamily="34" charset="-120"/>
            </a:rPr>
            <a:t>。</a:t>
          </a:r>
          <a:endParaRPr lang="zh-TW" altLang="en-US" sz="2400" b="1" kern="1200" dirty="0">
            <a:latin typeface="微軟正黑體" panose="020B0604030504040204" pitchFamily="34" charset="-120"/>
            <a:ea typeface="微軟正黑體" panose="020B0604030504040204" pitchFamily="34" charset="-120"/>
          </a:endParaRPr>
        </a:p>
      </dsp:txBody>
      <dsp:txXfrm>
        <a:off x="0" y="578968"/>
        <a:ext cx="8316796" cy="1120904"/>
      </dsp:txXfrm>
    </dsp:sp>
    <dsp:sp modelId="{C6E5548B-D3C7-5949-83C8-9BB70E102903}">
      <dsp:nvSpPr>
        <dsp:cNvPr id="0" name=""/>
        <dsp:cNvSpPr/>
      </dsp:nvSpPr>
      <dsp:spPr>
        <a:xfrm>
          <a:off x="0" y="1698567"/>
          <a:ext cx="8316796" cy="659585"/>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合併建築基地或土地範圍</a:t>
          </a:r>
          <a:endParaRPr lang="zh-TW" altLang="en-US" sz="2400" b="1" kern="1200" dirty="0">
            <a:latin typeface="微軟正黑體" panose="020B0604030504040204" pitchFamily="34" charset="-120"/>
            <a:ea typeface="微軟正黑體" panose="020B0604030504040204" pitchFamily="34" charset="-120"/>
          </a:endParaRPr>
        </a:p>
      </dsp:txBody>
      <dsp:txXfrm>
        <a:off x="32198" y="1730765"/>
        <a:ext cx="8252400" cy="595189"/>
      </dsp:txXfrm>
    </dsp:sp>
    <dsp:sp modelId="{706F8ED7-6046-F642-8436-63E3AD852D58}">
      <dsp:nvSpPr>
        <dsp:cNvPr id="0" name=""/>
        <dsp:cNvSpPr/>
      </dsp:nvSpPr>
      <dsp:spPr>
        <a:xfrm>
          <a:off x="0" y="2358152"/>
          <a:ext cx="8316796"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058"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zh-TW" altLang="en-US" sz="2400" b="1" kern="1200" dirty="0" smtClean="0">
              <a:solidFill>
                <a:srgbClr val="CC3300"/>
              </a:solidFill>
              <a:latin typeface="微軟正黑體" panose="020B0604030504040204" pitchFamily="34" charset="-120"/>
              <a:ea typeface="微軟正黑體" panose="020B0604030504040204" pitchFamily="34" charset="-120"/>
            </a:rPr>
            <a:t>不得超過</a:t>
          </a:r>
          <a:r>
            <a:rPr lang="zh-TW" altLang="en-US" sz="2400" b="1" kern="1200" dirty="0" smtClean="0">
              <a:latin typeface="微軟正黑體" panose="020B0604030504040204" pitchFamily="34" charset="-120"/>
              <a:ea typeface="微軟正黑體" panose="020B0604030504040204" pitchFamily="34" charset="-120"/>
            </a:rPr>
            <a:t>符合本條例規定之</a:t>
          </a:r>
          <a:r>
            <a:rPr lang="zh-TW" altLang="en-US" sz="2400" b="1" kern="1200" dirty="0" smtClean="0">
              <a:solidFill>
                <a:srgbClr val="CC3300"/>
              </a:solidFill>
              <a:latin typeface="微軟正黑體" panose="020B0604030504040204" pitchFamily="34" charset="-120"/>
              <a:ea typeface="微軟正黑體" panose="020B0604030504040204" pitchFamily="34" charset="-120"/>
            </a:rPr>
            <a:t>合法建築物重建基地</a:t>
          </a:r>
          <a:r>
            <a:rPr lang="zh-TW" altLang="en-US" sz="2400" b="1" kern="1200" dirty="0" smtClean="0">
              <a:latin typeface="微軟正黑體" panose="020B0604030504040204" pitchFamily="34" charset="-120"/>
              <a:ea typeface="微軟正黑體" panose="020B0604030504040204" pitchFamily="34" charset="-120"/>
            </a:rPr>
            <a:t>面積。</a:t>
          </a:r>
          <a:endParaRPr lang="zh-TW" altLang="en-US" sz="2400" b="1" kern="1200" dirty="0">
            <a:latin typeface="微軟正黑體" panose="020B0604030504040204" pitchFamily="34" charset="-120"/>
            <a:ea typeface="微軟正黑體" panose="020B0604030504040204" pitchFamily="34" charset="-120"/>
          </a:endParaRPr>
        </a:p>
      </dsp:txBody>
      <dsp:txXfrm>
        <a:off x="0" y="2358152"/>
        <a:ext cx="8316796" cy="629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F6E39-9CA0-489B-AF0D-D5BD91800516}">
      <dsp:nvSpPr>
        <dsp:cNvPr id="0" name=""/>
        <dsp:cNvSpPr/>
      </dsp:nvSpPr>
      <dsp:spPr>
        <a:xfrm>
          <a:off x="0" y="32557"/>
          <a:ext cx="3365905" cy="10191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cs typeface="Vrinda" pitchFamily="34" charset="0"/>
            </a:rPr>
            <a:t>申請書</a:t>
          </a:r>
          <a:endParaRPr lang="zh-TW" altLang="en-US" sz="2000" kern="1200" dirty="0">
            <a:latin typeface="微軟正黑體" pitchFamily="34" charset="-120"/>
            <a:ea typeface="微軟正黑體" pitchFamily="34" charset="-120"/>
            <a:cs typeface="Vrinda" pitchFamily="34" charset="0"/>
          </a:endParaRPr>
        </a:p>
      </dsp:txBody>
      <dsp:txXfrm>
        <a:off x="49750" y="82307"/>
        <a:ext cx="3266405" cy="919636"/>
      </dsp:txXfrm>
    </dsp:sp>
    <dsp:sp modelId="{ECF139F0-D2C3-4B23-AB84-483660A05CEB}">
      <dsp:nvSpPr>
        <dsp:cNvPr id="0" name=""/>
        <dsp:cNvSpPr/>
      </dsp:nvSpPr>
      <dsp:spPr>
        <a:xfrm>
          <a:off x="0" y="1035408"/>
          <a:ext cx="3365905" cy="1019136"/>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合法建築物或未完成重建之危險建築物等證明文件</a:t>
          </a:r>
          <a:endParaRPr lang="zh-TW" altLang="en-US" sz="2000" kern="1200" dirty="0">
            <a:latin typeface="微軟正黑體" pitchFamily="34" charset="-120"/>
            <a:ea typeface="微軟正黑體" pitchFamily="34" charset="-120"/>
          </a:endParaRPr>
        </a:p>
      </dsp:txBody>
      <dsp:txXfrm>
        <a:off x="49750" y="1085158"/>
        <a:ext cx="3266405" cy="919636"/>
      </dsp:txXfrm>
    </dsp:sp>
    <dsp:sp modelId="{BCF44056-1186-4A2A-AE24-EBFA52E781EA}">
      <dsp:nvSpPr>
        <dsp:cNvPr id="0" name=""/>
        <dsp:cNvSpPr/>
      </dsp:nvSpPr>
      <dsp:spPr>
        <a:xfrm>
          <a:off x="0" y="2068579"/>
          <a:ext cx="3365905" cy="1019136"/>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所有權人名冊及同意書</a:t>
          </a:r>
          <a:endParaRPr lang="zh-TW" altLang="en-US" sz="2000" kern="1200" dirty="0">
            <a:latin typeface="微軟正黑體" pitchFamily="34" charset="-120"/>
            <a:ea typeface="微軟正黑體" pitchFamily="34" charset="-120"/>
          </a:endParaRPr>
        </a:p>
      </dsp:txBody>
      <dsp:txXfrm>
        <a:off x="49750" y="2118329"/>
        <a:ext cx="3266405" cy="919636"/>
      </dsp:txXfrm>
    </dsp:sp>
    <dsp:sp modelId="{0725AC40-0199-4971-8C14-78022EED1DD3}">
      <dsp:nvSpPr>
        <dsp:cNvPr id="0" name=""/>
        <dsp:cNvSpPr/>
      </dsp:nvSpPr>
      <dsp:spPr>
        <a:xfrm>
          <a:off x="0" y="3093418"/>
          <a:ext cx="3365905" cy="1019136"/>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重建計畫</a:t>
          </a:r>
          <a:endParaRPr lang="zh-TW" altLang="en-US" sz="2000" kern="1200" dirty="0">
            <a:latin typeface="微軟正黑體" pitchFamily="34" charset="-120"/>
            <a:ea typeface="微軟正黑體" pitchFamily="34" charset="-120"/>
          </a:endParaRPr>
        </a:p>
      </dsp:txBody>
      <dsp:txXfrm>
        <a:off x="49750" y="3143168"/>
        <a:ext cx="3266405" cy="919636"/>
      </dsp:txXfrm>
    </dsp:sp>
    <dsp:sp modelId="{778FB184-C495-496D-9EED-13F282CC4882}">
      <dsp:nvSpPr>
        <dsp:cNvPr id="0" name=""/>
        <dsp:cNvSpPr/>
      </dsp:nvSpPr>
      <dsp:spPr>
        <a:xfrm>
          <a:off x="0" y="4134922"/>
          <a:ext cx="3365905" cy="101913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其他經直轄市、縣</a:t>
          </a:r>
          <a:r>
            <a:rPr lang="en-US" altLang="zh-TW" sz="2000" kern="1200" dirty="0" smtClean="0">
              <a:latin typeface="微軟正黑體" pitchFamily="34" charset="-120"/>
              <a:ea typeface="微軟正黑體" pitchFamily="34" charset="-120"/>
            </a:rPr>
            <a:t>(</a:t>
          </a:r>
          <a:r>
            <a:rPr lang="zh-TW" altLang="en-US" sz="2000" kern="1200" dirty="0" smtClean="0">
              <a:latin typeface="微軟正黑體" pitchFamily="34" charset="-120"/>
              <a:ea typeface="微軟正黑體" pitchFamily="34" charset="-120"/>
            </a:rPr>
            <a:t>市</a:t>
          </a:r>
          <a:r>
            <a:rPr lang="en-US" altLang="zh-TW" sz="2000" kern="1200" dirty="0" smtClean="0">
              <a:latin typeface="微軟正黑體" pitchFamily="34" charset="-120"/>
              <a:ea typeface="微軟正黑體" pitchFamily="34" charset="-120"/>
            </a:rPr>
            <a:t>)</a:t>
          </a:r>
          <a:r>
            <a:rPr lang="zh-TW" altLang="en-US" sz="2000" kern="1200" dirty="0" smtClean="0">
              <a:latin typeface="微軟正黑體" pitchFamily="34" charset="-120"/>
              <a:ea typeface="微軟正黑體" pitchFamily="34" charset="-120"/>
            </a:rPr>
            <a:t>主管機關規定之文件</a:t>
          </a:r>
          <a:endParaRPr lang="zh-TW" altLang="en-US" sz="2000" kern="1200" dirty="0">
            <a:latin typeface="微軟正黑體" pitchFamily="34" charset="-120"/>
            <a:ea typeface="微軟正黑體" pitchFamily="34" charset="-120"/>
          </a:endParaRPr>
        </a:p>
      </dsp:txBody>
      <dsp:txXfrm>
        <a:off x="49750" y="4184672"/>
        <a:ext cx="3266405" cy="9196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D6F6A-4762-4689-BB4A-AFCF3652FB1E}">
      <dsp:nvSpPr>
        <dsp:cNvPr id="0" name=""/>
        <dsp:cNvSpPr/>
      </dsp:nvSpPr>
      <dsp:spPr>
        <a:xfrm>
          <a:off x="0" y="0"/>
          <a:ext cx="6761211" cy="1479520"/>
        </a:xfrm>
        <a:prstGeom prst="roundRect">
          <a:avLst/>
        </a:prstGeom>
        <a:solidFill>
          <a:srgbClr val="066E9F"/>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100000"/>
            </a:lnSpc>
            <a:spcBef>
              <a:spcPct val="0"/>
            </a:spcBef>
            <a:spcAft>
              <a:spcPct val="35000"/>
            </a:spcAft>
          </a:pPr>
          <a:r>
            <a:rPr lang="zh-TW" altLang="en-US" sz="2000" b="1" kern="1200" dirty="0" smtClean="0">
              <a:solidFill>
                <a:sysClr val="window" lastClr="FFFFFF"/>
              </a:solidFill>
              <a:latin typeface="微軟正黑體" panose="020B0604030504040204" pitchFamily="34" charset="-120"/>
              <a:ea typeface="微軟正黑體" panose="020B0604030504040204" pitchFamily="34" charset="-120"/>
              <a:cs typeface="+mn-cs"/>
            </a:rPr>
            <a:t>重建期間（</a:t>
          </a:r>
          <a:r>
            <a:rPr lang="zh-TW" altLang="en-US" sz="2000" b="1" kern="1200" dirty="0" smtClean="0">
              <a:solidFill>
                <a:schemeClr val="bg1"/>
              </a:solidFill>
              <a:latin typeface="微軟正黑體" panose="020B0604030504040204" pitchFamily="34" charset="-120"/>
              <a:ea typeface="微軟正黑體" panose="020B0604030504040204" pitchFamily="34" charset="-120"/>
              <a:cs typeface="+mn-cs"/>
            </a:rPr>
            <a:t>依建築法開工日起至核發使用執照日止）</a:t>
          </a:r>
          <a:r>
            <a:rPr lang="zh-TW" altLang="en-US" sz="2000" b="1" kern="1200" dirty="0" smtClean="0">
              <a:solidFill>
                <a:sysClr val="window" lastClr="FFFFFF"/>
              </a:solidFill>
              <a:latin typeface="微軟正黑體" panose="020B0604030504040204" pitchFamily="34" charset="-120"/>
              <a:ea typeface="微軟正黑體" panose="020B0604030504040204" pitchFamily="34" charset="-120"/>
              <a:cs typeface="+mn-cs"/>
            </a:rPr>
            <a:t>土地無法使用，</a:t>
          </a:r>
          <a:r>
            <a:rPr lang="zh-TW" altLang="en-US" sz="2000" b="1" u="sng" kern="1200" dirty="0" smtClean="0">
              <a:solidFill>
                <a:schemeClr val="accent4"/>
              </a:solidFill>
              <a:latin typeface="微軟正黑體" panose="020B0604030504040204" pitchFamily="34" charset="-120"/>
              <a:ea typeface="微軟正黑體" panose="020B0604030504040204" pitchFamily="34" charset="-120"/>
              <a:cs typeface="+mn-cs"/>
            </a:rPr>
            <a:t>免徵地價稅</a:t>
          </a:r>
          <a:r>
            <a:rPr lang="zh-TW" altLang="en-US" sz="2000" b="1" kern="1200" dirty="0" smtClean="0">
              <a:solidFill>
                <a:sysClr val="window" lastClr="FFFFFF"/>
              </a:solidFill>
              <a:latin typeface="微軟正黑體" panose="020B0604030504040204" pitchFamily="34" charset="-120"/>
              <a:ea typeface="微軟正黑體" panose="020B0604030504040204" pitchFamily="34" charset="-120"/>
              <a:cs typeface="+mn-cs"/>
            </a:rPr>
            <a:t>。但未依建築期限完成重建且可歸責於土地所有權人之情形者，依法課徵之。</a:t>
          </a:r>
          <a:endParaRPr lang="zh-TW" altLang="en-US" sz="2000"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a:off x="72224" y="72224"/>
        <a:ext cx="6616763" cy="1335072"/>
      </dsp:txXfrm>
    </dsp:sp>
    <dsp:sp modelId="{C9E95F4F-60C1-4299-9C65-1EDE3DC9CB4E}">
      <dsp:nvSpPr>
        <dsp:cNvPr id="0" name=""/>
        <dsp:cNvSpPr/>
      </dsp:nvSpPr>
      <dsp:spPr>
        <a:xfrm>
          <a:off x="0" y="1493797"/>
          <a:ext cx="6761211" cy="1199239"/>
        </a:xfrm>
        <a:prstGeom prst="roundRect">
          <a:avLst/>
        </a:prstGeom>
        <a:solidFill>
          <a:srgbClr val="066E9F"/>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TW" altLang="en-US" sz="2000" b="1" kern="1200" dirty="0" smtClean="0">
              <a:solidFill>
                <a:sysClr val="window" lastClr="FFFFFF"/>
              </a:solidFill>
              <a:latin typeface="微軟正黑體" panose="020B0604030504040204" pitchFamily="34" charset="-120"/>
              <a:ea typeface="微軟正黑體" panose="020B0604030504040204" pitchFamily="34" charset="-120"/>
              <a:cs typeface="+mn-cs"/>
            </a:rPr>
            <a:t>重建後</a:t>
          </a:r>
          <a:r>
            <a:rPr lang="zh-TW" altLang="en-US" sz="2000" b="1" u="sng" kern="1200" dirty="0" smtClean="0">
              <a:solidFill>
                <a:schemeClr val="accent4"/>
              </a:solidFill>
              <a:latin typeface="微軟正黑體" panose="020B0604030504040204" pitchFamily="34" charset="-120"/>
              <a:ea typeface="微軟正黑體" panose="020B0604030504040204" pitchFamily="34" charset="-120"/>
              <a:cs typeface="+mn-cs"/>
            </a:rPr>
            <a:t>地價稅</a:t>
          </a:r>
          <a:r>
            <a:rPr lang="zh-TW" altLang="en-US" sz="2000" b="1" kern="1200" dirty="0" smtClean="0">
              <a:solidFill>
                <a:sysClr val="window" lastClr="FFFFFF"/>
              </a:solidFill>
              <a:latin typeface="微軟正黑體" panose="020B0604030504040204" pitchFamily="34" charset="-120"/>
              <a:ea typeface="微軟正黑體" panose="020B0604030504040204" pitchFamily="34" charset="-120"/>
              <a:cs typeface="+mn-cs"/>
            </a:rPr>
            <a:t>（</a:t>
          </a:r>
          <a:r>
            <a:rPr lang="zh-TW" altLang="en-US" sz="2000" b="1" kern="1200" dirty="0" smtClean="0">
              <a:solidFill>
                <a:schemeClr val="bg1"/>
              </a:solidFill>
              <a:latin typeface="微軟正黑體" panose="020B0604030504040204" pitchFamily="34" charset="-120"/>
              <a:ea typeface="微軟正黑體" panose="020B0604030504040204" pitchFamily="34" charset="-120"/>
              <a:cs typeface="+mn-cs"/>
            </a:rPr>
            <a:t>核發使用執照日之次年起算</a:t>
          </a:r>
          <a:r>
            <a:rPr lang="zh-TW" altLang="en-US" sz="2000" b="1" kern="1200" dirty="0" smtClean="0">
              <a:solidFill>
                <a:sysClr val="window" lastClr="FFFFFF"/>
              </a:solidFill>
              <a:latin typeface="微軟正黑體" panose="020B0604030504040204" pitchFamily="34" charset="-120"/>
              <a:ea typeface="微軟正黑體" panose="020B0604030504040204" pitchFamily="34" charset="-120"/>
              <a:cs typeface="+mn-cs"/>
            </a:rPr>
            <a:t>）及</a:t>
          </a:r>
          <a:r>
            <a:rPr lang="zh-TW" altLang="en-US" sz="2000" b="1" u="sng" kern="1200" dirty="0" smtClean="0">
              <a:solidFill>
                <a:schemeClr val="accent4"/>
              </a:solidFill>
              <a:latin typeface="微軟正黑體" panose="020B0604030504040204" pitchFamily="34" charset="-120"/>
              <a:ea typeface="微軟正黑體" panose="020B0604030504040204" pitchFamily="34" charset="-120"/>
              <a:cs typeface="+mn-cs"/>
            </a:rPr>
            <a:t>房屋稅</a:t>
          </a:r>
          <a:r>
            <a:rPr lang="zh-TW" altLang="en-US" sz="2000" b="1" kern="1200" dirty="0" smtClean="0">
              <a:solidFill>
                <a:sysClr val="window" lastClr="FFFFFF"/>
              </a:solidFill>
              <a:latin typeface="微軟正黑體" panose="020B0604030504040204" pitchFamily="34" charset="-120"/>
              <a:ea typeface="微軟正黑體" panose="020B0604030504040204" pitchFamily="34" charset="-120"/>
              <a:cs typeface="+mn-cs"/>
            </a:rPr>
            <a:t>（</a:t>
          </a:r>
          <a:r>
            <a:rPr lang="zh-TW" altLang="en-US" sz="2000" b="1" kern="1200" dirty="0" smtClean="0">
              <a:solidFill>
                <a:schemeClr val="bg1"/>
              </a:solidFill>
              <a:latin typeface="微軟正黑體" panose="020B0604030504040204" pitchFamily="34" charset="-120"/>
              <a:ea typeface="微軟正黑體" panose="020B0604030504040204" pitchFamily="34" charset="-120"/>
              <a:cs typeface="+mn-cs"/>
            </a:rPr>
            <a:t>核發使用執照日之次月起算</a:t>
          </a:r>
          <a:r>
            <a:rPr lang="zh-TW" altLang="en-US" sz="2000" b="1" kern="1200" dirty="0" smtClean="0">
              <a:solidFill>
                <a:sysClr val="window" lastClr="FFFFFF"/>
              </a:solidFill>
              <a:latin typeface="微軟正黑體" panose="020B0604030504040204" pitchFamily="34" charset="-120"/>
              <a:ea typeface="微軟正黑體" panose="020B0604030504040204" pitchFamily="34" charset="-120"/>
              <a:cs typeface="+mn-cs"/>
            </a:rPr>
            <a:t>）</a:t>
          </a:r>
          <a:r>
            <a:rPr lang="zh-TW" altLang="en-US" sz="2000" b="1" u="sng" kern="1200" dirty="0" smtClean="0">
              <a:solidFill>
                <a:schemeClr val="accent4"/>
              </a:solidFill>
              <a:latin typeface="微軟正黑體" panose="020B0604030504040204" pitchFamily="34" charset="-120"/>
              <a:ea typeface="微軟正黑體" panose="020B0604030504040204" pitchFamily="34" charset="-120"/>
              <a:cs typeface="+mn-cs"/>
            </a:rPr>
            <a:t>減半徵收</a:t>
          </a:r>
          <a:r>
            <a:rPr lang="en-US" sz="2000" b="1" u="sng" kern="1200" dirty="0" smtClean="0">
              <a:solidFill>
                <a:schemeClr val="accent4"/>
              </a:solidFill>
              <a:latin typeface="微軟正黑體" panose="020B0604030504040204" pitchFamily="34" charset="-120"/>
              <a:ea typeface="微軟正黑體" panose="020B0604030504040204" pitchFamily="34" charset="-120"/>
              <a:cs typeface="+mn-cs"/>
            </a:rPr>
            <a:t>2</a:t>
          </a:r>
          <a:r>
            <a:rPr lang="zh-TW" altLang="en-US" sz="2000" b="1" u="sng" kern="1200" dirty="0" smtClean="0">
              <a:solidFill>
                <a:schemeClr val="accent4"/>
              </a:solidFill>
              <a:latin typeface="微軟正黑體" panose="020B0604030504040204" pitchFamily="34" charset="-120"/>
              <a:ea typeface="微軟正黑體" panose="020B0604030504040204" pitchFamily="34" charset="-120"/>
              <a:cs typeface="+mn-cs"/>
            </a:rPr>
            <a:t>年。</a:t>
          </a:r>
          <a:endParaRPr lang="zh-TW" altLang="en-US" sz="2000" u="sng" kern="1200" dirty="0">
            <a:solidFill>
              <a:schemeClr val="accent4"/>
            </a:solidFill>
            <a:latin typeface="微軟正黑體" panose="020B0604030504040204" pitchFamily="34" charset="-120"/>
            <a:ea typeface="微軟正黑體" panose="020B0604030504040204" pitchFamily="34" charset="-120"/>
            <a:cs typeface="+mn-cs"/>
          </a:endParaRPr>
        </a:p>
      </dsp:txBody>
      <dsp:txXfrm>
        <a:off x="58542" y="1552339"/>
        <a:ext cx="6644127" cy="1082155"/>
      </dsp:txXfrm>
    </dsp:sp>
    <dsp:sp modelId="{4F74342D-ADD9-4B49-8B63-389505C5A031}">
      <dsp:nvSpPr>
        <dsp:cNvPr id="0" name=""/>
        <dsp:cNvSpPr/>
      </dsp:nvSpPr>
      <dsp:spPr>
        <a:xfrm>
          <a:off x="0" y="2704563"/>
          <a:ext cx="6761211" cy="1921498"/>
        </a:xfrm>
        <a:prstGeom prst="roundRect">
          <a:avLst/>
        </a:prstGeom>
        <a:solidFill>
          <a:srgbClr val="066E9F"/>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TW" altLang="en-US" sz="2000" b="1" kern="1200" dirty="0" smtClean="0">
              <a:solidFill>
                <a:schemeClr val="bg1"/>
              </a:solidFill>
              <a:latin typeface="微軟正黑體" panose="020B0604030504040204" pitchFamily="34" charset="-120"/>
              <a:ea typeface="微軟正黑體" panose="020B0604030504040204" pitchFamily="34" charset="-120"/>
              <a:cs typeface="+mn-cs"/>
            </a:rPr>
            <a:t>重建前合法建築物所有權人為自然人，並持有重建後建築物</a:t>
          </a:r>
          <a:r>
            <a:rPr lang="zh-TW" altLang="en-US" sz="2000" b="1" kern="1200" dirty="0" smtClean="0">
              <a:solidFill>
                <a:sysClr val="window" lastClr="FFFFFF"/>
              </a:solidFill>
              <a:latin typeface="微軟正黑體" panose="020B0604030504040204" pitchFamily="34" charset="-120"/>
              <a:ea typeface="微軟正黑體" panose="020B0604030504040204" pitchFamily="34" charset="-120"/>
              <a:cs typeface="+mn-cs"/>
            </a:rPr>
            <a:t>，於房屋稅減半徵收</a:t>
          </a:r>
          <a:r>
            <a:rPr lang="en-US" sz="2000" b="1" kern="1200" dirty="0" smtClean="0">
              <a:solidFill>
                <a:sysClr val="window" lastClr="FFFFFF"/>
              </a:solidFill>
              <a:latin typeface="微軟正黑體" panose="020B0604030504040204" pitchFamily="34" charset="-120"/>
              <a:ea typeface="微軟正黑體" panose="020B0604030504040204" pitchFamily="34" charset="-120"/>
              <a:cs typeface="+mn-cs"/>
            </a:rPr>
            <a:t>2</a:t>
          </a:r>
          <a:r>
            <a:rPr lang="zh-TW" altLang="en-US" sz="2000" b="1" kern="1200" dirty="0" smtClean="0">
              <a:solidFill>
                <a:sysClr val="window" lastClr="FFFFFF"/>
              </a:solidFill>
              <a:latin typeface="微軟正黑體" panose="020B0604030504040204" pitchFamily="34" charset="-120"/>
              <a:ea typeface="微軟正黑體" panose="020B0604030504040204" pitchFamily="34" charset="-120"/>
              <a:cs typeface="+mn-cs"/>
            </a:rPr>
            <a:t>年期間內</a:t>
          </a:r>
          <a:r>
            <a:rPr lang="zh-TW" altLang="en-US" sz="2000" b="1" u="sng" kern="1200" dirty="0" smtClean="0">
              <a:solidFill>
                <a:schemeClr val="accent4"/>
              </a:solidFill>
              <a:latin typeface="微軟正黑體" panose="020B0604030504040204" pitchFamily="34" charset="-120"/>
              <a:ea typeface="微軟正黑體" panose="020B0604030504040204" pitchFamily="34" charset="-120"/>
              <a:cs typeface="+mn-cs"/>
            </a:rPr>
            <a:t>未移轉者，得延長其房屋稅減半至喪失所有權止，並以</a:t>
          </a:r>
          <a:r>
            <a:rPr lang="en-US" sz="2000" b="1" u="sng" kern="1200" dirty="0" smtClean="0">
              <a:solidFill>
                <a:schemeClr val="accent4"/>
              </a:solidFill>
              <a:latin typeface="微軟正黑體" panose="020B0604030504040204" pitchFamily="34" charset="-120"/>
              <a:ea typeface="微軟正黑體" panose="020B0604030504040204" pitchFamily="34" charset="-120"/>
              <a:cs typeface="+mn-cs"/>
            </a:rPr>
            <a:t>10</a:t>
          </a:r>
          <a:r>
            <a:rPr lang="zh-TW" altLang="en-US" sz="2000" b="1" u="sng" kern="1200" dirty="0" smtClean="0">
              <a:solidFill>
                <a:schemeClr val="accent4"/>
              </a:solidFill>
              <a:latin typeface="微軟正黑體" panose="020B0604030504040204" pitchFamily="34" charset="-120"/>
              <a:ea typeface="微軟正黑體" panose="020B0604030504040204" pitchFamily="34" charset="-120"/>
              <a:cs typeface="+mn-cs"/>
            </a:rPr>
            <a:t>年為限。</a:t>
          </a:r>
          <a:endParaRPr lang="zh-TW" altLang="en-US" sz="2000" u="sng" kern="1200" dirty="0">
            <a:solidFill>
              <a:schemeClr val="accent4"/>
            </a:solidFill>
            <a:latin typeface="微軟正黑體" panose="020B0604030504040204" pitchFamily="34" charset="-120"/>
            <a:ea typeface="微軟正黑體" panose="020B0604030504040204" pitchFamily="34" charset="-120"/>
            <a:cs typeface="+mn-cs"/>
          </a:endParaRPr>
        </a:p>
      </dsp:txBody>
      <dsp:txXfrm>
        <a:off x="93800" y="2798363"/>
        <a:ext cx="6573611" cy="17338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AF671-C11F-024F-A2D7-C5967962A0E8}">
      <dsp:nvSpPr>
        <dsp:cNvPr id="0" name=""/>
        <dsp:cNvSpPr/>
      </dsp:nvSpPr>
      <dsp:spPr>
        <a:xfrm>
          <a:off x="0" y="351663"/>
          <a:ext cx="8496944" cy="1304100"/>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9457" tIns="374904" rIns="659457" bIns="128016" numCol="1" spcCol="1270" anchor="t" anchorCtr="0">
          <a:noAutofit/>
        </a:bodyPr>
        <a:lstStyle/>
        <a:p>
          <a:pPr marL="171450" lvl="1" indent="-171450" algn="l" defTabSz="800100">
            <a:lnSpc>
              <a:spcPct val="100000"/>
            </a:lnSpc>
            <a:spcBef>
              <a:spcPct val="0"/>
            </a:spcBef>
            <a:spcAft>
              <a:spcPts val="0"/>
            </a:spcAft>
            <a:buChar char="••"/>
          </a:pP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過半數以上建築物所有權人同意，並推派</a:t>
          </a:r>
          <a:r>
            <a:rPr lang="en-US" altLang="zh-TW"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1</a:t>
          </a: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人為代表，檢附過半建物權利證明文件，委託公同供應契約機構辦理。</a:t>
          </a:r>
          <a:endParaRPr lang="zh-TW" altLang="en-US" sz="1800"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sp:txBody>
      <dsp:txXfrm>
        <a:off x="0" y="351663"/>
        <a:ext cx="8496944" cy="1304100"/>
      </dsp:txXfrm>
    </dsp:sp>
    <dsp:sp modelId="{9A63222D-73FD-9E4D-AD23-84D9B428D159}">
      <dsp:nvSpPr>
        <dsp:cNvPr id="0" name=""/>
        <dsp:cNvSpPr/>
      </dsp:nvSpPr>
      <dsp:spPr>
        <a:xfrm>
          <a:off x="424847" y="85983"/>
          <a:ext cx="5947860" cy="531360"/>
        </a:xfrm>
        <a:prstGeom prst="roundRect">
          <a:avLst/>
        </a:prstGeom>
        <a:solidFill>
          <a:srgbClr val="8064A2">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4815" tIns="0" rIns="224815" bIns="0" numCol="1" spcCol="1270" anchor="ctr" anchorCtr="0">
          <a:noAutofit/>
        </a:bodyPr>
        <a:lstStyle/>
        <a:p>
          <a:pPr lvl="0" algn="l" defTabSz="889000">
            <a:lnSpc>
              <a:spcPct val="100000"/>
            </a:lnSpc>
            <a:spcBef>
              <a:spcPct val="0"/>
            </a:spcBef>
            <a:spcAft>
              <a:spcPts val="0"/>
            </a:spcAft>
          </a:pPr>
          <a:r>
            <a:rPr lang="zh-TW" altLang="en-US" sz="2000" kern="1200" dirty="0" smtClean="0">
              <a:solidFill>
                <a:sysClr val="window" lastClr="FFFFFF"/>
              </a:solidFill>
              <a:latin typeface="微軟正黑體" panose="020B0604030504040204" pitchFamily="34" charset="-120"/>
              <a:ea typeface="微軟正黑體" panose="020B0604030504040204" pitchFamily="34" charset="-120"/>
              <a:cs typeface="+mn-cs"/>
            </a:rPr>
            <a:t>申請者</a:t>
          </a:r>
          <a:endParaRPr lang="zh-TW" altLang="en-US" sz="2000"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a:off x="450786" y="111922"/>
        <a:ext cx="5895982" cy="479482"/>
      </dsp:txXfrm>
    </dsp:sp>
    <dsp:sp modelId="{3644A6E5-6D20-BA4A-89B9-E9D47478E14B}">
      <dsp:nvSpPr>
        <dsp:cNvPr id="0" name=""/>
        <dsp:cNvSpPr/>
      </dsp:nvSpPr>
      <dsp:spPr>
        <a:xfrm>
          <a:off x="0" y="2018644"/>
          <a:ext cx="8496944" cy="1701000"/>
        </a:xfrm>
        <a:prstGeom prst="rect">
          <a:avLst/>
        </a:prstGeom>
        <a:solidFill>
          <a:sysClr val="window" lastClr="FFFFFF">
            <a:alpha val="90000"/>
            <a:hueOff val="0"/>
            <a:satOff val="0"/>
            <a:lumOff val="0"/>
            <a:alphaOff val="0"/>
          </a:sysClr>
        </a:solidFill>
        <a:ln w="25400" cap="flat" cmpd="sng" algn="ctr">
          <a:solidFill>
            <a:srgbClr val="8064A2">
              <a:hueOff val="-2232385"/>
              <a:satOff val="13449"/>
              <a:lumOff val="107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9457" tIns="374904" rIns="659457" bIns="128016" numCol="1" spcCol="1270" anchor="t" anchorCtr="0">
          <a:noAutofit/>
        </a:bodyPr>
        <a:lstStyle/>
        <a:p>
          <a:pPr marL="171450" lvl="1" indent="-171450" algn="l" defTabSz="800100">
            <a:lnSpc>
              <a:spcPct val="100000"/>
            </a:lnSpc>
            <a:spcBef>
              <a:spcPct val="0"/>
            </a:spcBef>
            <a:spcAft>
              <a:spcPts val="0"/>
            </a:spcAft>
            <a:buChar char="••"/>
          </a:pP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 初步評估：現場勘查，依附表進行檢測。評估結果，由評估人員所屬評估機構查核。</a:t>
          </a:r>
          <a:endParaRPr lang="zh-TW" altLang="en-US" sz="1800"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a:p>
          <a:pPr marL="171450" lvl="1" indent="-171450" algn="l" defTabSz="800100">
            <a:lnSpc>
              <a:spcPct val="100000"/>
            </a:lnSpc>
            <a:spcBef>
              <a:spcPct val="0"/>
            </a:spcBef>
            <a:spcAft>
              <a:spcPts val="0"/>
            </a:spcAft>
            <a:buChar char="••"/>
          </a:pP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 詳細評估：現場勘查，依公同供應契約所定評估方式辦理檢測。</a:t>
          </a:r>
          <a:endParaRPr lang="zh-TW" altLang="en-US" sz="1800"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sp:txBody>
      <dsp:txXfrm>
        <a:off x="0" y="2018644"/>
        <a:ext cx="8496944" cy="1701000"/>
      </dsp:txXfrm>
    </dsp:sp>
    <dsp:sp modelId="{021263DB-BB2E-CE40-AB3E-D360B885FC59}">
      <dsp:nvSpPr>
        <dsp:cNvPr id="0" name=""/>
        <dsp:cNvSpPr/>
      </dsp:nvSpPr>
      <dsp:spPr>
        <a:xfrm>
          <a:off x="424847" y="1752964"/>
          <a:ext cx="5947860" cy="531360"/>
        </a:xfrm>
        <a:prstGeom prst="roundRect">
          <a:avLst/>
        </a:prstGeom>
        <a:solidFill>
          <a:srgbClr val="8064A2">
            <a:hueOff val="-2232385"/>
            <a:satOff val="13449"/>
            <a:lumOff val="1078"/>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4815" tIns="0" rIns="224815" bIns="0" numCol="1" spcCol="1270" anchor="ctr" anchorCtr="0">
          <a:noAutofit/>
        </a:bodyPr>
        <a:lstStyle/>
        <a:p>
          <a:pPr lvl="0" algn="l" defTabSz="889000">
            <a:lnSpc>
              <a:spcPct val="100000"/>
            </a:lnSpc>
            <a:spcBef>
              <a:spcPct val="0"/>
            </a:spcBef>
            <a:spcAft>
              <a:spcPts val="0"/>
            </a:spcAft>
          </a:pPr>
          <a:r>
            <a:rPr lang="zh-TW" altLang="en-US" sz="2000" kern="1200" dirty="0" smtClean="0">
              <a:solidFill>
                <a:sysClr val="window" lastClr="FFFFFF"/>
              </a:solidFill>
              <a:latin typeface="微軟正黑體" panose="020B0604030504040204" pitchFamily="34" charset="-120"/>
              <a:ea typeface="微軟正黑體" panose="020B0604030504040204" pitchFamily="34" charset="-120"/>
              <a:cs typeface="+mn-cs"/>
            </a:rPr>
            <a:t>評估分類</a:t>
          </a:r>
          <a:endParaRPr lang="zh-TW" altLang="en-US" sz="2000"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a:off x="450786" y="1778903"/>
        <a:ext cx="5895982" cy="479482"/>
      </dsp:txXfrm>
    </dsp:sp>
    <dsp:sp modelId="{E8558B39-3FC3-4A55-A9A6-D949945AB7D2}">
      <dsp:nvSpPr>
        <dsp:cNvPr id="0" name=""/>
        <dsp:cNvSpPr/>
      </dsp:nvSpPr>
      <dsp:spPr>
        <a:xfrm>
          <a:off x="0" y="4082524"/>
          <a:ext cx="8496944" cy="1304100"/>
        </a:xfrm>
        <a:prstGeom prst="rect">
          <a:avLst/>
        </a:prstGeom>
        <a:solidFill>
          <a:sysClr val="window" lastClr="FFFFFF">
            <a:alpha val="90000"/>
            <a:hueOff val="0"/>
            <a:satOff val="0"/>
            <a:lumOff val="0"/>
            <a:alphaOff val="0"/>
          </a:sysClr>
        </a:solidFill>
        <a:ln w="25400" cap="flat" cmpd="sng" algn="ctr">
          <a:solidFill>
            <a:srgbClr val="8064A2">
              <a:hueOff val="-4464770"/>
              <a:satOff val="26899"/>
              <a:lumOff val="2156"/>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9457" tIns="374904" rIns="659457" bIns="128016" numCol="1" spcCol="1270" anchor="t" anchorCtr="0">
          <a:noAutofit/>
        </a:bodyPr>
        <a:lstStyle/>
        <a:p>
          <a:pPr marL="171450" lvl="1" indent="-171450" algn="l" defTabSz="800100">
            <a:lnSpc>
              <a:spcPct val="100000"/>
            </a:lnSpc>
            <a:spcBef>
              <a:spcPct val="0"/>
            </a:spcBef>
            <a:spcAft>
              <a:spcPts val="0"/>
            </a:spcAft>
            <a:buChar char="••"/>
          </a:pPr>
          <a:r>
            <a:rPr lang="en-US" altLang="zh-TW"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106.12.31</a:t>
          </a: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前，依住宅性能評估實施辦法申請結構安全評估，其評估報告書，得視為本條例所定評估報告書。</a:t>
          </a:r>
          <a:endParaRPr lang="zh-TW" altLang="en-US" sz="1800"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sp:txBody>
      <dsp:txXfrm>
        <a:off x="0" y="4082524"/>
        <a:ext cx="8496944" cy="1304100"/>
      </dsp:txXfrm>
    </dsp:sp>
    <dsp:sp modelId="{C0CA9A8A-D29A-4F01-AD39-3A6E9959017D}">
      <dsp:nvSpPr>
        <dsp:cNvPr id="0" name=""/>
        <dsp:cNvSpPr/>
      </dsp:nvSpPr>
      <dsp:spPr>
        <a:xfrm>
          <a:off x="424847" y="3816844"/>
          <a:ext cx="5947860" cy="531360"/>
        </a:xfrm>
        <a:prstGeom prst="roundRect">
          <a:avLst/>
        </a:prstGeom>
        <a:solidFill>
          <a:srgbClr val="8064A2">
            <a:hueOff val="-4464770"/>
            <a:satOff val="26899"/>
            <a:lumOff val="2156"/>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4815" tIns="0" rIns="224815" bIns="0" numCol="1" spcCol="1270" anchor="ctr" anchorCtr="0">
          <a:noAutofit/>
        </a:bodyPr>
        <a:lstStyle/>
        <a:p>
          <a:pPr lvl="0" algn="l" defTabSz="889000">
            <a:lnSpc>
              <a:spcPct val="100000"/>
            </a:lnSpc>
            <a:spcBef>
              <a:spcPct val="0"/>
            </a:spcBef>
            <a:spcAft>
              <a:spcPts val="0"/>
            </a:spcAft>
          </a:pPr>
          <a:r>
            <a:rPr lang="zh-TW" altLang="en-US" sz="2000" kern="1200" dirty="0" smtClean="0">
              <a:solidFill>
                <a:sysClr val="window" lastClr="FFFFFF"/>
              </a:solidFill>
              <a:latin typeface="微軟正黑體" panose="020B0604030504040204" pitchFamily="34" charset="-120"/>
              <a:ea typeface="微軟正黑體" panose="020B0604030504040204" pitchFamily="34" charset="-120"/>
              <a:cs typeface="+mn-cs"/>
            </a:rPr>
            <a:t>例外規定</a:t>
          </a:r>
          <a:endParaRPr lang="zh-TW" altLang="en-US" sz="2000"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a:off x="450786" y="3842783"/>
        <a:ext cx="5895982"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AF671-C11F-024F-A2D7-C5967962A0E8}">
      <dsp:nvSpPr>
        <dsp:cNvPr id="0" name=""/>
        <dsp:cNvSpPr/>
      </dsp:nvSpPr>
      <dsp:spPr>
        <a:xfrm>
          <a:off x="0" y="23024"/>
          <a:ext cx="8465619" cy="2601385"/>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7026" tIns="624840" rIns="657026" bIns="128016" numCol="1" spcCol="1270" anchor="t" anchorCtr="0">
          <a:noAutofit/>
        </a:bodyPr>
        <a:lstStyle/>
        <a:p>
          <a:pPr marL="171450" lvl="1" indent="-171450" algn="l" defTabSz="800100">
            <a:lnSpc>
              <a:spcPct val="100000"/>
            </a:lnSpc>
            <a:spcBef>
              <a:spcPct val="0"/>
            </a:spcBef>
            <a:spcAft>
              <a:spcPts val="0"/>
            </a:spcAft>
            <a:buChar char="••"/>
          </a:pP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樓地板面積未達</a:t>
          </a:r>
          <a:r>
            <a:rPr lang="en-US" altLang="zh-TW"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3000</a:t>
          </a: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平方公尺，</a:t>
          </a:r>
          <a:r>
            <a:rPr lang="zh-TW" altLang="en-US" sz="1800" kern="1200" dirty="0" smtClean="0">
              <a:solidFill>
                <a:srgbClr val="D2491C"/>
              </a:solidFill>
              <a:latin typeface="微軟正黑體" panose="020B0604030504040204" pitchFamily="34" charset="-120"/>
              <a:ea typeface="微軟正黑體" panose="020B0604030504040204" pitchFamily="34" charset="-120"/>
              <a:cs typeface="+mn-cs"/>
            </a:rPr>
            <a:t>每棟</a:t>
          </a:r>
          <a:r>
            <a:rPr lang="en-US" altLang="zh-TW" sz="1800" kern="1200" dirty="0" smtClean="0">
              <a:solidFill>
                <a:srgbClr val="D2491C"/>
              </a:solidFill>
              <a:latin typeface="微軟正黑體" panose="020B0604030504040204" pitchFamily="34" charset="-120"/>
              <a:ea typeface="微軟正黑體" panose="020B0604030504040204" pitchFamily="34" charset="-120"/>
              <a:cs typeface="+mn-cs"/>
            </a:rPr>
            <a:t>12,000</a:t>
          </a:r>
          <a:r>
            <a:rPr lang="zh-TW" altLang="en-US" sz="1800" kern="1200" dirty="0" smtClean="0">
              <a:solidFill>
                <a:srgbClr val="D2491C"/>
              </a:solidFill>
              <a:latin typeface="微軟正黑體" panose="020B0604030504040204" pitchFamily="34" charset="-120"/>
              <a:ea typeface="微軟正黑體" panose="020B0604030504040204" pitchFamily="34" charset="-120"/>
              <a:cs typeface="+mn-cs"/>
            </a:rPr>
            <a:t>元</a:t>
          </a: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endParaRPr lang="zh-TW" altLang="en-US" sz="1800"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a:p>
          <a:pPr marL="171450" lvl="1" indent="-171450" algn="l" defTabSz="800100">
            <a:lnSpc>
              <a:spcPct val="100000"/>
            </a:lnSpc>
            <a:spcBef>
              <a:spcPct val="0"/>
            </a:spcBef>
            <a:spcAft>
              <a:spcPts val="0"/>
            </a:spcAft>
            <a:buChar char="••"/>
          </a:pP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樓地板面積</a:t>
          </a:r>
          <a:r>
            <a:rPr lang="en-US" altLang="zh-TW"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3000</a:t>
          </a: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平方公尺以上，</a:t>
          </a:r>
          <a:r>
            <a:rPr lang="zh-TW" altLang="en-US" sz="1800" kern="1200" dirty="0" smtClean="0">
              <a:solidFill>
                <a:srgbClr val="D2491C"/>
              </a:solidFill>
              <a:latin typeface="微軟正黑體" panose="020B0604030504040204" pitchFamily="34" charset="-120"/>
              <a:ea typeface="微軟正黑體" panose="020B0604030504040204" pitchFamily="34" charset="-120"/>
              <a:cs typeface="+mn-cs"/>
            </a:rPr>
            <a:t>每棟</a:t>
          </a:r>
          <a:r>
            <a:rPr lang="en-US" altLang="zh-TW" sz="1800" kern="1200" dirty="0" smtClean="0">
              <a:solidFill>
                <a:srgbClr val="D2491C"/>
              </a:solidFill>
              <a:latin typeface="微軟正黑體" panose="020B0604030504040204" pitchFamily="34" charset="-120"/>
              <a:ea typeface="微軟正黑體" panose="020B0604030504040204" pitchFamily="34" charset="-120"/>
              <a:cs typeface="+mn-cs"/>
            </a:rPr>
            <a:t>15,000</a:t>
          </a:r>
          <a:r>
            <a:rPr lang="zh-TW" altLang="en-US" sz="1800" kern="1200" dirty="0" smtClean="0">
              <a:solidFill>
                <a:srgbClr val="D2491C"/>
              </a:solidFill>
              <a:latin typeface="微軟正黑體" panose="020B0604030504040204" pitchFamily="34" charset="-120"/>
              <a:ea typeface="微軟正黑體" panose="020B0604030504040204" pitchFamily="34" charset="-120"/>
              <a:cs typeface="+mn-cs"/>
            </a:rPr>
            <a:t>元</a:t>
          </a: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endParaRPr lang="zh-TW" altLang="en-US" sz="1800"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a:p>
          <a:pPr marL="171450" lvl="1" indent="-171450" algn="l" defTabSz="800100">
            <a:lnSpc>
              <a:spcPct val="100000"/>
            </a:lnSpc>
            <a:spcBef>
              <a:spcPct val="0"/>
            </a:spcBef>
            <a:spcAft>
              <a:spcPts val="0"/>
            </a:spcAft>
            <a:buChar char="••"/>
          </a:pP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審查費：每棟</a:t>
          </a:r>
          <a:r>
            <a:rPr lang="en-US" altLang="zh-TW"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1000</a:t>
          </a: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元。</a:t>
          </a:r>
          <a:endParaRPr lang="zh-TW" altLang="en-US" sz="1800"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sp:txBody>
      <dsp:txXfrm>
        <a:off x="0" y="23024"/>
        <a:ext cx="8465619" cy="2601385"/>
      </dsp:txXfrm>
    </dsp:sp>
    <dsp:sp modelId="{9A63222D-73FD-9E4D-AD23-84D9B428D159}">
      <dsp:nvSpPr>
        <dsp:cNvPr id="0" name=""/>
        <dsp:cNvSpPr/>
      </dsp:nvSpPr>
      <dsp:spPr>
        <a:xfrm>
          <a:off x="394184" y="0"/>
          <a:ext cx="5925933" cy="661247"/>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986" tIns="0" rIns="223986" bIns="0" numCol="1" spcCol="1270" anchor="ctr" anchorCtr="0">
          <a:noAutofit/>
        </a:bodyPr>
        <a:lstStyle/>
        <a:p>
          <a:pPr lvl="0" algn="l" defTabSz="889000">
            <a:lnSpc>
              <a:spcPct val="100000"/>
            </a:lnSpc>
            <a:spcBef>
              <a:spcPct val="0"/>
            </a:spcBef>
            <a:spcAft>
              <a:spcPts val="0"/>
            </a:spcAft>
          </a:pPr>
          <a:r>
            <a:rPr lang="zh-TW" altLang="en-US" sz="2000" kern="1200" dirty="0" smtClean="0">
              <a:solidFill>
                <a:sysClr val="window" lastClr="FFFFFF"/>
              </a:solidFill>
              <a:latin typeface="微軟正黑體" panose="020B0604030504040204" pitchFamily="34" charset="-120"/>
              <a:ea typeface="微軟正黑體" panose="020B0604030504040204" pitchFamily="34" charset="-120"/>
              <a:cs typeface="+mn-cs"/>
            </a:rPr>
            <a:t>初步評估補助</a:t>
          </a:r>
          <a:endParaRPr lang="zh-TW" altLang="en-US" sz="2000"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a:off x="426463" y="32279"/>
        <a:ext cx="5861375" cy="596689"/>
      </dsp:txXfrm>
    </dsp:sp>
    <dsp:sp modelId="{3644A6E5-6D20-BA4A-89B9-E9D47478E14B}">
      <dsp:nvSpPr>
        <dsp:cNvPr id="0" name=""/>
        <dsp:cNvSpPr/>
      </dsp:nvSpPr>
      <dsp:spPr>
        <a:xfrm>
          <a:off x="0" y="3006035"/>
          <a:ext cx="8465619" cy="1949994"/>
        </a:xfrm>
        <a:prstGeom prst="rect">
          <a:avLst/>
        </a:prstGeom>
        <a:solidFill>
          <a:sysClr val="window" lastClr="FFFFFF">
            <a:alpha val="90000"/>
            <a:hueOff val="0"/>
            <a:satOff val="0"/>
            <a:lumOff val="0"/>
            <a:alphaOff val="0"/>
          </a:sysClr>
        </a:solidFill>
        <a:ln w="25400" cap="flat" cmpd="sng" algn="ctr">
          <a:solidFill>
            <a:srgbClr val="8064A2">
              <a:hueOff val="-2232385"/>
              <a:satOff val="13449"/>
              <a:lumOff val="1078"/>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7026" tIns="624840" rIns="657026" bIns="128016" numCol="1" spcCol="1270" anchor="t" anchorCtr="0">
          <a:noAutofit/>
        </a:bodyPr>
        <a:lstStyle/>
        <a:p>
          <a:pPr marL="171450" lvl="1" indent="-171450" algn="l" defTabSz="800100">
            <a:lnSpc>
              <a:spcPct val="100000"/>
            </a:lnSpc>
            <a:spcBef>
              <a:spcPct val="0"/>
            </a:spcBef>
            <a:spcAft>
              <a:spcPts val="0"/>
            </a:spcAft>
            <a:buChar char="••"/>
          </a:pP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依內政部營建署代辦建築物耐震能力詳細評估工作公同供應契約標價清單之評估費用。但每棟補助額度不超過評估費用</a:t>
          </a:r>
          <a:r>
            <a:rPr lang="en-US" altLang="zh-TW"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30</a:t>
          </a: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％或</a:t>
          </a:r>
          <a:r>
            <a:rPr lang="en-US" altLang="zh-TW"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40</a:t>
          </a: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萬元。</a:t>
          </a:r>
          <a:endParaRPr lang="zh-TW" altLang="en-US" sz="1800"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a:p>
          <a:pPr marL="171450" lvl="1" indent="-171450" algn="l" defTabSz="800100">
            <a:lnSpc>
              <a:spcPct val="100000"/>
            </a:lnSpc>
            <a:spcBef>
              <a:spcPct val="0"/>
            </a:spcBef>
            <a:spcAft>
              <a:spcPts val="0"/>
            </a:spcAft>
            <a:buChar char="••"/>
          </a:pP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審查費：依評估費用</a:t>
          </a:r>
          <a:r>
            <a:rPr lang="en-US" altLang="zh-TW"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15</a:t>
          </a: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％估算，但不得超過</a:t>
          </a:r>
          <a:r>
            <a:rPr lang="en-US" altLang="zh-TW"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20</a:t>
          </a: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萬元。</a:t>
          </a:r>
          <a:endParaRPr lang="zh-TW" altLang="en-US" sz="1800"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sp:txBody>
      <dsp:txXfrm>
        <a:off x="0" y="3006035"/>
        <a:ext cx="8465619" cy="1949994"/>
      </dsp:txXfrm>
    </dsp:sp>
    <dsp:sp modelId="{021263DB-BB2E-CE40-AB3E-D360B885FC59}">
      <dsp:nvSpPr>
        <dsp:cNvPr id="0" name=""/>
        <dsp:cNvSpPr/>
      </dsp:nvSpPr>
      <dsp:spPr>
        <a:xfrm>
          <a:off x="359208" y="2558506"/>
          <a:ext cx="5925933" cy="702895"/>
        </a:xfrm>
        <a:prstGeom prst="roundRect">
          <a:avLst/>
        </a:prstGeom>
        <a:solidFill>
          <a:srgbClr val="8064A2">
            <a:hueOff val="-2232385"/>
            <a:satOff val="13449"/>
            <a:lumOff val="1078"/>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986" tIns="0" rIns="223986" bIns="0" numCol="1" spcCol="1270" anchor="ctr" anchorCtr="0">
          <a:noAutofit/>
        </a:bodyPr>
        <a:lstStyle/>
        <a:p>
          <a:pPr lvl="0" algn="l" defTabSz="889000">
            <a:lnSpc>
              <a:spcPct val="100000"/>
            </a:lnSpc>
            <a:spcBef>
              <a:spcPct val="0"/>
            </a:spcBef>
            <a:spcAft>
              <a:spcPts val="0"/>
            </a:spcAft>
          </a:pPr>
          <a:r>
            <a:rPr lang="zh-TW" altLang="en-US" sz="2000" kern="1200" dirty="0" smtClean="0">
              <a:solidFill>
                <a:sysClr val="window" lastClr="FFFFFF"/>
              </a:solidFill>
              <a:latin typeface="微軟正黑體" panose="020B0604030504040204" pitchFamily="34" charset="-120"/>
              <a:ea typeface="微軟正黑體" panose="020B0604030504040204" pitchFamily="34" charset="-120"/>
              <a:cs typeface="+mn-cs"/>
            </a:rPr>
            <a:t>詳細評估補助</a:t>
          </a:r>
          <a:endParaRPr lang="zh-TW" altLang="en-US" sz="2000"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a:off x="393521" y="2592819"/>
        <a:ext cx="5857307" cy="6342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AF671-C11F-024F-A2D7-C5967962A0E8}">
      <dsp:nvSpPr>
        <dsp:cNvPr id="0" name=""/>
        <dsp:cNvSpPr/>
      </dsp:nvSpPr>
      <dsp:spPr>
        <a:xfrm>
          <a:off x="0" y="160330"/>
          <a:ext cx="9073748" cy="3642060"/>
        </a:xfrm>
        <a:prstGeom prst="rect">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4224" tIns="458216" rIns="704224" bIns="128016" numCol="1" spcCol="1270" anchor="t" anchorCtr="0">
          <a:noAutofit/>
        </a:bodyPr>
        <a:lstStyle/>
        <a:p>
          <a:pPr marL="171450" lvl="1" indent="-171450" algn="l" defTabSz="800100">
            <a:lnSpc>
              <a:spcPct val="100000"/>
            </a:lnSpc>
            <a:spcBef>
              <a:spcPct val="0"/>
            </a:spcBef>
            <a:spcAft>
              <a:spcPts val="0"/>
            </a:spcAft>
            <a:buChar char="••"/>
          </a:pP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經依法判定之危險建築物。</a:t>
          </a:r>
          <a:endParaRPr lang="zh-TW" altLang="en-US" sz="1800"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a:p>
          <a:pPr marL="171450" lvl="1" indent="-171450" algn="l" defTabSz="800100">
            <a:lnSpc>
              <a:spcPct val="100000"/>
            </a:lnSpc>
            <a:spcBef>
              <a:spcPct val="0"/>
            </a:spcBef>
            <a:spcAft>
              <a:spcPts val="0"/>
            </a:spcAft>
            <a:buChar char="••"/>
          </a:pP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已獲中央補助耐震能力評估項目。</a:t>
          </a:r>
          <a:endParaRPr lang="zh-TW" altLang="en-US" sz="1800"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a:p>
          <a:pPr marL="171450" lvl="1" indent="-171450" algn="l" defTabSz="800100">
            <a:lnSpc>
              <a:spcPct val="100000"/>
            </a:lnSpc>
            <a:spcBef>
              <a:spcPct val="0"/>
            </a:spcBef>
            <a:spcAft>
              <a:spcPts val="0"/>
            </a:spcAft>
            <a:buChar char="••"/>
          </a:pP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建物所有權人僅一人且非自然人。</a:t>
          </a:r>
          <a:endParaRPr lang="zh-TW" altLang="en-US" sz="1800"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a:p>
          <a:pPr marL="171450" lvl="1" indent="-171450" algn="l" defTabSz="800100">
            <a:lnSpc>
              <a:spcPct val="100000"/>
            </a:lnSpc>
            <a:spcBef>
              <a:spcPct val="0"/>
            </a:spcBef>
            <a:spcAft>
              <a:spcPts val="0"/>
            </a:spcAft>
            <a:buChar char="••"/>
          </a:pP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建築物住宅使用樓地板面積未達</a:t>
          </a:r>
          <a:r>
            <a:rPr lang="en-US" altLang="zh-TW"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2/3</a:t>
          </a: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endParaRPr lang="zh-TW" altLang="en-US" sz="1800"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a:p>
          <a:pPr marL="171450" lvl="1" indent="-171450" algn="l" defTabSz="800100">
            <a:lnSpc>
              <a:spcPct val="100000"/>
            </a:lnSpc>
            <a:spcBef>
              <a:spcPct val="0"/>
            </a:spcBef>
            <a:spcAft>
              <a:spcPts val="0"/>
            </a:spcAft>
            <a:buChar char="••"/>
          </a:pPr>
          <a:r>
            <a:rPr lang="zh-TW" altLang="en-US" sz="1800" kern="120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已申請建造執照。</a:t>
          </a:r>
          <a:endParaRPr lang="zh-TW" altLang="en-US" sz="1800"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a:p>
          <a:pPr marL="171450" lvl="1" indent="-171450" algn="l" defTabSz="800100">
            <a:lnSpc>
              <a:spcPct val="100000"/>
            </a:lnSpc>
            <a:spcBef>
              <a:spcPct val="0"/>
            </a:spcBef>
            <a:spcAft>
              <a:spcPts val="0"/>
            </a:spcAft>
            <a:buChar char="••"/>
          </a:pP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已申請報核都市更新事業計畫。</a:t>
          </a:r>
          <a:endParaRPr lang="zh-TW" altLang="en-US" sz="1800"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a:p>
          <a:pPr marL="171450" lvl="1" indent="-171450" algn="l" defTabSz="800100">
            <a:lnSpc>
              <a:spcPct val="100000"/>
            </a:lnSpc>
            <a:spcBef>
              <a:spcPct val="0"/>
            </a:spcBef>
            <a:spcAft>
              <a:spcPts val="0"/>
            </a:spcAft>
            <a:buChar char="••"/>
          </a:pPr>
          <a:r>
            <a:rPr lang="zh-TW" altLang="en-US" sz="1800" kern="120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其他經中央主管機關規定不予補助情形。</a:t>
          </a:r>
          <a:endParaRPr lang="zh-TW" altLang="en-US" sz="1800"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sp:txBody>
      <dsp:txXfrm>
        <a:off x="0" y="160330"/>
        <a:ext cx="9073748" cy="3642060"/>
      </dsp:txXfrm>
    </dsp:sp>
    <dsp:sp modelId="{9A63222D-73FD-9E4D-AD23-84D9B428D159}">
      <dsp:nvSpPr>
        <dsp:cNvPr id="0" name=""/>
        <dsp:cNvSpPr/>
      </dsp:nvSpPr>
      <dsp:spPr>
        <a:xfrm>
          <a:off x="575280" y="57736"/>
          <a:ext cx="6351623" cy="453753"/>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76" tIns="0" rIns="240076" bIns="0" numCol="1" spcCol="1270" anchor="ctr" anchorCtr="0">
          <a:noAutofit/>
        </a:bodyPr>
        <a:lstStyle/>
        <a:p>
          <a:pPr lvl="0" algn="l" defTabSz="889000">
            <a:lnSpc>
              <a:spcPct val="100000"/>
            </a:lnSpc>
            <a:spcBef>
              <a:spcPct val="0"/>
            </a:spcBef>
            <a:spcAft>
              <a:spcPts val="0"/>
            </a:spcAft>
          </a:pPr>
          <a:r>
            <a:rPr lang="zh-TW" altLang="en-US" sz="2000" b="0" kern="1200" dirty="0" smtClean="0">
              <a:solidFill>
                <a:sysClr val="window" lastClr="FFFFFF"/>
              </a:solidFill>
              <a:latin typeface="微軟正黑體" panose="020B0604030504040204" pitchFamily="34" charset="-120"/>
              <a:ea typeface="微軟正黑體" panose="020B0604030504040204" pitchFamily="34" charset="-120"/>
              <a:cs typeface="+mn-cs"/>
            </a:rPr>
            <a:t>不得申請補助情形</a:t>
          </a:r>
          <a:endParaRPr lang="zh-TW" altLang="en-US" sz="2000" b="0"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a:off x="597430" y="79886"/>
        <a:ext cx="6307323" cy="409453"/>
      </dsp:txXfrm>
    </dsp:sp>
    <dsp:sp modelId="{687D8E3B-F04D-4DE3-AA9C-C33476247BD9}">
      <dsp:nvSpPr>
        <dsp:cNvPr id="0" name=""/>
        <dsp:cNvSpPr/>
      </dsp:nvSpPr>
      <dsp:spPr>
        <a:xfrm>
          <a:off x="0" y="3597380"/>
          <a:ext cx="9073748" cy="1716451"/>
        </a:xfrm>
        <a:prstGeom prst="rect">
          <a:avLst/>
        </a:prstGeom>
        <a:solidFill>
          <a:schemeClr val="lt1">
            <a:alpha val="90000"/>
            <a:hueOff val="0"/>
            <a:satOff val="0"/>
            <a:lumOff val="0"/>
            <a:alphaOff val="0"/>
          </a:schemeClr>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4224" tIns="458216" rIns="704224" bIns="128016" numCol="1" spcCol="1270" anchor="t" anchorCtr="0">
          <a:noAutofit/>
        </a:bodyPr>
        <a:lstStyle/>
        <a:p>
          <a:pPr marL="171450" lvl="1" indent="-171450" algn="l" defTabSz="800100">
            <a:lnSpc>
              <a:spcPct val="90000"/>
            </a:lnSpc>
            <a:spcBef>
              <a:spcPct val="0"/>
            </a:spcBef>
            <a:spcAft>
              <a:spcPct val="15000"/>
            </a:spcAft>
            <a:buChar char="••"/>
          </a:pP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使用執照登載為準。</a:t>
          </a:r>
          <a:endParaRPr lang="zh-TW" altLang="en-US" sz="1800" kern="1200" dirty="0"/>
        </a:p>
        <a:p>
          <a:pPr marL="171450" lvl="1" indent="-171450" algn="l" defTabSz="800100">
            <a:lnSpc>
              <a:spcPct val="90000"/>
            </a:lnSpc>
            <a:spcBef>
              <a:spcPct val="0"/>
            </a:spcBef>
            <a:spcAft>
              <a:spcPct val="15000"/>
            </a:spcAft>
            <a:buChar char="••"/>
          </a:pPr>
          <a:r>
            <a:rPr lang="zh-TW" altLang="en-US" sz="1800" kern="120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未領得使照，以建物登記謄本所載之主建物面積；或主管機關認定之合法建築物證明文件所載。</a:t>
          </a:r>
          <a:endParaRPr lang="zh-TW" altLang="en-US" sz="1800" kern="120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dsp:txBody>
      <dsp:txXfrm>
        <a:off x="0" y="3597380"/>
        <a:ext cx="9073748" cy="1716451"/>
      </dsp:txXfrm>
    </dsp:sp>
    <dsp:sp modelId="{0AD64029-78D2-4B95-AA83-7670DCEC24CF}">
      <dsp:nvSpPr>
        <dsp:cNvPr id="0" name=""/>
        <dsp:cNvSpPr/>
      </dsp:nvSpPr>
      <dsp:spPr>
        <a:xfrm>
          <a:off x="597959" y="3506209"/>
          <a:ext cx="6889669" cy="443005"/>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76" tIns="0" rIns="240076" bIns="0" numCol="1" spcCol="1270" anchor="ctr" anchorCtr="0">
          <a:noAutofit/>
        </a:bodyPr>
        <a:lstStyle/>
        <a:p>
          <a:pPr lvl="0" algn="l" defTabSz="889000">
            <a:lnSpc>
              <a:spcPct val="90000"/>
            </a:lnSpc>
            <a:spcBef>
              <a:spcPct val="0"/>
            </a:spcBef>
            <a:spcAft>
              <a:spcPct val="35000"/>
            </a:spcAft>
          </a:pPr>
          <a:r>
            <a:rPr lang="zh-TW" altLang="en-US" sz="2000" b="0" kern="1200" dirty="0" smtClean="0">
              <a:solidFill>
                <a:sysClr val="window" lastClr="FFFFFF"/>
              </a:solidFill>
              <a:latin typeface="微軟正黑體" panose="020B0604030504040204" pitchFamily="34" charset="-120"/>
              <a:ea typeface="微軟正黑體" panose="020B0604030504040204" pitchFamily="34" charset="-120"/>
              <a:cs typeface="+mn-cs"/>
            </a:rPr>
            <a:t>總樓地板面積認定</a:t>
          </a:r>
          <a:endParaRPr lang="zh-TW" altLang="en-US" sz="2000" b="0" kern="1200" dirty="0">
            <a:solidFill>
              <a:sysClr val="window" lastClr="FFFFFF"/>
            </a:solidFill>
            <a:latin typeface="微軟正黑體" panose="020B0604030504040204" pitchFamily="34" charset="-120"/>
            <a:ea typeface="微軟正黑體" panose="020B0604030504040204" pitchFamily="34" charset="-120"/>
            <a:cs typeface="+mn-cs"/>
          </a:endParaRPr>
        </a:p>
      </dsp:txBody>
      <dsp:txXfrm>
        <a:off x="619585" y="3527835"/>
        <a:ext cx="6846417" cy="3997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2019-08-01</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922904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2019-08-01</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242276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2019-08-01</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966084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2019-08-01</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423470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2019-08-01</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434115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838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72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2019-08-01</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43092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2019-08-01</a:t>
            </a:fld>
            <a:endParaRPr lang="ko-KR" altLang="en-US">
              <a:solidFill>
                <a:prstClr val="black">
                  <a:tint val="75000"/>
                </a:prstClr>
              </a:solidFill>
            </a:endParaRPr>
          </a:p>
        </p:txBody>
      </p:sp>
      <p:sp>
        <p:nvSpPr>
          <p:cNvPr id="8" name="바닥글 개체 틀 7"/>
          <p:cNvSpPr>
            <a:spLocks noGrp="1"/>
          </p:cNvSpPr>
          <p:nvPr>
            <p:ph type="ftr" sz="quarter" idx="11"/>
          </p:nvPr>
        </p:nvSpPr>
        <p:spPr/>
        <p:txBody>
          <a:bodyPr/>
          <a:lstStyle/>
          <a:p>
            <a:endParaRPr lang="ko-KR" altLang="en-US">
              <a:solidFill>
                <a:prstClr val="black">
                  <a:tint val="75000"/>
                </a:prstClr>
              </a:solidFill>
            </a:endParaRPr>
          </a:p>
        </p:txBody>
      </p:sp>
      <p:sp>
        <p:nvSpPr>
          <p:cNvPr id="9" name="슬라이드 번호 개체 틀 8"/>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86416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2019-08-01</a:t>
            </a:fld>
            <a:endParaRPr lang="ko-KR" altLang="en-US">
              <a:solidFill>
                <a:prstClr val="black">
                  <a:tint val="75000"/>
                </a:prstClr>
              </a:solidFill>
            </a:endParaRPr>
          </a:p>
        </p:txBody>
      </p:sp>
      <p:sp>
        <p:nvSpPr>
          <p:cNvPr id="4" name="바닥글 개체 틀 3"/>
          <p:cNvSpPr>
            <a:spLocks noGrp="1"/>
          </p:cNvSpPr>
          <p:nvPr>
            <p:ph type="ftr" sz="quarter" idx="11"/>
          </p:nvPr>
        </p:nvSpPr>
        <p:spPr/>
        <p:txBody>
          <a:bodyPr/>
          <a:lstStyle/>
          <a:p>
            <a:endParaRPr lang="ko-KR" altLang="en-US">
              <a:solidFill>
                <a:prstClr val="black">
                  <a:tint val="75000"/>
                </a:prstClr>
              </a:solidFill>
            </a:endParaRPr>
          </a:p>
        </p:txBody>
      </p:sp>
      <p:sp>
        <p:nvSpPr>
          <p:cNvPr id="5" name="슬라이드 번호 개체 틀 4"/>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775789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2019-08-01</a:t>
            </a:fld>
            <a:endParaRPr lang="ko-KR" altLang="en-US">
              <a:solidFill>
                <a:prstClr val="black">
                  <a:tint val="75000"/>
                </a:prstClr>
              </a:solidFill>
            </a:endParaRPr>
          </a:p>
        </p:txBody>
      </p:sp>
      <p:sp>
        <p:nvSpPr>
          <p:cNvPr id="3" name="바닥글 개체 틀 2"/>
          <p:cNvSpPr>
            <a:spLocks noGrp="1"/>
          </p:cNvSpPr>
          <p:nvPr>
            <p:ph type="ftr" sz="quarter" idx="11"/>
          </p:nvPr>
        </p:nvSpPr>
        <p:spPr/>
        <p:txBody>
          <a:bodyPr/>
          <a:lstStyle/>
          <a:p>
            <a:endParaRPr lang="ko-KR" altLang="en-US">
              <a:solidFill>
                <a:prstClr val="black">
                  <a:tint val="75000"/>
                </a:prstClr>
              </a:solidFill>
            </a:endParaRPr>
          </a:p>
        </p:txBody>
      </p:sp>
      <p:sp>
        <p:nvSpPr>
          <p:cNvPr id="4" name="슬라이드 번호 개체 틀 3"/>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91886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2019-08-01</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29449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2019-08-01</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07428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51A05-FE79-4763-A84F-D4FE701A9E82}" type="datetimeFigureOut">
              <a:rPr lang="ko-KR" altLang="en-US" smtClean="0">
                <a:solidFill>
                  <a:prstClr val="black">
                    <a:tint val="75000"/>
                  </a:prstClr>
                </a:solidFill>
              </a:rPr>
              <a:pPr/>
              <a:t>2019-08-01</a:t>
            </a:fld>
            <a:endParaRPr lang="ko-KR" altLang="en-US">
              <a:solidFill>
                <a:prstClr val="black">
                  <a:tint val="75000"/>
                </a:prstClr>
              </a:solidFill>
            </a:endParaRPr>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solidFill>
                <a:prstClr val="black">
                  <a:tint val="75000"/>
                </a:prstClr>
              </a:solidFill>
            </a:endParaRPr>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958595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1.em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ppt.cc/faknzx?fbclid=IwAR0hblucoQg0vhANqcZtglAjhBcSr34OxsatmSoDc6J31lubG7gjo-wMF2c"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72" name="그룹 71"/>
          <p:cNvGrpSpPr/>
          <p:nvPr/>
        </p:nvGrpSpPr>
        <p:grpSpPr>
          <a:xfrm>
            <a:off x="3100291" y="-2869"/>
            <a:ext cx="5958348" cy="9645394"/>
            <a:chOff x="3100291" y="-2869"/>
            <a:chExt cx="5958348" cy="9645394"/>
          </a:xfrm>
        </p:grpSpPr>
        <p:grpSp>
          <p:nvGrpSpPr>
            <p:cNvPr id="91" name="그룹 90"/>
            <p:cNvGrpSpPr/>
            <p:nvPr/>
          </p:nvGrpSpPr>
          <p:grpSpPr>
            <a:xfrm>
              <a:off x="5461705" y="-2869"/>
              <a:ext cx="1114698" cy="6922783"/>
              <a:chOff x="5842568" y="-1694744"/>
              <a:chExt cx="454026" cy="2819702"/>
            </a:xfrm>
          </p:grpSpPr>
          <p:sp>
            <p:nvSpPr>
              <p:cNvPr id="111" name="Rectangle 10"/>
              <p:cNvSpPr>
                <a:spLocks noChangeArrowheads="1"/>
              </p:cNvSpPr>
              <p:nvPr/>
            </p:nvSpPr>
            <p:spPr bwMode="auto">
              <a:xfrm>
                <a:off x="6056477" y="-1694744"/>
                <a:ext cx="79065" cy="2375418"/>
              </a:xfrm>
              <a:prstGeom prst="rect">
                <a:avLst/>
              </a:prstGeom>
              <a:solidFill>
                <a:srgbClr val="5253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6" name="Freeform 15"/>
              <p:cNvSpPr>
                <a:spLocks/>
              </p:cNvSpPr>
              <p:nvPr/>
            </p:nvSpPr>
            <p:spPr bwMode="auto">
              <a:xfrm>
                <a:off x="5929881" y="649402"/>
                <a:ext cx="366713" cy="355600"/>
              </a:xfrm>
              <a:custGeom>
                <a:avLst/>
                <a:gdLst>
                  <a:gd name="T0" fmla="*/ 379 w 693"/>
                  <a:gd name="T1" fmla="*/ 0 h 671"/>
                  <a:gd name="T2" fmla="*/ 231 w 693"/>
                  <a:gd name="T3" fmla="*/ 70 h 671"/>
                  <a:gd name="T4" fmla="*/ 242 w 693"/>
                  <a:gd name="T5" fmla="*/ 74 h 671"/>
                  <a:gd name="T6" fmla="*/ 336 w 693"/>
                  <a:gd name="T7" fmla="*/ 129 h 671"/>
                  <a:gd name="T8" fmla="*/ 416 w 693"/>
                  <a:gd name="T9" fmla="*/ 198 h 671"/>
                  <a:gd name="T10" fmla="*/ 457 w 693"/>
                  <a:gd name="T11" fmla="*/ 255 h 671"/>
                  <a:gd name="T12" fmla="*/ 471 w 693"/>
                  <a:gd name="T13" fmla="*/ 301 h 671"/>
                  <a:gd name="T14" fmla="*/ 473 w 693"/>
                  <a:gd name="T15" fmla="*/ 332 h 671"/>
                  <a:gd name="T16" fmla="*/ 465 w 693"/>
                  <a:gd name="T17" fmla="*/ 367 h 671"/>
                  <a:gd name="T18" fmla="*/ 447 w 693"/>
                  <a:gd name="T19" fmla="*/ 401 h 671"/>
                  <a:gd name="T20" fmla="*/ 434 w 693"/>
                  <a:gd name="T21" fmla="*/ 419 h 671"/>
                  <a:gd name="T22" fmla="*/ 418 w 693"/>
                  <a:gd name="T23" fmla="*/ 435 h 671"/>
                  <a:gd name="T24" fmla="*/ 388 w 693"/>
                  <a:gd name="T25" fmla="*/ 459 h 671"/>
                  <a:gd name="T26" fmla="*/ 355 w 693"/>
                  <a:gd name="T27" fmla="*/ 473 h 671"/>
                  <a:gd name="T28" fmla="*/ 320 w 693"/>
                  <a:gd name="T29" fmla="*/ 479 h 671"/>
                  <a:gd name="T30" fmla="*/ 270 w 693"/>
                  <a:gd name="T31" fmla="*/ 476 h 671"/>
                  <a:gd name="T32" fmla="*/ 202 w 693"/>
                  <a:gd name="T33" fmla="*/ 450 h 671"/>
                  <a:gd name="T34" fmla="*/ 140 w 693"/>
                  <a:gd name="T35" fmla="*/ 412 h 671"/>
                  <a:gd name="T36" fmla="*/ 87 w 693"/>
                  <a:gd name="T37" fmla="*/ 368 h 671"/>
                  <a:gd name="T38" fmla="*/ 32 w 693"/>
                  <a:gd name="T39" fmla="*/ 314 h 671"/>
                  <a:gd name="T40" fmla="*/ 23 w 693"/>
                  <a:gd name="T41" fmla="*/ 305 h 671"/>
                  <a:gd name="T42" fmla="*/ 10 w 693"/>
                  <a:gd name="T43" fmla="*/ 328 h 671"/>
                  <a:gd name="T44" fmla="*/ 0 w 693"/>
                  <a:gd name="T45" fmla="*/ 386 h 671"/>
                  <a:gd name="T46" fmla="*/ 5 w 693"/>
                  <a:gd name="T47" fmla="*/ 414 h 671"/>
                  <a:gd name="T48" fmla="*/ 16 w 693"/>
                  <a:gd name="T49" fmla="*/ 450 h 671"/>
                  <a:gd name="T50" fmla="*/ 52 w 693"/>
                  <a:gd name="T51" fmla="*/ 518 h 671"/>
                  <a:gd name="T52" fmla="*/ 100 w 693"/>
                  <a:gd name="T53" fmla="*/ 574 h 671"/>
                  <a:gd name="T54" fmla="*/ 159 w 693"/>
                  <a:gd name="T55" fmla="*/ 620 h 671"/>
                  <a:gd name="T56" fmla="*/ 192 w 693"/>
                  <a:gd name="T57" fmla="*/ 638 h 671"/>
                  <a:gd name="T58" fmla="*/ 232 w 693"/>
                  <a:gd name="T59" fmla="*/ 653 h 671"/>
                  <a:gd name="T60" fmla="*/ 311 w 693"/>
                  <a:gd name="T61" fmla="*/ 671 h 671"/>
                  <a:gd name="T62" fmla="*/ 389 w 693"/>
                  <a:gd name="T63" fmla="*/ 671 h 671"/>
                  <a:gd name="T64" fmla="*/ 463 w 693"/>
                  <a:gd name="T65" fmla="*/ 655 h 671"/>
                  <a:gd name="T66" fmla="*/ 530 w 693"/>
                  <a:gd name="T67" fmla="*/ 626 h 671"/>
                  <a:gd name="T68" fmla="*/ 589 w 693"/>
                  <a:gd name="T69" fmla="*/ 584 h 671"/>
                  <a:gd name="T70" fmla="*/ 635 w 693"/>
                  <a:gd name="T71" fmla="*/ 534 h 671"/>
                  <a:gd name="T72" fmla="*/ 670 w 693"/>
                  <a:gd name="T73" fmla="*/ 473 h 671"/>
                  <a:gd name="T74" fmla="*/ 680 w 693"/>
                  <a:gd name="T75" fmla="*/ 442 h 671"/>
                  <a:gd name="T76" fmla="*/ 687 w 693"/>
                  <a:gd name="T77" fmla="*/ 409 h 671"/>
                  <a:gd name="T78" fmla="*/ 693 w 693"/>
                  <a:gd name="T79" fmla="*/ 348 h 671"/>
                  <a:gd name="T80" fmla="*/ 690 w 693"/>
                  <a:gd name="T81" fmla="*/ 293 h 671"/>
                  <a:gd name="T82" fmla="*/ 680 w 693"/>
                  <a:gd name="T83" fmla="*/ 246 h 671"/>
                  <a:gd name="T84" fmla="*/ 651 w 693"/>
                  <a:gd name="T85" fmla="*/ 181 h 671"/>
                  <a:gd name="T86" fmla="*/ 595 w 693"/>
                  <a:gd name="T87" fmla="*/ 113 h 671"/>
                  <a:gd name="T88" fmla="*/ 530 w 693"/>
                  <a:gd name="T89" fmla="*/ 64 h 671"/>
                  <a:gd name="T90" fmla="*/ 467 w 693"/>
                  <a:gd name="T91" fmla="*/ 30 h 671"/>
                  <a:gd name="T92" fmla="*/ 391 w 693"/>
                  <a:gd name="T93" fmla="*/ 2 h 671"/>
                  <a:gd name="T94" fmla="*/ 379 w 693"/>
                  <a:gd name="T95"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3" h="671">
                    <a:moveTo>
                      <a:pt x="379" y="0"/>
                    </a:moveTo>
                    <a:lnTo>
                      <a:pt x="231" y="70"/>
                    </a:lnTo>
                    <a:lnTo>
                      <a:pt x="242" y="74"/>
                    </a:lnTo>
                    <a:lnTo>
                      <a:pt x="336" y="129"/>
                    </a:lnTo>
                    <a:lnTo>
                      <a:pt x="416" y="198"/>
                    </a:lnTo>
                    <a:lnTo>
                      <a:pt x="457" y="255"/>
                    </a:lnTo>
                    <a:lnTo>
                      <a:pt x="471" y="301"/>
                    </a:lnTo>
                    <a:lnTo>
                      <a:pt x="473" y="332"/>
                    </a:lnTo>
                    <a:lnTo>
                      <a:pt x="465" y="367"/>
                    </a:lnTo>
                    <a:lnTo>
                      <a:pt x="447" y="401"/>
                    </a:lnTo>
                    <a:lnTo>
                      <a:pt x="434" y="419"/>
                    </a:lnTo>
                    <a:lnTo>
                      <a:pt x="418" y="435"/>
                    </a:lnTo>
                    <a:lnTo>
                      <a:pt x="388" y="459"/>
                    </a:lnTo>
                    <a:lnTo>
                      <a:pt x="355" y="473"/>
                    </a:lnTo>
                    <a:lnTo>
                      <a:pt x="320" y="479"/>
                    </a:lnTo>
                    <a:lnTo>
                      <a:pt x="270" y="476"/>
                    </a:lnTo>
                    <a:lnTo>
                      <a:pt x="202" y="450"/>
                    </a:lnTo>
                    <a:lnTo>
                      <a:pt x="140" y="412"/>
                    </a:lnTo>
                    <a:lnTo>
                      <a:pt x="87" y="368"/>
                    </a:lnTo>
                    <a:lnTo>
                      <a:pt x="32" y="314"/>
                    </a:lnTo>
                    <a:lnTo>
                      <a:pt x="23" y="305"/>
                    </a:lnTo>
                    <a:lnTo>
                      <a:pt x="10" y="328"/>
                    </a:lnTo>
                    <a:lnTo>
                      <a:pt x="0" y="386"/>
                    </a:lnTo>
                    <a:lnTo>
                      <a:pt x="5" y="414"/>
                    </a:lnTo>
                    <a:lnTo>
                      <a:pt x="16" y="450"/>
                    </a:lnTo>
                    <a:lnTo>
                      <a:pt x="52" y="518"/>
                    </a:lnTo>
                    <a:lnTo>
                      <a:pt x="100" y="574"/>
                    </a:lnTo>
                    <a:lnTo>
                      <a:pt x="159" y="620"/>
                    </a:lnTo>
                    <a:lnTo>
                      <a:pt x="192" y="638"/>
                    </a:lnTo>
                    <a:lnTo>
                      <a:pt x="232" y="653"/>
                    </a:lnTo>
                    <a:lnTo>
                      <a:pt x="311" y="671"/>
                    </a:lnTo>
                    <a:lnTo>
                      <a:pt x="389" y="671"/>
                    </a:lnTo>
                    <a:lnTo>
                      <a:pt x="463" y="655"/>
                    </a:lnTo>
                    <a:lnTo>
                      <a:pt x="530" y="626"/>
                    </a:lnTo>
                    <a:lnTo>
                      <a:pt x="589" y="584"/>
                    </a:lnTo>
                    <a:lnTo>
                      <a:pt x="635" y="534"/>
                    </a:lnTo>
                    <a:lnTo>
                      <a:pt x="670" y="473"/>
                    </a:lnTo>
                    <a:lnTo>
                      <a:pt x="680" y="442"/>
                    </a:lnTo>
                    <a:lnTo>
                      <a:pt x="687" y="409"/>
                    </a:lnTo>
                    <a:lnTo>
                      <a:pt x="693" y="348"/>
                    </a:lnTo>
                    <a:lnTo>
                      <a:pt x="690" y="293"/>
                    </a:lnTo>
                    <a:lnTo>
                      <a:pt x="680" y="246"/>
                    </a:lnTo>
                    <a:lnTo>
                      <a:pt x="651" y="181"/>
                    </a:lnTo>
                    <a:lnTo>
                      <a:pt x="595" y="113"/>
                    </a:lnTo>
                    <a:lnTo>
                      <a:pt x="530" y="64"/>
                    </a:lnTo>
                    <a:lnTo>
                      <a:pt x="467" y="30"/>
                    </a:lnTo>
                    <a:lnTo>
                      <a:pt x="391" y="2"/>
                    </a:lnTo>
                    <a:lnTo>
                      <a:pt x="379" y="0"/>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7" name="Freeform 16"/>
              <p:cNvSpPr>
                <a:spLocks/>
              </p:cNvSpPr>
              <p:nvPr/>
            </p:nvSpPr>
            <p:spPr bwMode="auto">
              <a:xfrm>
                <a:off x="6179119" y="687502"/>
                <a:ext cx="101600" cy="258763"/>
              </a:xfrm>
              <a:custGeom>
                <a:avLst/>
                <a:gdLst>
                  <a:gd name="T0" fmla="*/ 191 w 194"/>
                  <a:gd name="T1" fmla="*/ 214 h 489"/>
                  <a:gd name="T2" fmla="*/ 186 w 194"/>
                  <a:gd name="T3" fmla="*/ 180 h 489"/>
                  <a:gd name="T4" fmla="*/ 158 w 194"/>
                  <a:gd name="T5" fmla="*/ 119 h 489"/>
                  <a:gd name="T6" fmla="*/ 111 w 194"/>
                  <a:gd name="T7" fmla="*/ 66 h 489"/>
                  <a:gd name="T8" fmla="*/ 41 w 194"/>
                  <a:gd name="T9" fmla="*/ 20 h 489"/>
                  <a:gd name="T10" fmla="*/ 0 w 194"/>
                  <a:gd name="T11" fmla="*/ 0 h 489"/>
                  <a:gd name="T12" fmla="*/ 7 w 194"/>
                  <a:gd name="T13" fmla="*/ 7 h 489"/>
                  <a:gd name="T14" fmla="*/ 47 w 194"/>
                  <a:gd name="T15" fmla="*/ 54 h 489"/>
                  <a:gd name="T16" fmla="*/ 79 w 194"/>
                  <a:gd name="T17" fmla="*/ 105 h 489"/>
                  <a:gd name="T18" fmla="*/ 108 w 194"/>
                  <a:gd name="T19" fmla="*/ 170 h 489"/>
                  <a:gd name="T20" fmla="*/ 126 w 194"/>
                  <a:gd name="T21" fmla="*/ 246 h 489"/>
                  <a:gd name="T22" fmla="*/ 128 w 194"/>
                  <a:gd name="T23" fmla="*/ 337 h 489"/>
                  <a:gd name="T24" fmla="*/ 108 w 194"/>
                  <a:gd name="T25" fmla="*/ 436 h 489"/>
                  <a:gd name="T26" fmla="*/ 85 w 194"/>
                  <a:gd name="T27" fmla="*/ 489 h 489"/>
                  <a:gd name="T28" fmla="*/ 88 w 194"/>
                  <a:gd name="T29" fmla="*/ 488 h 489"/>
                  <a:gd name="T30" fmla="*/ 124 w 194"/>
                  <a:gd name="T31" fmla="*/ 455 h 489"/>
                  <a:gd name="T32" fmla="*/ 157 w 194"/>
                  <a:gd name="T33" fmla="*/ 406 h 489"/>
                  <a:gd name="T34" fmla="*/ 175 w 194"/>
                  <a:gd name="T35" fmla="*/ 363 h 489"/>
                  <a:gd name="T36" fmla="*/ 190 w 194"/>
                  <a:gd name="T37" fmla="*/ 311 h 489"/>
                  <a:gd name="T38" fmla="*/ 194 w 194"/>
                  <a:gd name="T39" fmla="*/ 249 h 489"/>
                  <a:gd name="T40" fmla="*/ 191 w 194"/>
                  <a:gd name="T41" fmla="*/ 21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489">
                    <a:moveTo>
                      <a:pt x="191" y="214"/>
                    </a:moveTo>
                    <a:lnTo>
                      <a:pt x="186" y="180"/>
                    </a:lnTo>
                    <a:lnTo>
                      <a:pt x="158" y="119"/>
                    </a:lnTo>
                    <a:lnTo>
                      <a:pt x="111" y="66"/>
                    </a:lnTo>
                    <a:lnTo>
                      <a:pt x="41" y="20"/>
                    </a:lnTo>
                    <a:lnTo>
                      <a:pt x="0" y="0"/>
                    </a:lnTo>
                    <a:lnTo>
                      <a:pt x="7" y="7"/>
                    </a:lnTo>
                    <a:lnTo>
                      <a:pt x="47" y="54"/>
                    </a:lnTo>
                    <a:lnTo>
                      <a:pt x="79" y="105"/>
                    </a:lnTo>
                    <a:lnTo>
                      <a:pt x="108" y="170"/>
                    </a:lnTo>
                    <a:lnTo>
                      <a:pt x="126" y="246"/>
                    </a:lnTo>
                    <a:lnTo>
                      <a:pt x="128" y="337"/>
                    </a:lnTo>
                    <a:lnTo>
                      <a:pt x="108" y="436"/>
                    </a:lnTo>
                    <a:lnTo>
                      <a:pt x="85" y="489"/>
                    </a:lnTo>
                    <a:lnTo>
                      <a:pt x="88" y="488"/>
                    </a:lnTo>
                    <a:lnTo>
                      <a:pt x="124" y="455"/>
                    </a:lnTo>
                    <a:lnTo>
                      <a:pt x="157" y="406"/>
                    </a:lnTo>
                    <a:lnTo>
                      <a:pt x="175" y="363"/>
                    </a:lnTo>
                    <a:lnTo>
                      <a:pt x="190" y="311"/>
                    </a:lnTo>
                    <a:lnTo>
                      <a:pt x="194" y="249"/>
                    </a:lnTo>
                    <a:lnTo>
                      <a:pt x="191" y="2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8" name="자유형 117"/>
              <p:cNvSpPr/>
              <p:nvPr/>
            </p:nvSpPr>
            <p:spPr>
              <a:xfrm>
                <a:off x="6081487" y="908958"/>
                <a:ext cx="12700" cy="216000"/>
              </a:xfrm>
              <a:custGeom>
                <a:avLst/>
                <a:gdLst>
                  <a:gd name="connsiteX0" fmla="*/ 0 w 12700"/>
                  <a:gd name="connsiteY0" fmla="*/ 0 h 317500"/>
                  <a:gd name="connsiteX1" fmla="*/ 12700 w 12700"/>
                  <a:gd name="connsiteY1" fmla="*/ 317500 h 317500"/>
                </a:gdLst>
                <a:ahLst/>
                <a:cxnLst>
                  <a:cxn ang="0">
                    <a:pos x="connsiteX0" y="connsiteY0"/>
                  </a:cxn>
                  <a:cxn ang="0">
                    <a:pos x="connsiteX1" y="connsiteY1"/>
                  </a:cxn>
                </a:cxnLst>
                <a:rect l="l" t="t" r="r" b="b"/>
                <a:pathLst>
                  <a:path w="12700" h="317500">
                    <a:moveTo>
                      <a:pt x="0" y="0"/>
                    </a:moveTo>
                    <a:lnTo>
                      <a:pt x="12700" y="317500"/>
                    </a:ln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9" name="자유형 118"/>
              <p:cNvSpPr/>
              <p:nvPr/>
            </p:nvSpPr>
            <p:spPr>
              <a:xfrm flipH="1">
                <a:off x="5842568" y="893083"/>
                <a:ext cx="188911" cy="216000"/>
              </a:xfrm>
              <a:custGeom>
                <a:avLst/>
                <a:gdLst>
                  <a:gd name="connsiteX0" fmla="*/ 0 w 12700"/>
                  <a:gd name="connsiteY0" fmla="*/ 0 h 317500"/>
                  <a:gd name="connsiteX1" fmla="*/ 12700 w 12700"/>
                  <a:gd name="connsiteY1" fmla="*/ 317500 h 317500"/>
                </a:gdLst>
                <a:ahLst/>
                <a:cxnLst>
                  <a:cxn ang="0">
                    <a:pos x="connsiteX0" y="connsiteY0"/>
                  </a:cxn>
                  <a:cxn ang="0">
                    <a:pos x="connsiteX1" y="connsiteY1"/>
                  </a:cxn>
                </a:cxnLst>
                <a:rect l="l" t="t" r="r" b="b"/>
                <a:pathLst>
                  <a:path w="12700" h="317500">
                    <a:moveTo>
                      <a:pt x="0" y="0"/>
                    </a:moveTo>
                    <a:lnTo>
                      <a:pt x="12700" y="317500"/>
                    </a:ln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0" name="자유형 119"/>
              <p:cNvSpPr/>
              <p:nvPr/>
            </p:nvSpPr>
            <p:spPr>
              <a:xfrm>
                <a:off x="6141019" y="893877"/>
                <a:ext cx="155575" cy="216000"/>
              </a:xfrm>
              <a:custGeom>
                <a:avLst/>
                <a:gdLst>
                  <a:gd name="connsiteX0" fmla="*/ 0 w 12700"/>
                  <a:gd name="connsiteY0" fmla="*/ 0 h 317500"/>
                  <a:gd name="connsiteX1" fmla="*/ 12700 w 12700"/>
                  <a:gd name="connsiteY1" fmla="*/ 317500 h 317500"/>
                </a:gdLst>
                <a:ahLst/>
                <a:cxnLst>
                  <a:cxn ang="0">
                    <a:pos x="connsiteX0" y="connsiteY0"/>
                  </a:cxn>
                  <a:cxn ang="0">
                    <a:pos x="connsiteX1" y="connsiteY1"/>
                  </a:cxn>
                </a:cxnLst>
                <a:rect l="l" t="t" r="r" b="b"/>
                <a:pathLst>
                  <a:path w="12700" h="317500">
                    <a:moveTo>
                      <a:pt x="0" y="0"/>
                    </a:moveTo>
                    <a:lnTo>
                      <a:pt x="12700" y="317500"/>
                    </a:ln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71" name="직사각형 70"/>
            <p:cNvSpPr/>
            <p:nvPr/>
          </p:nvSpPr>
          <p:spPr>
            <a:xfrm>
              <a:off x="3100291" y="6858000"/>
              <a:ext cx="5958348" cy="2784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lnSpc>
                  <a:spcPct val="150000"/>
                </a:lnSpc>
              </a:pPr>
              <a:r>
                <a:rPr lang="zh-TW" altLang="en-US" sz="2000" spc="300" dirty="0">
                  <a:solidFill>
                    <a:prstClr val="black"/>
                  </a:solidFill>
                  <a:latin typeface="微軟正黑體" panose="020B0604030504040204" pitchFamily="34" charset="-120"/>
                  <a:ea typeface="微軟正黑體" panose="020B0604030504040204" pitchFamily="34" charset="-120"/>
                </a:rPr>
                <a:t>宜蘭縣</a:t>
              </a:r>
              <a:r>
                <a:rPr lang="en-US" altLang="zh-TW" sz="2000" spc="300" dirty="0">
                  <a:solidFill>
                    <a:prstClr val="black"/>
                  </a:solidFill>
                  <a:latin typeface="微軟正黑體" panose="020B0604030504040204" pitchFamily="34" charset="-120"/>
                  <a:ea typeface="微軟正黑體" panose="020B0604030504040204" pitchFamily="34" charset="-120"/>
                </a:rPr>
                <a:t>107-109</a:t>
              </a:r>
              <a:r>
                <a:rPr lang="zh-TW" altLang="en-US" sz="2000" spc="300" dirty="0">
                  <a:solidFill>
                    <a:prstClr val="black"/>
                  </a:solidFill>
                  <a:latin typeface="微軟正黑體" panose="020B0604030504040204" pitchFamily="34" charset="-120"/>
                  <a:ea typeface="微軟正黑體" panose="020B0604030504040204" pitchFamily="34" charset="-120"/>
                </a:rPr>
                <a:t>年度內政部補助委外成立</a:t>
              </a:r>
              <a:endParaRPr lang="en-US" altLang="zh-TW" sz="2000" spc="300" dirty="0">
                <a:solidFill>
                  <a:prstClr val="black"/>
                </a:solidFill>
                <a:latin typeface="微軟正黑體" panose="020B0604030504040204" pitchFamily="34" charset="-120"/>
                <a:ea typeface="微軟正黑體" panose="020B0604030504040204" pitchFamily="34" charset="-120"/>
              </a:endParaRPr>
            </a:p>
            <a:p>
              <a:pPr algn="ctr" latinLnBrk="0">
                <a:lnSpc>
                  <a:spcPct val="150000"/>
                </a:lnSpc>
              </a:pPr>
              <a:r>
                <a:rPr lang="zh-TW" altLang="en-US" sz="2000" spc="300" dirty="0">
                  <a:solidFill>
                    <a:prstClr val="black"/>
                  </a:solidFill>
                  <a:latin typeface="微軟正黑體" panose="020B0604030504040204" pitchFamily="34" charset="-120"/>
                  <a:ea typeface="微軟正黑體" panose="020B0604030504040204" pitchFamily="34" charset="-120"/>
                </a:rPr>
                <a:t>都市危險及老舊建築物加速重建輔導團</a:t>
              </a:r>
            </a:p>
            <a:p>
              <a:pPr lvl="0" algn="ctr" latinLnBrk="0">
                <a:lnSpc>
                  <a:spcPct val="150000"/>
                </a:lnSpc>
                <a:defRPr/>
              </a:pPr>
              <a:endParaRPr lang="en-US" altLang="ko-KR" sz="1000" kern="0" dirty="0">
                <a:solidFill>
                  <a:prstClr val="black">
                    <a:lumMod val="65000"/>
                    <a:lumOff val="35000"/>
                  </a:prstClr>
                </a:solidFill>
              </a:endParaRPr>
            </a:p>
            <a:p>
              <a:pPr lvl="0" algn="ctr" latinLnBrk="0">
                <a:lnSpc>
                  <a:spcPct val="150000"/>
                </a:lnSpc>
                <a:defRPr/>
              </a:pPr>
              <a:endParaRPr lang="en-US" altLang="zh-TW" sz="1600" dirty="0" smtClean="0">
                <a:solidFill>
                  <a:schemeClr val="tx1"/>
                </a:solidFill>
                <a:latin typeface="微軟正黑體" panose="020B0604030504040204" pitchFamily="34" charset="-120"/>
                <a:ea typeface="微軟正黑體" panose="020B0604030504040204" pitchFamily="34" charset="-120"/>
              </a:endParaRPr>
            </a:p>
            <a:p>
              <a:pPr lvl="0" algn="ctr" latinLnBrk="0">
                <a:lnSpc>
                  <a:spcPct val="150000"/>
                </a:lnSpc>
                <a:defRPr/>
              </a:pPr>
              <a:r>
                <a:rPr lang="zh-TW" altLang="en-US" sz="1600" dirty="0" smtClean="0">
                  <a:solidFill>
                    <a:schemeClr val="tx1"/>
                  </a:solidFill>
                  <a:latin typeface="微軟正黑體" panose="020B0604030504040204" pitchFamily="34" charset="-120"/>
                  <a:ea typeface="微軟正黑體" panose="020B0604030504040204" pitchFamily="34" charset="-120"/>
                </a:rPr>
                <a:t>中華民國</a:t>
              </a:r>
              <a:r>
                <a:rPr lang="en-US" altLang="zh-TW" sz="1600" dirty="0">
                  <a:solidFill>
                    <a:schemeClr val="tx1"/>
                  </a:solidFill>
                  <a:latin typeface="微軟正黑體" panose="020B0604030504040204" pitchFamily="34" charset="-120"/>
                  <a:ea typeface="微軟正黑體" panose="020B0604030504040204" pitchFamily="34" charset="-120"/>
                </a:rPr>
                <a:t>108</a:t>
              </a:r>
              <a:r>
                <a:rPr lang="zh-TW" altLang="en-US" sz="1600" dirty="0">
                  <a:solidFill>
                    <a:schemeClr val="tx1"/>
                  </a:solidFill>
                  <a:latin typeface="微軟正黑體" panose="020B0604030504040204" pitchFamily="34" charset="-120"/>
                  <a:ea typeface="微軟正黑體" panose="020B0604030504040204" pitchFamily="34" charset="-120"/>
                </a:rPr>
                <a:t>年</a:t>
              </a:r>
              <a:r>
                <a:rPr lang="en-US" altLang="zh-TW" sz="1600" smtClean="0">
                  <a:solidFill>
                    <a:schemeClr val="tx1"/>
                  </a:solidFill>
                  <a:latin typeface="微軟正黑體" panose="020B0604030504040204" pitchFamily="34" charset="-120"/>
                  <a:ea typeface="微軟正黑體" panose="020B0604030504040204" pitchFamily="34" charset="-120"/>
                </a:rPr>
                <a:t>08</a:t>
              </a:r>
              <a:r>
                <a:rPr lang="zh-TW" altLang="en-US" sz="1600" smtClean="0">
                  <a:solidFill>
                    <a:schemeClr val="tx1"/>
                  </a:solidFill>
                  <a:latin typeface="微軟正黑體" panose="020B0604030504040204" pitchFamily="34" charset="-120"/>
                  <a:ea typeface="微軟正黑體" panose="020B0604030504040204" pitchFamily="34" charset="-120"/>
                </a:rPr>
                <a:t>月</a:t>
              </a: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grpSp>
      <p:grpSp>
        <p:nvGrpSpPr>
          <p:cNvPr id="52" name="그룹 51"/>
          <p:cNvGrpSpPr/>
          <p:nvPr/>
        </p:nvGrpSpPr>
        <p:grpSpPr>
          <a:xfrm>
            <a:off x="4996703" y="392392"/>
            <a:ext cx="2170113" cy="1919288"/>
            <a:chOff x="4781550" y="473075"/>
            <a:chExt cx="2170113" cy="1919288"/>
          </a:xfrm>
        </p:grpSpPr>
        <p:sp>
          <p:nvSpPr>
            <p:cNvPr id="27" name="Freeform 7"/>
            <p:cNvSpPr>
              <a:spLocks/>
            </p:cNvSpPr>
            <p:nvPr/>
          </p:nvSpPr>
          <p:spPr bwMode="auto">
            <a:xfrm>
              <a:off x="4781550" y="473075"/>
              <a:ext cx="2170113" cy="1919288"/>
            </a:xfrm>
            <a:custGeom>
              <a:avLst/>
              <a:gdLst>
                <a:gd name="T0" fmla="*/ 5421 w 5469"/>
                <a:gd name="T1" fmla="*/ 2239 h 4836"/>
                <a:gd name="T2" fmla="*/ 4233 w 5469"/>
                <a:gd name="T3" fmla="*/ 179 h 4836"/>
                <a:gd name="T4" fmla="*/ 4221 w 5469"/>
                <a:gd name="T5" fmla="*/ 159 h 4836"/>
                <a:gd name="T6" fmla="*/ 4192 w 5469"/>
                <a:gd name="T7" fmla="*/ 121 h 4836"/>
                <a:gd name="T8" fmla="*/ 4159 w 5469"/>
                <a:gd name="T9" fmla="*/ 89 h 4836"/>
                <a:gd name="T10" fmla="*/ 4122 w 5469"/>
                <a:gd name="T11" fmla="*/ 60 h 4836"/>
                <a:gd name="T12" fmla="*/ 4082 w 5469"/>
                <a:gd name="T13" fmla="*/ 37 h 4836"/>
                <a:gd name="T14" fmla="*/ 4039 w 5469"/>
                <a:gd name="T15" fmla="*/ 19 h 4836"/>
                <a:gd name="T16" fmla="*/ 3994 w 5469"/>
                <a:gd name="T17" fmla="*/ 7 h 4836"/>
                <a:gd name="T18" fmla="*/ 3947 w 5469"/>
                <a:gd name="T19" fmla="*/ 0 h 4836"/>
                <a:gd name="T20" fmla="*/ 3923 w 5469"/>
                <a:gd name="T21" fmla="*/ 0 h 4836"/>
                <a:gd name="T22" fmla="*/ 1546 w 5469"/>
                <a:gd name="T23" fmla="*/ 0 h 4836"/>
                <a:gd name="T24" fmla="*/ 1522 w 5469"/>
                <a:gd name="T25" fmla="*/ 0 h 4836"/>
                <a:gd name="T26" fmla="*/ 1475 w 5469"/>
                <a:gd name="T27" fmla="*/ 7 h 4836"/>
                <a:gd name="T28" fmla="*/ 1431 w 5469"/>
                <a:gd name="T29" fmla="*/ 19 h 4836"/>
                <a:gd name="T30" fmla="*/ 1388 w 5469"/>
                <a:gd name="T31" fmla="*/ 37 h 4836"/>
                <a:gd name="T32" fmla="*/ 1347 w 5469"/>
                <a:gd name="T33" fmla="*/ 60 h 4836"/>
                <a:gd name="T34" fmla="*/ 1311 w 5469"/>
                <a:gd name="T35" fmla="*/ 89 h 4836"/>
                <a:gd name="T36" fmla="*/ 1277 w 5469"/>
                <a:gd name="T37" fmla="*/ 121 h 4836"/>
                <a:gd name="T38" fmla="*/ 1248 w 5469"/>
                <a:gd name="T39" fmla="*/ 159 h 4836"/>
                <a:gd name="T40" fmla="*/ 1237 w 5469"/>
                <a:gd name="T41" fmla="*/ 179 h 4836"/>
                <a:gd name="T42" fmla="*/ 48 w 5469"/>
                <a:gd name="T43" fmla="*/ 2239 h 4836"/>
                <a:gd name="T44" fmla="*/ 36 w 5469"/>
                <a:gd name="T45" fmla="*/ 2260 h 4836"/>
                <a:gd name="T46" fmla="*/ 19 w 5469"/>
                <a:gd name="T47" fmla="*/ 2304 h 4836"/>
                <a:gd name="T48" fmla="*/ 6 w 5469"/>
                <a:gd name="T49" fmla="*/ 2348 h 4836"/>
                <a:gd name="T50" fmla="*/ 0 w 5469"/>
                <a:gd name="T51" fmla="*/ 2394 h 4836"/>
                <a:gd name="T52" fmla="*/ 0 w 5469"/>
                <a:gd name="T53" fmla="*/ 2441 h 4836"/>
                <a:gd name="T54" fmla="*/ 6 w 5469"/>
                <a:gd name="T55" fmla="*/ 2487 h 4836"/>
                <a:gd name="T56" fmla="*/ 19 w 5469"/>
                <a:gd name="T57" fmla="*/ 2533 h 4836"/>
                <a:gd name="T58" fmla="*/ 36 w 5469"/>
                <a:gd name="T59" fmla="*/ 2576 h 4836"/>
                <a:gd name="T60" fmla="*/ 48 w 5469"/>
                <a:gd name="T61" fmla="*/ 2597 h 4836"/>
                <a:gd name="T62" fmla="*/ 1236 w 5469"/>
                <a:gd name="T63" fmla="*/ 4657 h 4836"/>
                <a:gd name="T64" fmla="*/ 1248 w 5469"/>
                <a:gd name="T65" fmla="*/ 4677 h 4836"/>
                <a:gd name="T66" fmla="*/ 1277 w 5469"/>
                <a:gd name="T67" fmla="*/ 4714 h 4836"/>
                <a:gd name="T68" fmla="*/ 1311 w 5469"/>
                <a:gd name="T69" fmla="*/ 4747 h 4836"/>
                <a:gd name="T70" fmla="*/ 1347 w 5469"/>
                <a:gd name="T71" fmla="*/ 4776 h 4836"/>
                <a:gd name="T72" fmla="*/ 1388 w 5469"/>
                <a:gd name="T73" fmla="*/ 4798 h 4836"/>
                <a:gd name="T74" fmla="*/ 1431 w 5469"/>
                <a:gd name="T75" fmla="*/ 4816 h 4836"/>
                <a:gd name="T76" fmla="*/ 1475 w 5469"/>
                <a:gd name="T77" fmla="*/ 4829 h 4836"/>
                <a:gd name="T78" fmla="*/ 1522 w 5469"/>
                <a:gd name="T79" fmla="*/ 4835 h 4836"/>
                <a:gd name="T80" fmla="*/ 1546 w 5469"/>
                <a:gd name="T81" fmla="*/ 4836 h 4836"/>
                <a:gd name="T82" fmla="*/ 3923 w 5469"/>
                <a:gd name="T83" fmla="*/ 4836 h 4836"/>
                <a:gd name="T84" fmla="*/ 3947 w 5469"/>
                <a:gd name="T85" fmla="*/ 4835 h 4836"/>
                <a:gd name="T86" fmla="*/ 3994 w 5469"/>
                <a:gd name="T87" fmla="*/ 4829 h 4836"/>
                <a:gd name="T88" fmla="*/ 4039 w 5469"/>
                <a:gd name="T89" fmla="*/ 4816 h 4836"/>
                <a:gd name="T90" fmla="*/ 4082 w 5469"/>
                <a:gd name="T91" fmla="*/ 4798 h 4836"/>
                <a:gd name="T92" fmla="*/ 4122 w 5469"/>
                <a:gd name="T93" fmla="*/ 4776 h 4836"/>
                <a:gd name="T94" fmla="*/ 4159 w 5469"/>
                <a:gd name="T95" fmla="*/ 4747 h 4836"/>
                <a:gd name="T96" fmla="*/ 4192 w 5469"/>
                <a:gd name="T97" fmla="*/ 4714 h 4836"/>
                <a:gd name="T98" fmla="*/ 4221 w 5469"/>
                <a:gd name="T99" fmla="*/ 4677 h 4836"/>
                <a:gd name="T100" fmla="*/ 4233 w 5469"/>
                <a:gd name="T101" fmla="*/ 4657 h 4836"/>
                <a:gd name="T102" fmla="*/ 5421 w 5469"/>
                <a:gd name="T103" fmla="*/ 2597 h 4836"/>
                <a:gd name="T104" fmla="*/ 5433 w 5469"/>
                <a:gd name="T105" fmla="*/ 2576 h 4836"/>
                <a:gd name="T106" fmla="*/ 5451 w 5469"/>
                <a:gd name="T107" fmla="*/ 2533 h 4836"/>
                <a:gd name="T108" fmla="*/ 5463 w 5469"/>
                <a:gd name="T109" fmla="*/ 2487 h 4836"/>
                <a:gd name="T110" fmla="*/ 5469 w 5469"/>
                <a:gd name="T111" fmla="*/ 2441 h 4836"/>
                <a:gd name="T112" fmla="*/ 5469 w 5469"/>
                <a:gd name="T113" fmla="*/ 2394 h 4836"/>
                <a:gd name="T114" fmla="*/ 5463 w 5469"/>
                <a:gd name="T115" fmla="*/ 2348 h 4836"/>
                <a:gd name="T116" fmla="*/ 5451 w 5469"/>
                <a:gd name="T117" fmla="*/ 2304 h 4836"/>
                <a:gd name="T118" fmla="*/ 5433 w 5469"/>
                <a:gd name="T119" fmla="*/ 2260 h 4836"/>
                <a:gd name="T120" fmla="*/ 5421 w 5469"/>
                <a:gd name="T121" fmla="*/ 2239 h 4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69" h="4836">
                  <a:moveTo>
                    <a:pt x="5421" y="2239"/>
                  </a:moveTo>
                  <a:lnTo>
                    <a:pt x="4233" y="179"/>
                  </a:lnTo>
                  <a:lnTo>
                    <a:pt x="4221" y="159"/>
                  </a:lnTo>
                  <a:lnTo>
                    <a:pt x="4192" y="121"/>
                  </a:lnTo>
                  <a:lnTo>
                    <a:pt x="4159" y="89"/>
                  </a:lnTo>
                  <a:lnTo>
                    <a:pt x="4122" y="60"/>
                  </a:lnTo>
                  <a:lnTo>
                    <a:pt x="4082" y="37"/>
                  </a:lnTo>
                  <a:lnTo>
                    <a:pt x="4039" y="19"/>
                  </a:lnTo>
                  <a:lnTo>
                    <a:pt x="3994" y="7"/>
                  </a:lnTo>
                  <a:lnTo>
                    <a:pt x="3947" y="0"/>
                  </a:lnTo>
                  <a:lnTo>
                    <a:pt x="3923" y="0"/>
                  </a:lnTo>
                  <a:lnTo>
                    <a:pt x="1546" y="0"/>
                  </a:lnTo>
                  <a:lnTo>
                    <a:pt x="1522" y="0"/>
                  </a:lnTo>
                  <a:lnTo>
                    <a:pt x="1475" y="7"/>
                  </a:lnTo>
                  <a:lnTo>
                    <a:pt x="1431" y="19"/>
                  </a:lnTo>
                  <a:lnTo>
                    <a:pt x="1388" y="37"/>
                  </a:lnTo>
                  <a:lnTo>
                    <a:pt x="1347" y="60"/>
                  </a:lnTo>
                  <a:lnTo>
                    <a:pt x="1311" y="89"/>
                  </a:lnTo>
                  <a:lnTo>
                    <a:pt x="1277" y="121"/>
                  </a:lnTo>
                  <a:lnTo>
                    <a:pt x="1248" y="159"/>
                  </a:lnTo>
                  <a:lnTo>
                    <a:pt x="1237" y="179"/>
                  </a:lnTo>
                  <a:lnTo>
                    <a:pt x="48" y="2239"/>
                  </a:lnTo>
                  <a:lnTo>
                    <a:pt x="36" y="2260"/>
                  </a:lnTo>
                  <a:lnTo>
                    <a:pt x="19" y="2304"/>
                  </a:lnTo>
                  <a:lnTo>
                    <a:pt x="6" y="2348"/>
                  </a:lnTo>
                  <a:lnTo>
                    <a:pt x="0" y="2394"/>
                  </a:lnTo>
                  <a:lnTo>
                    <a:pt x="0" y="2441"/>
                  </a:lnTo>
                  <a:lnTo>
                    <a:pt x="6" y="2487"/>
                  </a:lnTo>
                  <a:lnTo>
                    <a:pt x="19" y="2533"/>
                  </a:lnTo>
                  <a:lnTo>
                    <a:pt x="36" y="2576"/>
                  </a:lnTo>
                  <a:lnTo>
                    <a:pt x="48" y="2597"/>
                  </a:lnTo>
                  <a:lnTo>
                    <a:pt x="1236" y="4657"/>
                  </a:lnTo>
                  <a:lnTo>
                    <a:pt x="1248" y="4677"/>
                  </a:lnTo>
                  <a:lnTo>
                    <a:pt x="1277" y="4714"/>
                  </a:lnTo>
                  <a:lnTo>
                    <a:pt x="1311" y="4747"/>
                  </a:lnTo>
                  <a:lnTo>
                    <a:pt x="1347" y="4776"/>
                  </a:lnTo>
                  <a:lnTo>
                    <a:pt x="1388" y="4798"/>
                  </a:lnTo>
                  <a:lnTo>
                    <a:pt x="1431" y="4816"/>
                  </a:lnTo>
                  <a:lnTo>
                    <a:pt x="1475" y="4829"/>
                  </a:lnTo>
                  <a:lnTo>
                    <a:pt x="1522" y="4835"/>
                  </a:lnTo>
                  <a:lnTo>
                    <a:pt x="1546" y="4836"/>
                  </a:lnTo>
                  <a:lnTo>
                    <a:pt x="3923" y="4836"/>
                  </a:lnTo>
                  <a:lnTo>
                    <a:pt x="3947" y="4835"/>
                  </a:lnTo>
                  <a:lnTo>
                    <a:pt x="3994" y="4829"/>
                  </a:lnTo>
                  <a:lnTo>
                    <a:pt x="4039" y="4816"/>
                  </a:lnTo>
                  <a:lnTo>
                    <a:pt x="4082" y="4798"/>
                  </a:lnTo>
                  <a:lnTo>
                    <a:pt x="4122" y="4776"/>
                  </a:lnTo>
                  <a:lnTo>
                    <a:pt x="4159" y="4747"/>
                  </a:lnTo>
                  <a:lnTo>
                    <a:pt x="4192" y="4714"/>
                  </a:lnTo>
                  <a:lnTo>
                    <a:pt x="4221" y="4677"/>
                  </a:lnTo>
                  <a:lnTo>
                    <a:pt x="4233" y="4657"/>
                  </a:lnTo>
                  <a:lnTo>
                    <a:pt x="5421" y="2597"/>
                  </a:lnTo>
                  <a:lnTo>
                    <a:pt x="5433" y="2576"/>
                  </a:lnTo>
                  <a:lnTo>
                    <a:pt x="5451" y="2533"/>
                  </a:lnTo>
                  <a:lnTo>
                    <a:pt x="5463" y="2487"/>
                  </a:lnTo>
                  <a:lnTo>
                    <a:pt x="5469" y="2441"/>
                  </a:lnTo>
                  <a:lnTo>
                    <a:pt x="5469" y="2394"/>
                  </a:lnTo>
                  <a:lnTo>
                    <a:pt x="5463" y="2348"/>
                  </a:lnTo>
                  <a:lnTo>
                    <a:pt x="5451" y="2304"/>
                  </a:lnTo>
                  <a:lnTo>
                    <a:pt x="5433" y="2260"/>
                  </a:lnTo>
                  <a:lnTo>
                    <a:pt x="5421" y="2239"/>
                  </a:lnTo>
                  <a:close/>
                </a:path>
              </a:pathLst>
            </a:custGeom>
            <a:solidFill>
              <a:srgbClr val="CFCE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8" name="Freeform 8"/>
            <p:cNvSpPr>
              <a:spLocks/>
            </p:cNvSpPr>
            <p:nvPr/>
          </p:nvSpPr>
          <p:spPr bwMode="auto">
            <a:xfrm>
              <a:off x="4781550" y="889000"/>
              <a:ext cx="2170113" cy="1006475"/>
            </a:xfrm>
            <a:custGeom>
              <a:avLst/>
              <a:gdLst>
                <a:gd name="T0" fmla="*/ 48 w 5469"/>
                <a:gd name="T1" fmla="*/ 1193 h 2537"/>
                <a:gd name="T2" fmla="*/ 36 w 5469"/>
                <a:gd name="T3" fmla="*/ 1214 h 2537"/>
                <a:gd name="T4" fmla="*/ 19 w 5469"/>
                <a:gd name="T5" fmla="*/ 1258 h 2537"/>
                <a:gd name="T6" fmla="*/ 6 w 5469"/>
                <a:gd name="T7" fmla="*/ 1302 h 2537"/>
                <a:gd name="T8" fmla="*/ 0 w 5469"/>
                <a:gd name="T9" fmla="*/ 1348 h 2537"/>
                <a:gd name="T10" fmla="*/ 0 w 5469"/>
                <a:gd name="T11" fmla="*/ 1395 h 2537"/>
                <a:gd name="T12" fmla="*/ 6 w 5469"/>
                <a:gd name="T13" fmla="*/ 1441 h 2537"/>
                <a:gd name="T14" fmla="*/ 19 w 5469"/>
                <a:gd name="T15" fmla="*/ 1487 h 2537"/>
                <a:gd name="T16" fmla="*/ 36 w 5469"/>
                <a:gd name="T17" fmla="*/ 1530 h 2537"/>
                <a:gd name="T18" fmla="*/ 48 w 5469"/>
                <a:gd name="T19" fmla="*/ 1551 h 2537"/>
                <a:gd name="T20" fmla="*/ 617 w 5469"/>
                <a:gd name="T21" fmla="*/ 2537 h 2537"/>
                <a:gd name="T22" fmla="*/ 4853 w 5469"/>
                <a:gd name="T23" fmla="*/ 2537 h 2537"/>
                <a:gd name="T24" fmla="*/ 5421 w 5469"/>
                <a:gd name="T25" fmla="*/ 1551 h 2537"/>
                <a:gd name="T26" fmla="*/ 5433 w 5469"/>
                <a:gd name="T27" fmla="*/ 1530 h 2537"/>
                <a:gd name="T28" fmla="*/ 5451 w 5469"/>
                <a:gd name="T29" fmla="*/ 1487 h 2537"/>
                <a:gd name="T30" fmla="*/ 5463 w 5469"/>
                <a:gd name="T31" fmla="*/ 1441 h 2537"/>
                <a:gd name="T32" fmla="*/ 5469 w 5469"/>
                <a:gd name="T33" fmla="*/ 1395 h 2537"/>
                <a:gd name="T34" fmla="*/ 5469 w 5469"/>
                <a:gd name="T35" fmla="*/ 1348 h 2537"/>
                <a:gd name="T36" fmla="*/ 5463 w 5469"/>
                <a:gd name="T37" fmla="*/ 1302 h 2537"/>
                <a:gd name="T38" fmla="*/ 5451 w 5469"/>
                <a:gd name="T39" fmla="*/ 1258 h 2537"/>
                <a:gd name="T40" fmla="*/ 5433 w 5469"/>
                <a:gd name="T41" fmla="*/ 1214 h 2537"/>
                <a:gd name="T42" fmla="*/ 5421 w 5469"/>
                <a:gd name="T43" fmla="*/ 1193 h 2537"/>
                <a:gd name="T44" fmla="*/ 4734 w 5469"/>
                <a:gd name="T45" fmla="*/ 0 h 2537"/>
                <a:gd name="T46" fmla="*/ 736 w 5469"/>
                <a:gd name="T47" fmla="*/ 0 h 2537"/>
                <a:gd name="T48" fmla="*/ 48 w 5469"/>
                <a:gd name="T49" fmla="*/ 1193 h 2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69" h="2537">
                  <a:moveTo>
                    <a:pt x="48" y="1193"/>
                  </a:moveTo>
                  <a:lnTo>
                    <a:pt x="36" y="1214"/>
                  </a:lnTo>
                  <a:lnTo>
                    <a:pt x="19" y="1258"/>
                  </a:lnTo>
                  <a:lnTo>
                    <a:pt x="6" y="1302"/>
                  </a:lnTo>
                  <a:lnTo>
                    <a:pt x="0" y="1348"/>
                  </a:lnTo>
                  <a:lnTo>
                    <a:pt x="0" y="1395"/>
                  </a:lnTo>
                  <a:lnTo>
                    <a:pt x="6" y="1441"/>
                  </a:lnTo>
                  <a:lnTo>
                    <a:pt x="19" y="1487"/>
                  </a:lnTo>
                  <a:lnTo>
                    <a:pt x="36" y="1530"/>
                  </a:lnTo>
                  <a:lnTo>
                    <a:pt x="48" y="1551"/>
                  </a:lnTo>
                  <a:lnTo>
                    <a:pt x="617" y="2537"/>
                  </a:lnTo>
                  <a:lnTo>
                    <a:pt x="4853" y="2537"/>
                  </a:lnTo>
                  <a:lnTo>
                    <a:pt x="5421" y="1551"/>
                  </a:lnTo>
                  <a:lnTo>
                    <a:pt x="5433" y="1530"/>
                  </a:lnTo>
                  <a:lnTo>
                    <a:pt x="5451" y="1487"/>
                  </a:lnTo>
                  <a:lnTo>
                    <a:pt x="5463" y="1441"/>
                  </a:lnTo>
                  <a:lnTo>
                    <a:pt x="5469" y="1395"/>
                  </a:lnTo>
                  <a:lnTo>
                    <a:pt x="5469" y="1348"/>
                  </a:lnTo>
                  <a:lnTo>
                    <a:pt x="5463" y="1302"/>
                  </a:lnTo>
                  <a:lnTo>
                    <a:pt x="5451" y="1258"/>
                  </a:lnTo>
                  <a:lnTo>
                    <a:pt x="5433" y="1214"/>
                  </a:lnTo>
                  <a:lnTo>
                    <a:pt x="5421" y="1193"/>
                  </a:lnTo>
                  <a:lnTo>
                    <a:pt x="4734" y="0"/>
                  </a:lnTo>
                  <a:lnTo>
                    <a:pt x="736" y="0"/>
                  </a:lnTo>
                  <a:lnTo>
                    <a:pt x="48" y="1193"/>
                  </a:lnTo>
                  <a:close/>
                </a:path>
              </a:pathLst>
            </a:custGeom>
            <a:solidFill>
              <a:srgbClr val="F9DC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0" name="Freeform 9"/>
            <p:cNvSpPr>
              <a:spLocks/>
            </p:cNvSpPr>
            <p:nvPr/>
          </p:nvSpPr>
          <p:spPr bwMode="auto">
            <a:xfrm>
              <a:off x="4991100" y="889000"/>
              <a:ext cx="1751013" cy="141288"/>
            </a:xfrm>
            <a:custGeom>
              <a:avLst/>
              <a:gdLst>
                <a:gd name="T0" fmla="*/ 4411 w 4411"/>
                <a:gd name="T1" fmla="*/ 359 h 359"/>
                <a:gd name="T2" fmla="*/ 4205 w 4411"/>
                <a:gd name="T3" fmla="*/ 0 h 359"/>
                <a:gd name="T4" fmla="*/ 207 w 4411"/>
                <a:gd name="T5" fmla="*/ 0 h 359"/>
                <a:gd name="T6" fmla="*/ 0 w 4411"/>
                <a:gd name="T7" fmla="*/ 359 h 359"/>
                <a:gd name="T8" fmla="*/ 4411 w 4411"/>
                <a:gd name="T9" fmla="*/ 359 h 359"/>
              </a:gdLst>
              <a:ahLst/>
              <a:cxnLst>
                <a:cxn ang="0">
                  <a:pos x="T0" y="T1"/>
                </a:cxn>
                <a:cxn ang="0">
                  <a:pos x="T2" y="T3"/>
                </a:cxn>
                <a:cxn ang="0">
                  <a:pos x="T4" y="T5"/>
                </a:cxn>
                <a:cxn ang="0">
                  <a:pos x="T6" y="T7"/>
                </a:cxn>
                <a:cxn ang="0">
                  <a:pos x="T8" y="T9"/>
                </a:cxn>
              </a:cxnLst>
              <a:rect l="0" t="0" r="r" b="b"/>
              <a:pathLst>
                <a:path w="4411" h="359">
                  <a:moveTo>
                    <a:pt x="4411" y="359"/>
                  </a:moveTo>
                  <a:lnTo>
                    <a:pt x="4205" y="0"/>
                  </a:lnTo>
                  <a:lnTo>
                    <a:pt x="207" y="0"/>
                  </a:lnTo>
                  <a:lnTo>
                    <a:pt x="0" y="359"/>
                  </a:lnTo>
                  <a:lnTo>
                    <a:pt x="4411" y="359"/>
                  </a:lnTo>
                  <a:close/>
                </a:path>
              </a:pathLst>
            </a:custGeom>
            <a:solidFill>
              <a:srgbClr val="F68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1" name="Freeform 10"/>
            <p:cNvSpPr>
              <a:spLocks/>
            </p:cNvSpPr>
            <p:nvPr/>
          </p:nvSpPr>
          <p:spPr bwMode="auto">
            <a:xfrm>
              <a:off x="4837113" y="889000"/>
              <a:ext cx="862013" cy="946150"/>
            </a:xfrm>
            <a:custGeom>
              <a:avLst/>
              <a:gdLst>
                <a:gd name="T0" fmla="*/ 0 w 2173"/>
                <a:gd name="T1" fmla="*/ 1710 h 2385"/>
                <a:gd name="T2" fmla="*/ 389 w 2173"/>
                <a:gd name="T3" fmla="*/ 2385 h 2385"/>
                <a:gd name="T4" fmla="*/ 2173 w 2173"/>
                <a:gd name="T5" fmla="*/ 0 h 2385"/>
                <a:gd name="T6" fmla="*/ 1279 w 2173"/>
                <a:gd name="T7" fmla="*/ 0 h 2385"/>
                <a:gd name="T8" fmla="*/ 0 w 2173"/>
                <a:gd name="T9" fmla="*/ 1710 h 2385"/>
              </a:gdLst>
              <a:ahLst/>
              <a:cxnLst>
                <a:cxn ang="0">
                  <a:pos x="T0" y="T1"/>
                </a:cxn>
                <a:cxn ang="0">
                  <a:pos x="T2" y="T3"/>
                </a:cxn>
                <a:cxn ang="0">
                  <a:pos x="T4" y="T5"/>
                </a:cxn>
                <a:cxn ang="0">
                  <a:pos x="T6" y="T7"/>
                </a:cxn>
                <a:cxn ang="0">
                  <a:pos x="T8" y="T9"/>
                </a:cxn>
              </a:cxnLst>
              <a:rect l="0" t="0" r="r" b="b"/>
              <a:pathLst>
                <a:path w="2173" h="2385">
                  <a:moveTo>
                    <a:pt x="0" y="1710"/>
                  </a:moveTo>
                  <a:lnTo>
                    <a:pt x="389" y="2385"/>
                  </a:lnTo>
                  <a:lnTo>
                    <a:pt x="2173" y="0"/>
                  </a:lnTo>
                  <a:lnTo>
                    <a:pt x="1279" y="0"/>
                  </a:lnTo>
                  <a:lnTo>
                    <a:pt x="0" y="1710"/>
                  </a:lnTo>
                  <a:close/>
                </a:path>
              </a:pathLst>
            </a:custGeom>
            <a:solidFill>
              <a:srgbClr val="242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Freeform 11"/>
            <p:cNvSpPr>
              <a:spLocks/>
            </p:cNvSpPr>
            <p:nvPr/>
          </p:nvSpPr>
          <p:spPr bwMode="auto">
            <a:xfrm>
              <a:off x="5351463" y="889000"/>
              <a:ext cx="1108075" cy="1006475"/>
            </a:xfrm>
            <a:custGeom>
              <a:avLst/>
              <a:gdLst>
                <a:gd name="T0" fmla="*/ 0 w 2792"/>
                <a:gd name="T1" fmla="*/ 2537 h 2537"/>
                <a:gd name="T2" fmla="*/ 894 w 2792"/>
                <a:gd name="T3" fmla="*/ 2537 h 2537"/>
                <a:gd name="T4" fmla="*/ 2792 w 2792"/>
                <a:gd name="T5" fmla="*/ 0 h 2537"/>
                <a:gd name="T6" fmla="*/ 1898 w 2792"/>
                <a:gd name="T7" fmla="*/ 0 h 2537"/>
                <a:gd name="T8" fmla="*/ 0 w 2792"/>
                <a:gd name="T9" fmla="*/ 2537 h 2537"/>
              </a:gdLst>
              <a:ahLst/>
              <a:cxnLst>
                <a:cxn ang="0">
                  <a:pos x="T0" y="T1"/>
                </a:cxn>
                <a:cxn ang="0">
                  <a:pos x="T2" y="T3"/>
                </a:cxn>
                <a:cxn ang="0">
                  <a:pos x="T4" y="T5"/>
                </a:cxn>
                <a:cxn ang="0">
                  <a:pos x="T6" y="T7"/>
                </a:cxn>
                <a:cxn ang="0">
                  <a:pos x="T8" y="T9"/>
                </a:cxn>
              </a:cxnLst>
              <a:rect l="0" t="0" r="r" b="b"/>
              <a:pathLst>
                <a:path w="2792" h="2537">
                  <a:moveTo>
                    <a:pt x="0" y="2537"/>
                  </a:moveTo>
                  <a:lnTo>
                    <a:pt x="894" y="2537"/>
                  </a:lnTo>
                  <a:lnTo>
                    <a:pt x="2792" y="0"/>
                  </a:lnTo>
                  <a:lnTo>
                    <a:pt x="1898" y="0"/>
                  </a:lnTo>
                  <a:lnTo>
                    <a:pt x="0" y="2537"/>
                  </a:lnTo>
                  <a:close/>
                </a:path>
              </a:pathLst>
            </a:custGeom>
            <a:solidFill>
              <a:srgbClr val="242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3" name="Freeform 12"/>
            <p:cNvSpPr>
              <a:spLocks/>
            </p:cNvSpPr>
            <p:nvPr/>
          </p:nvSpPr>
          <p:spPr bwMode="auto">
            <a:xfrm>
              <a:off x="6111875" y="1042988"/>
              <a:ext cx="792163" cy="852488"/>
            </a:xfrm>
            <a:custGeom>
              <a:avLst/>
              <a:gdLst>
                <a:gd name="T0" fmla="*/ 895 w 1996"/>
                <a:gd name="T1" fmla="*/ 2146 h 2146"/>
                <a:gd name="T2" fmla="*/ 1996 w 1996"/>
                <a:gd name="T3" fmla="*/ 674 h 2146"/>
                <a:gd name="T4" fmla="*/ 1607 w 1996"/>
                <a:gd name="T5" fmla="*/ 0 h 2146"/>
                <a:gd name="T6" fmla="*/ 0 w 1996"/>
                <a:gd name="T7" fmla="*/ 2146 h 2146"/>
                <a:gd name="T8" fmla="*/ 895 w 1996"/>
                <a:gd name="T9" fmla="*/ 2146 h 2146"/>
              </a:gdLst>
              <a:ahLst/>
              <a:cxnLst>
                <a:cxn ang="0">
                  <a:pos x="T0" y="T1"/>
                </a:cxn>
                <a:cxn ang="0">
                  <a:pos x="T2" y="T3"/>
                </a:cxn>
                <a:cxn ang="0">
                  <a:pos x="T4" y="T5"/>
                </a:cxn>
                <a:cxn ang="0">
                  <a:pos x="T6" y="T7"/>
                </a:cxn>
                <a:cxn ang="0">
                  <a:pos x="T8" y="T9"/>
                </a:cxn>
              </a:cxnLst>
              <a:rect l="0" t="0" r="r" b="b"/>
              <a:pathLst>
                <a:path w="1996" h="2146">
                  <a:moveTo>
                    <a:pt x="895" y="2146"/>
                  </a:moveTo>
                  <a:lnTo>
                    <a:pt x="1996" y="674"/>
                  </a:lnTo>
                  <a:lnTo>
                    <a:pt x="1607" y="0"/>
                  </a:lnTo>
                  <a:lnTo>
                    <a:pt x="0" y="2146"/>
                  </a:lnTo>
                  <a:lnTo>
                    <a:pt x="895" y="2146"/>
                  </a:lnTo>
                  <a:close/>
                </a:path>
              </a:pathLst>
            </a:custGeom>
            <a:solidFill>
              <a:srgbClr val="242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4" name="Freeform 13"/>
            <p:cNvSpPr>
              <a:spLocks/>
            </p:cNvSpPr>
            <p:nvPr/>
          </p:nvSpPr>
          <p:spPr bwMode="auto">
            <a:xfrm>
              <a:off x="5319713" y="663575"/>
              <a:ext cx="176213" cy="176213"/>
            </a:xfrm>
            <a:custGeom>
              <a:avLst/>
              <a:gdLst>
                <a:gd name="T0" fmla="*/ 220 w 441"/>
                <a:gd name="T1" fmla="*/ 0 h 442"/>
                <a:gd name="T2" fmla="*/ 243 w 441"/>
                <a:gd name="T3" fmla="*/ 1 h 442"/>
                <a:gd name="T4" fmla="*/ 286 w 441"/>
                <a:gd name="T5" fmla="*/ 10 h 442"/>
                <a:gd name="T6" fmla="*/ 325 w 441"/>
                <a:gd name="T7" fmla="*/ 27 h 442"/>
                <a:gd name="T8" fmla="*/ 361 w 441"/>
                <a:gd name="T9" fmla="*/ 51 h 442"/>
                <a:gd name="T10" fmla="*/ 391 w 441"/>
                <a:gd name="T11" fmla="*/ 80 h 442"/>
                <a:gd name="T12" fmla="*/ 415 w 441"/>
                <a:gd name="T13" fmla="*/ 115 h 442"/>
                <a:gd name="T14" fmla="*/ 432 w 441"/>
                <a:gd name="T15" fmla="*/ 155 h 442"/>
                <a:gd name="T16" fmla="*/ 440 w 441"/>
                <a:gd name="T17" fmla="*/ 199 h 442"/>
                <a:gd name="T18" fmla="*/ 441 w 441"/>
                <a:gd name="T19" fmla="*/ 221 h 442"/>
                <a:gd name="T20" fmla="*/ 440 w 441"/>
                <a:gd name="T21" fmla="*/ 243 h 442"/>
                <a:gd name="T22" fmla="*/ 432 w 441"/>
                <a:gd name="T23" fmla="*/ 287 h 442"/>
                <a:gd name="T24" fmla="*/ 415 w 441"/>
                <a:gd name="T25" fmla="*/ 327 h 442"/>
                <a:gd name="T26" fmla="*/ 391 w 441"/>
                <a:gd name="T27" fmla="*/ 362 h 442"/>
                <a:gd name="T28" fmla="*/ 361 w 441"/>
                <a:gd name="T29" fmla="*/ 391 h 442"/>
                <a:gd name="T30" fmla="*/ 325 w 441"/>
                <a:gd name="T31" fmla="*/ 415 h 442"/>
                <a:gd name="T32" fmla="*/ 286 w 441"/>
                <a:gd name="T33" fmla="*/ 432 h 442"/>
                <a:gd name="T34" fmla="*/ 243 w 441"/>
                <a:gd name="T35" fmla="*/ 441 h 442"/>
                <a:gd name="T36" fmla="*/ 220 w 441"/>
                <a:gd name="T37" fmla="*/ 442 h 442"/>
                <a:gd name="T38" fmla="*/ 197 w 441"/>
                <a:gd name="T39" fmla="*/ 441 h 442"/>
                <a:gd name="T40" fmla="*/ 155 w 441"/>
                <a:gd name="T41" fmla="*/ 432 h 442"/>
                <a:gd name="T42" fmla="*/ 115 w 441"/>
                <a:gd name="T43" fmla="*/ 415 h 442"/>
                <a:gd name="T44" fmla="*/ 80 w 441"/>
                <a:gd name="T45" fmla="*/ 391 h 442"/>
                <a:gd name="T46" fmla="*/ 50 w 441"/>
                <a:gd name="T47" fmla="*/ 362 h 442"/>
                <a:gd name="T48" fmla="*/ 26 w 441"/>
                <a:gd name="T49" fmla="*/ 327 h 442"/>
                <a:gd name="T50" fmla="*/ 9 w 441"/>
                <a:gd name="T51" fmla="*/ 287 h 442"/>
                <a:gd name="T52" fmla="*/ 1 w 441"/>
                <a:gd name="T53" fmla="*/ 243 h 442"/>
                <a:gd name="T54" fmla="*/ 0 w 441"/>
                <a:gd name="T55" fmla="*/ 221 h 442"/>
                <a:gd name="T56" fmla="*/ 1 w 441"/>
                <a:gd name="T57" fmla="*/ 199 h 442"/>
                <a:gd name="T58" fmla="*/ 9 w 441"/>
                <a:gd name="T59" fmla="*/ 155 h 442"/>
                <a:gd name="T60" fmla="*/ 26 w 441"/>
                <a:gd name="T61" fmla="*/ 115 h 442"/>
                <a:gd name="T62" fmla="*/ 50 w 441"/>
                <a:gd name="T63" fmla="*/ 80 h 442"/>
                <a:gd name="T64" fmla="*/ 80 w 441"/>
                <a:gd name="T65" fmla="*/ 51 h 442"/>
                <a:gd name="T66" fmla="*/ 115 w 441"/>
                <a:gd name="T67" fmla="*/ 27 h 442"/>
                <a:gd name="T68" fmla="*/ 155 w 441"/>
                <a:gd name="T69" fmla="*/ 10 h 442"/>
                <a:gd name="T70" fmla="*/ 197 w 441"/>
                <a:gd name="T71" fmla="*/ 1 h 442"/>
                <a:gd name="T72" fmla="*/ 220 w 441"/>
                <a:gd name="T7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1" h="442">
                  <a:moveTo>
                    <a:pt x="220" y="0"/>
                  </a:moveTo>
                  <a:lnTo>
                    <a:pt x="243" y="1"/>
                  </a:lnTo>
                  <a:lnTo>
                    <a:pt x="286" y="10"/>
                  </a:lnTo>
                  <a:lnTo>
                    <a:pt x="325" y="27"/>
                  </a:lnTo>
                  <a:lnTo>
                    <a:pt x="361" y="51"/>
                  </a:lnTo>
                  <a:lnTo>
                    <a:pt x="391" y="80"/>
                  </a:lnTo>
                  <a:lnTo>
                    <a:pt x="415" y="115"/>
                  </a:lnTo>
                  <a:lnTo>
                    <a:pt x="432" y="155"/>
                  </a:lnTo>
                  <a:lnTo>
                    <a:pt x="440" y="199"/>
                  </a:lnTo>
                  <a:lnTo>
                    <a:pt x="441" y="221"/>
                  </a:lnTo>
                  <a:lnTo>
                    <a:pt x="440" y="243"/>
                  </a:lnTo>
                  <a:lnTo>
                    <a:pt x="432" y="287"/>
                  </a:lnTo>
                  <a:lnTo>
                    <a:pt x="415" y="327"/>
                  </a:lnTo>
                  <a:lnTo>
                    <a:pt x="391" y="362"/>
                  </a:lnTo>
                  <a:lnTo>
                    <a:pt x="361" y="391"/>
                  </a:lnTo>
                  <a:lnTo>
                    <a:pt x="325" y="415"/>
                  </a:lnTo>
                  <a:lnTo>
                    <a:pt x="286" y="432"/>
                  </a:lnTo>
                  <a:lnTo>
                    <a:pt x="243" y="441"/>
                  </a:lnTo>
                  <a:lnTo>
                    <a:pt x="220" y="442"/>
                  </a:lnTo>
                  <a:lnTo>
                    <a:pt x="197" y="441"/>
                  </a:lnTo>
                  <a:lnTo>
                    <a:pt x="155" y="432"/>
                  </a:lnTo>
                  <a:lnTo>
                    <a:pt x="115" y="415"/>
                  </a:lnTo>
                  <a:lnTo>
                    <a:pt x="80" y="391"/>
                  </a:lnTo>
                  <a:lnTo>
                    <a:pt x="50" y="362"/>
                  </a:lnTo>
                  <a:lnTo>
                    <a:pt x="26" y="327"/>
                  </a:lnTo>
                  <a:lnTo>
                    <a:pt x="9" y="287"/>
                  </a:lnTo>
                  <a:lnTo>
                    <a:pt x="1" y="243"/>
                  </a:lnTo>
                  <a:lnTo>
                    <a:pt x="0" y="221"/>
                  </a:lnTo>
                  <a:lnTo>
                    <a:pt x="1" y="199"/>
                  </a:lnTo>
                  <a:lnTo>
                    <a:pt x="9" y="155"/>
                  </a:lnTo>
                  <a:lnTo>
                    <a:pt x="26" y="115"/>
                  </a:lnTo>
                  <a:lnTo>
                    <a:pt x="50" y="80"/>
                  </a:lnTo>
                  <a:lnTo>
                    <a:pt x="80" y="51"/>
                  </a:lnTo>
                  <a:lnTo>
                    <a:pt x="115" y="27"/>
                  </a:lnTo>
                  <a:lnTo>
                    <a:pt x="155" y="10"/>
                  </a:lnTo>
                  <a:lnTo>
                    <a:pt x="197" y="1"/>
                  </a:lnTo>
                  <a:lnTo>
                    <a:pt x="220" y="0"/>
                  </a:lnTo>
                  <a:close/>
                </a:path>
              </a:pathLst>
            </a:custGeom>
            <a:solidFill>
              <a:srgbClr val="ACA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5" name="Freeform 14"/>
            <p:cNvSpPr>
              <a:spLocks/>
            </p:cNvSpPr>
            <p:nvPr/>
          </p:nvSpPr>
          <p:spPr bwMode="auto">
            <a:xfrm>
              <a:off x="6224588" y="663575"/>
              <a:ext cx="174625" cy="176213"/>
            </a:xfrm>
            <a:custGeom>
              <a:avLst/>
              <a:gdLst>
                <a:gd name="T0" fmla="*/ 220 w 441"/>
                <a:gd name="T1" fmla="*/ 0 h 442"/>
                <a:gd name="T2" fmla="*/ 243 w 441"/>
                <a:gd name="T3" fmla="*/ 1 h 442"/>
                <a:gd name="T4" fmla="*/ 286 w 441"/>
                <a:gd name="T5" fmla="*/ 10 h 442"/>
                <a:gd name="T6" fmla="*/ 325 w 441"/>
                <a:gd name="T7" fmla="*/ 27 h 442"/>
                <a:gd name="T8" fmla="*/ 361 w 441"/>
                <a:gd name="T9" fmla="*/ 51 h 442"/>
                <a:gd name="T10" fmla="*/ 391 w 441"/>
                <a:gd name="T11" fmla="*/ 80 h 442"/>
                <a:gd name="T12" fmla="*/ 415 w 441"/>
                <a:gd name="T13" fmla="*/ 115 h 442"/>
                <a:gd name="T14" fmla="*/ 432 w 441"/>
                <a:gd name="T15" fmla="*/ 155 h 442"/>
                <a:gd name="T16" fmla="*/ 440 w 441"/>
                <a:gd name="T17" fmla="*/ 199 h 442"/>
                <a:gd name="T18" fmla="*/ 441 w 441"/>
                <a:gd name="T19" fmla="*/ 221 h 442"/>
                <a:gd name="T20" fmla="*/ 440 w 441"/>
                <a:gd name="T21" fmla="*/ 243 h 442"/>
                <a:gd name="T22" fmla="*/ 432 w 441"/>
                <a:gd name="T23" fmla="*/ 287 h 442"/>
                <a:gd name="T24" fmla="*/ 415 w 441"/>
                <a:gd name="T25" fmla="*/ 327 h 442"/>
                <a:gd name="T26" fmla="*/ 391 w 441"/>
                <a:gd name="T27" fmla="*/ 362 h 442"/>
                <a:gd name="T28" fmla="*/ 361 w 441"/>
                <a:gd name="T29" fmla="*/ 391 h 442"/>
                <a:gd name="T30" fmla="*/ 325 w 441"/>
                <a:gd name="T31" fmla="*/ 415 h 442"/>
                <a:gd name="T32" fmla="*/ 286 w 441"/>
                <a:gd name="T33" fmla="*/ 432 h 442"/>
                <a:gd name="T34" fmla="*/ 243 w 441"/>
                <a:gd name="T35" fmla="*/ 441 h 442"/>
                <a:gd name="T36" fmla="*/ 220 w 441"/>
                <a:gd name="T37" fmla="*/ 442 h 442"/>
                <a:gd name="T38" fmla="*/ 197 w 441"/>
                <a:gd name="T39" fmla="*/ 441 h 442"/>
                <a:gd name="T40" fmla="*/ 155 w 441"/>
                <a:gd name="T41" fmla="*/ 432 h 442"/>
                <a:gd name="T42" fmla="*/ 115 w 441"/>
                <a:gd name="T43" fmla="*/ 415 h 442"/>
                <a:gd name="T44" fmla="*/ 80 w 441"/>
                <a:gd name="T45" fmla="*/ 391 h 442"/>
                <a:gd name="T46" fmla="*/ 50 w 441"/>
                <a:gd name="T47" fmla="*/ 362 h 442"/>
                <a:gd name="T48" fmla="*/ 26 w 441"/>
                <a:gd name="T49" fmla="*/ 327 h 442"/>
                <a:gd name="T50" fmla="*/ 9 w 441"/>
                <a:gd name="T51" fmla="*/ 287 h 442"/>
                <a:gd name="T52" fmla="*/ 1 w 441"/>
                <a:gd name="T53" fmla="*/ 243 h 442"/>
                <a:gd name="T54" fmla="*/ 0 w 441"/>
                <a:gd name="T55" fmla="*/ 221 h 442"/>
                <a:gd name="T56" fmla="*/ 1 w 441"/>
                <a:gd name="T57" fmla="*/ 199 h 442"/>
                <a:gd name="T58" fmla="*/ 9 w 441"/>
                <a:gd name="T59" fmla="*/ 155 h 442"/>
                <a:gd name="T60" fmla="*/ 26 w 441"/>
                <a:gd name="T61" fmla="*/ 115 h 442"/>
                <a:gd name="T62" fmla="*/ 50 w 441"/>
                <a:gd name="T63" fmla="*/ 80 h 442"/>
                <a:gd name="T64" fmla="*/ 80 w 441"/>
                <a:gd name="T65" fmla="*/ 51 h 442"/>
                <a:gd name="T66" fmla="*/ 115 w 441"/>
                <a:gd name="T67" fmla="*/ 27 h 442"/>
                <a:gd name="T68" fmla="*/ 155 w 441"/>
                <a:gd name="T69" fmla="*/ 10 h 442"/>
                <a:gd name="T70" fmla="*/ 197 w 441"/>
                <a:gd name="T71" fmla="*/ 1 h 442"/>
                <a:gd name="T72" fmla="*/ 220 w 441"/>
                <a:gd name="T7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1" h="442">
                  <a:moveTo>
                    <a:pt x="220" y="0"/>
                  </a:moveTo>
                  <a:lnTo>
                    <a:pt x="243" y="1"/>
                  </a:lnTo>
                  <a:lnTo>
                    <a:pt x="286" y="10"/>
                  </a:lnTo>
                  <a:lnTo>
                    <a:pt x="325" y="27"/>
                  </a:lnTo>
                  <a:lnTo>
                    <a:pt x="361" y="51"/>
                  </a:lnTo>
                  <a:lnTo>
                    <a:pt x="391" y="80"/>
                  </a:lnTo>
                  <a:lnTo>
                    <a:pt x="415" y="115"/>
                  </a:lnTo>
                  <a:lnTo>
                    <a:pt x="432" y="155"/>
                  </a:lnTo>
                  <a:lnTo>
                    <a:pt x="440" y="199"/>
                  </a:lnTo>
                  <a:lnTo>
                    <a:pt x="441" y="221"/>
                  </a:lnTo>
                  <a:lnTo>
                    <a:pt x="440" y="243"/>
                  </a:lnTo>
                  <a:lnTo>
                    <a:pt x="432" y="287"/>
                  </a:lnTo>
                  <a:lnTo>
                    <a:pt x="415" y="327"/>
                  </a:lnTo>
                  <a:lnTo>
                    <a:pt x="391" y="362"/>
                  </a:lnTo>
                  <a:lnTo>
                    <a:pt x="361" y="391"/>
                  </a:lnTo>
                  <a:lnTo>
                    <a:pt x="325" y="415"/>
                  </a:lnTo>
                  <a:lnTo>
                    <a:pt x="286" y="432"/>
                  </a:lnTo>
                  <a:lnTo>
                    <a:pt x="243" y="441"/>
                  </a:lnTo>
                  <a:lnTo>
                    <a:pt x="220" y="442"/>
                  </a:lnTo>
                  <a:lnTo>
                    <a:pt x="197" y="441"/>
                  </a:lnTo>
                  <a:lnTo>
                    <a:pt x="155" y="432"/>
                  </a:lnTo>
                  <a:lnTo>
                    <a:pt x="115" y="415"/>
                  </a:lnTo>
                  <a:lnTo>
                    <a:pt x="80" y="391"/>
                  </a:lnTo>
                  <a:lnTo>
                    <a:pt x="50" y="362"/>
                  </a:lnTo>
                  <a:lnTo>
                    <a:pt x="26" y="327"/>
                  </a:lnTo>
                  <a:lnTo>
                    <a:pt x="9" y="287"/>
                  </a:lnTo>
                  <a:lnTo>
                    <a:pt x="1" y="243"/>
                  </a:lnTo>
                  <a:lnTo>
                    <a:pt x="0" y="221"/>
                  </a:lnTo>
                  <a:lnTo>
                    <a:pt x="1" y="199"/>
                  </a:lnTo>
                  <a:lnTo>
                    <a:pt x="9" y="155"/>
                  </a:lnTo>
                  <a:lnTo>
                    <a:pt x="26" y="115"/>
                  </a:lnTo>
                  <a:lnTo>
                    <a:pt x="50" y="80"/>
                  </a:lnTo>
                  <a:lnTo>
                    <a:pt x="80" y="51"/>
                  </a:lnTo>
                  <a:lnTo>
                    <a:pt x="115" y="27"/>
                  </a:lnTo>
                  <a:lnTo>
                    <a:pt x="155" y="10"/>
                  </a:lnTo>
                  <a:lnTo>
                    <a:pt x="197" y="1"/>
                  </a:lnTo>
                  <a:lnTo>
                    <a:pt x="220" y="0"/>
                  </a:lnTo>
                  <a:close/>
                </a:path>
              </a:pathLst>
            </a:custGeom>
            <a:solidFill>
              <a:srgbClr val="ACA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6" name="Freeform 15"/>
            <p:cNvSpPr>
              <a:spLocks/>
            </p:cNvSpPr>
            <p:nvPr/>
          </p:nvSpPr>
          <p:spPr bwMode="auto">
            <a:xfrm>
              <a:off x="5319713" y="2130425"/>
              <a:ext cx="176213" cy="176213"/>
            </a:xfrm>
            <a:custGeom>
              <a:avLst/>
              <a:gdLst>
                <a:gd name="T0" fmla="*/ 220 w 441"/>
                <a:gd name="T1" fmla="*/ 0 h 441"/>
                <a:gd name="T2" fmla="*/ 243 w 441"/>
                <a:gd name="T3" fmla="*/ 1 h 441"/>
                <a:gd name="T4" fmla="*/ 286 w 441"/>
                <a:gd name="T5" fmla="*/ 9 h 441"/>
                <a:gd name="T6" fmla="*/ 325 w 441"/>
                <a:gd name="T7" fmla="*/ 26 h 441"/>
                <a:gd name="T8" fmla="*/ 361 w 441"/>
                <a:gd name="T9" fmla="*/ 50 h 441"/>
                <a:gd name="T10" fmla="*/ 391 w 441"/>
                <a:gd name="T11" fmla="*/ 80 h 441"/>
                <a:gd name="T12" fmla="*/ 415 w 441"/>
                <a:gd name="T13" fmla="*/ 115 h 441"/>
                <a:gd name="T14" fmla="*/ 432 w 441"/>
                <a:gd name="T15" fmla="*/ 155 h 441"/>
                <a:gd name="T16" fmla="*/ 440 w 441"/>
                <a:gd name="T17" fmla="*/ 197 h 441"/>
                <a:gd name="T18" fmla="*/ 441 w 441"/>
                <a:gd name="T19" fmla="*/ 220 h 441"/>
                <a:gd name="T20" fmla="*/ 440 w 441"/>
                <a:gd name="T21" fmla="*/ 243 h 441"/>
                <a:gd name="T22" fmla="*/ 432 w 441"/>
                <a:gd name="T23" fmla="*/ 286 h 441"/>
                <a:gd name="T24" fmla="*/ 415 w 441"/>
                <a:gd name="T25" fmla="*/ 326 h 441"/>
                <a:gd name="T26" fmla="*/ 391 w 441"/>
                <a:gd name="T27" fmla="*/ 361 h 441"/>
                <a:gd name="T28" fmla="*/ 361 w 441"/>
                <a:gd name="T29" fmla="*/ 391 h 441"/>
                <a:gd name="T30" fmla="*/ 325 w 441"/>
                <a:gd name="T31" fmla="*/ 415 h 441"/>
                <a:gd name="T32" fmla="*/ 286 w 441"/>
                <a:gd name="T33" fmla="*/ 432 h 441"/>
                <a:gd name="T34" fmla="*/ 243 w 441"/>
                <a:gd name="T35" fmla="*/ 440 h 441"/>
                <a:gd name="T36" fmla="*/ 220 w 441"/>
                <a:gd name="T37" fmla="*/ 441 h 441"/>
                <a:gd name="T38" fmla="*/ 197 w 441"/>
                <a:gd name="T39" fmla="*/ 440 h 441"/>
                <a:gd name="T40" fmla="*/ 155 w 441"/>
                <a:gd name="T41" fmla="*/ 432 h 441"/>
                <a:gd name="T42" fmla="*/ 115 w 441"/>
                <a:gd name="T43" fmla="*/ 415 h 441"/>
                <a:gd name="T44" fmla="*/ 80 w 441"/>
                <a:gd name="T45" fmla="*/ 391 h 441"/>
                <a:gd name="T46" fmla="*/ 50 w 441"/>
                <a:gd name="T47" fmla="*/ 361 h 441"/>
                <a:gd name="T48" fmla="*/ 26 w 441"/>
                <a:gd name="T49" fmla="*/ 326 h 441"/>
                <a:gd name="T50" fmla="*/ 9 w 441"/>
                <a:gd name="T51" fmla="*/ 286 h 441"/>
                <a:gd name="T52" fmla="*/ 1 w 441"/>
                <a:gd name="T53" fmla="*/ 243 h 441"/>
                <a:gd name="T54" fmla="*/ 0 w 441"/>
                <a:gd name="T55" fmla="*/ 220 h 441"/>
                <a:gd name="T56" fmla="*/ 1 w 441"/>
                <a:gd name="T57" fmla="*/ 197 h 441"/>
                <a:gd name="T58" fmla="*/ 9 w 441"/>
                <a:gd name="T59" fmla="*/ 155 h 441"/>
                <a:gd name="T60" fmla="*/ 26 w 441"/>
                <a:gd name="T61" fmla="*/ 115 h 441"/>
                <a:gd name="T62" fmla="*/ 50 w 441"/>
                <a:gd name="T63" fmla="*/ 80 h 441"/>
                <a:gd name="T64" fmla="*/ 80 w 441"/>
                <a:gd name="T65" fmla="*/ 50 h 441"/>
                <a:gd name="T66" fmla="*/ 115 w 441"/>
                <a:gd name="T67" fmla="*/ 26 h 441"/>
                <a:gd name="T68" fmla="*/ 155 w 441"/>
                <a:gd name="T69" fmla="*/ 9 h 441"/>
                <a:gd name="T70" fmla="*/ 197 w 441"/>
                <a:gd name="T71" fmla="*/ 1 h 441"/>
                <a:gd name="T72" fmla="*/ 220 w 441"/>
                <a:gd name="T7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1" h="441">
                  <a:moveTo>
                    <a:pt x="220" y="0"/>
                  </a:moveTo>
                  <a:lnTo>
                    <a:pt x="243" y="1"/>
                  </a:lnTo>
                  <a:lnTo>
                    <a:pt x="286" y="9"/>
                  </a:lnTo>
                  <a:lnTo>
                    <a:pt x="325" y="26"/>
                  </a:lnTo>
                  <a:lnTo>
                    <a:pt x="361" y="50"/>
                  </a:lnTo>
                  <a:lnTo>
                    <a:pt x="391" y="80"/>
                  </a:lnTo>
                  <a:lnTo>
                    <a:pt x="415" y="115"/>
                  </a:lnTo>
                  <a:lnTo>
                    <a:pt x="432" y="155"/>
                  </a:lnTo>
                  <a:lnTo>
                    <a:pt x="440" y="197"/>
                  </a:lnTo>
                  <a:lnTo>
                    <a:pt x="441" y="220"/>
                  </a:lnTo>
                  <a:lnTo>
                    <a:pt x="440" y="243"/>
                  </a:lnTo>
                  <a:lnTo>
                    <a:pt x="432" y="286"/>
                  </a:lnTo>
                  <a:lnTo>
                    <a:pt x="415" y="326"/>
                  </a:lnTo>
                  <a:lnTo>
                    <a:pt x="391" y="361"/>
                  </a:lnTo>
                  <a:lnTo>
                    <a:pt x="361" y="391"/>
                  </a:lnTo>
                  <a:lnTo>
                    <a:pt x="325" y="415"/>
                  </a:lnTo>
                  <a:lnTo>
                    <a:pt x="286" y="432"/>
                  </a:lnTo>
                  <a:lnTo>
                    <a:pt x="243" y="440"/>
                  </a:lnTo>
                  <a:lnTo>
                    <a:pt x="220" y="441"/>
                  </a:lnTo>
                  <a:lnTo>
                    <a:pt x="197" y="440"/>
                  </a:lnTo>
                  <a:lnTo>
                    <a:pt x="155" y="432"/>
                  </a:lnTo>
                  <a:lnTo>
                    <a:pt x="115" y="415"/>
                  </a:lnTo>
                  <a:lnTo>
                    <a:pt x="80" y="391"/>
                  </a:lnTo>
                  <a:lnTo>
                    <a:pt x="50" y="361"/>
                  </a:lnTo>
                  <a:lnTo>
                    <a:pt x="26" y="326"/>
                  </a:lnTo>
                  <a:lnTo>
                    <a:pt x="9" y="286"/>
                  </a:lnTo>
                  <a:lnTo>
                    <a:pt x="1" y="243"/>
                  </a:lnTo>
                  <a:lnTo>
                    <a:pt x="0" y="220"/>
                  </a:lnTo>
                  <a:lnTo>
                    <a:pt x="1" y="197"/>
                  </a:lnTo>
                  <a:lnTo>
                    <a:pt x="9" y="155"/>
                  </a:lnTo>
                  <a:lnTo>
                    <a:pt x="26" y="115"/>
                  </a:lnTo>
                  <a:lnTo>
                    <a:pt x="50" y="80"/>
                  </a:lnTo>
                  <a:lnTo>
                    <a:pt x="80" y="50"/>
                  </a:lnTo>
                  <a:lnTo>
                    <a:pt x="115" y="26"/>
                  </a:lnTo>
                  <a:lnTo>
                    <a:pt x="155" y="9"/>
                  </a:lnTo>
                  <a:lnTo>
                    <a:pt x="197" y="1"/>
                  </a:lnTo>
                  <a:lnTo>
                    <a:pt x="220" y="0"/>
                  </a:lnTo>
                  <a:close/>
                </a:path>
              </a:pathLst>
            </a:custGeom>
            <a:solidFill>
              <a:srgbClr val="ACA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7" name="Freeform 16"/>
            <p:cNvSpPr>
              <a:spLocks/>
            </p:cNvSpPr>
            <p:nvPr/>
          </p:nvSpPr>
          <p:spPr bwMode="auto">
            <a:xfrm>
              <a:off x="6224588" y="2130425"/>
              <a:ext cx="174625" cy="176213"/>
            </a:xfrm>
            <a:custGeom>
              <a:avLst/>
              <a:gdLst>
                <a:gd name="T0" fmla="*/ 220 w 441"/>
                <a:gd name="T1" fmla="*/ 0 h 441"/>
                <a:gd name="T2" fmla="*/ 243 w 441"/>
                <a:gd name="T3" fmla="*/ 1 h 441"/>
                <a:gd name="T4" fmla="*/ 286 w 441"/>
                <a:gd name="T5" fmla="*/ 9 h 441"/>
                <a:gd name="T6" fmla="*/ 325 w 441"/>
                <a:gd name="T7" fmla="*/ 26 h 441"/>
                <a:gd name="T8" fmla="*/ 361 w 441"/>
                <a:gd name="T9" fmla="*/ 50 h 441"/>
                <a:gd name="T10" fmla="*/ 391 w 441"/>
                <a:gd name="T11" fmla="*/ 80 h 441"/>
                <a:gd name="T12" fmla="*/ 415 w 441"/>
                <a:gd name="T13" fmla="*/ 115 h 441"/>
                <a:gd name="T14" fmla="*/ 432 w 441"/>
                <a:gd name="T15" fmla="*/ 155 h 441"/>
                <a:gd name="T16" fmla="*/ 440 w 441"/>
                <a:gd name="T17" fmla="*/ 197 h 441"/>
                <a:gd name="T18" fmla="*/ 441 w 441"/>
                <a:gd name="T19" fmla="*/ 220 h 441"/>
                <a:gd name="T20" fmla="*/ 440 w 441"/>
                <a:gd name="T21" fmla="*/ 243 h 441"/>
                <a:gd name="T22" fmla="*/ 432 w 441"/>
                <a:gd name="T23" fmla="*/ 286 h 441"/>
                <a:gd name="T24" fmla="*/ 415 w 441"/>
                <a:gd name="T25" fmla="*/ 326 h 441"/>
                <a:gd name="T26" fmla="*/ 391 w 441"/>
                <a:gd name="T27" fmla="*/ 361 h 441"/>
                <a:gd name="T28" fmla="*/ 361 w 441"/>
                <a:gd name="T29" fmla="*/ 391 h 441"/>
                <a:gd name="T30" fmla="*/ 325 w 441"/>
                <a:gd name="T31" fmla="*/ 415 h 441"/>
                <a:gd name="T32" fmla="*/ 286 w 441"/>
                <a:gd name="T33" fmla="*/ 432 h 441"/>
                <a:gd name="T34" fmla="*/ 243 w 441"/>
                <a:gd name="T35" fmla="*/ 440 h 441"/>
                <a:gd name="T36" fmla="*/ 220 w 441"/>
                <a:gd name="T37" fmla="*/ 441 h 441"/>
                <a:gd name="T38" fmla="*/ 197 w 441"/>
                <a:gd name="T39" fmla="*/ 440 h 441"/>
                <a:gd name="T40" fmla="*/ 155 w 441"/>
                <a:gd name="T41" fmla="*/ 432 h 441"/>
                <a:gd name="T42" fmla="*/ 115 w 441"/>
                <a:gd name="T43" fmla="*/ 415 h 441"/>
                <a:gd name="T44" fmla="*/ 80 w 441"/>
                <a:gd name="T45" fmla="*/ 391 h 441"/>
                <a:gd name="T46" fmla="*/ 50 w 441"/>
                <a:gd name="T47" fmla="*/ 361 h 441"/>
                <a:gd name="T48" fmla="*/ 26 w 441"/>
                <a:gd name="T49" fmla="*/ 326 h 441"/>
                <a:gd name="T50" fmla="*/ 9 w 441"/>
                <a:gd name="T51" fmla="*/ 286 h 441"/>
                <a:gd name="T52" fmla="*/ 1 w 441"/>
                <a:gd name="T53" fmla="*/ 243 h 441"/>
                <a:gd name="T54" fmla="*/ 0 w 441"/>
                <a:gd name="T55" fmla="*/ 220 h 441"/>
                <a:gd name="T56" fmla="*/ 1 w 441"/>
                <a:gd name="T57" fmla="*/ 197 h 441"/>
                <a:gd name="T58" fmla="*/ 9 w 441"/>
                <a:gd name="T59" fmla="*/ 155 h 441"/>
                <a:gd name="T60" fmla="*/ 26 w 441"/>
                <a:gd name="T61" fmla="*/ 115 h 441"/>
                <a:gd name="T62" fmla="*/ 50 w 441"/>
                <a:gd name="T63" fmla="*/ 80 h 441"/>
                <a:gd name="T64" fmla="*/ 80 w 441"/>
                <a:gd name="T65" fmla="*/ 50 h 441"/>
                <a:gd name="T66" fmla="*/ 115 w 441"/>
                <a:gd name="T67" fmla="*/ 26 h 441"/>
                <a:gd name="T68" fmla="*/ 155 w 441"/>
                <a:gd name="T69" fmla="*/ 9 h 441"/>
                <a:gd name="T70" fmla="*/ 197 w 441"/>
                <a:gd name="T71" fmla="*/ 1 h 441"/>
                <a:gd name="T72" fmla="*/ 220 w 441"/>
                <a:gd name="T7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1" h="441">
                  <a:moveTo>
                    <a:pt x="220" y="0"/>
                  </a:moveTo>
                  <a:lnTo>
                    <a:pt x="243" y="1"/>
                  </a:lnTo>
                  <a:lnTo>
                    <a:pt x="286" y="9"/>
                  </a:lnTo>
                  <a:lnTo>
                    <a:pt x="325" y="26"/>
                  </a:lnTo>
                  <a:lnTo>
                    <a:pt x="361" y="50"/>
                  </a:lnTo>
                  <a:lnTo>
                    <a:pt x="391" y="80"/>
                  </a:lnTo>
                  <a:lnTo>
                    <a:pt x="415" y="115"/>
                  </a:lnTo>
                  <a:lnTo>
                    <a:pt x="432" y="155"/>
                  </a:lnTo>
                  <a:lnTo>
                    <a:pt x="440" y="197"/>
                  </a:lnTo>
                  <a:lnTo>
                    <a:pt x="441" y="220"/>
                  </a:lnTo>
                  <a:lnTo>
                    <a:pt x="440" y="243"/>
                  </a:lnTo>
                  <a:lnTo>
                    <a:pt x="432" y="286"/>
                  </a:lnTo>
                  <a:lnTo>
                    <a:pt x="415" y="326"/>
                  </a:lnTo>
                  <a:lnTo>
                    <a:pt x="391" y="361"/>
                  </a:lnTo>
                  <a:lnTo>
                    <a:pt x="361" y="391"/>
                  </a:lnTo>
                  <a:lnTo>
                    <a:pt x="325" y="415"/>
                  </a:lnTo>
                  <a:lnTo>
                    <a:pt x="286" y="432"/>
                  </a:lnTo>
                  <a:lnTo>
                    <a:pt x="243" y="440"/>
                  </a:lnTo>
                  <a:lnTo>
                    <a:pt x="220" y="441"/>
                  </a:lnTo>
                  <a:lnTo>
                    <a:pt x="197" y="440"/>
                  </a:lnTo>
                  <a:lnTo>
                    <a:pt x="155" y="432"/>
                  </a:lnTo>
                  <a:lnTo>
                    <a:pt x="115" y="415"/>
                  </a:lnTo>
                  <a:lnTo>
                    <a:pt x="80" y="391"/>
                  </a:lnTo>
                  <a:lnTo>
                    <a:pt x="50" y="361"/>
                  </a:lnTo>
                  <a:lnTo>
                    <a:pt x="26" y="326"/>
                  </a:lnTo>
                  <a:lnTo>
                    <a:pt x="9" y="286"/>
                  </a:lnTo>
                  <a:lnTo>
                    <a:pt x="1" y="243"/>
                  </a:lnTo>
                  <a:lnTo>
                    <a:pt x="0" y="220"/>
                  </a:lnTo>
                  <a:lnTo>
                    <a:pt x="1" y="197"/>
                  </a:lnTo>
                  <a:lnTo>
                    <a:pt x="9" y="155"/>
                  </a:lnTo>
                  <a:lnTo>
                    <a:pt x="26" y="115"/>
                  </a:lnTo>
                  <a:lnTo>
                    <a:pt x="50" y="80"/>
                  </a:lnTo>
                  <a:lnTo>
                    <a:pt x="80" y="50"/>
                  </a:lnTo>
                  <a:lnTo>
                    <a:pt x="115" y="26"/>
                  </a:lnTo>
                  <a:lnTo>
                    <a:pt x="155" y="9"/>
                  </a:lnTo>
                  <a:lnTo>
                    <a:pt x="197" y="1"/>
                  </a:lnTo>
                  <a:lnTo>
                    <a:pt x="220" y="0"/>
                  </a:lnTo>
                  <a:close/>
                </a:path>
              </a:pathLst>
            </a:custGeom>
            <a:solidFill>
              <a:srgbClr val="ACA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8" name="Freeform 17"/>
            <p:cNvSpPr>
              <a:spLocks/>
            </p:cNvSpPr>
            <p:nvPr/>
          </p:nvSpPr>
          <p:spPr bwMode="auto">
            <a:xfrm>
              <a:off x="5319713" y="611188"/>
              <a:ext cx="176213" cy="174625"/>
            </a:xfrm>
            <a:custGeom>
              <a:avLst/>
              <a:gdLst>
                <a:gd name="T0" fmla="*/ 220 w 441"/>
                <a:gd name="T1" fmla="*/ 0 h 443"/>
                <a:gd name="T2" fmla="*/ 243 w 441"/>
                <a:gd name="T3" fmla="*/ 1 h 443"/>
                <a:gd name="T4" fmla="*/ 286 w 441"/>
                <a:gd name="T5" fmla="*/ 9 h 443"/>
                <a:gd name="T6" fmla="*/ 325 w 441"/>
                <a:gd name="T7" fmla="*/ 27 h 443"/>
                <a:gd name="T8" fmla="*/ 361 w 441"/>
                <a:gd name="T9" fmla="*/ 50 h 443"/>
                <a:gd name="T10" fmla="*/ 391 w 441"/>
                <a:gd name="T11" fmla="*/ 80 h 443"/>
                <a:gd name="T12" fmla="*/ 415 w 441"/>
                <a:gd name="T13" fmla="*/ 116 h 443"/>
                <a:gd name="T14" fmla="*/ 432 w 441"/>
                <a:gd name="T15" fmla="*/ 155 h 443"/>
                <a:gd name="T16" fmla="*/ 440 w 441"/>
                <a:gd name="T17" fmla="*/ 199 h 443"/>
                <a:gd name="T18" fmla="*/ 441 w 441"/>
                <a:gd name="T19" fmla="*/ 221 h 443"/>
                <a:gd name="T20" fmla="*/ 440 w 441"/>
                <a:gd name="T21" fmla="*/ 244 h 443"/>
                <a:gd name="T22" fmla="*/ 432 w 441"/>
                <a:gd name="T23" fmla="*/ 288 h 443"/>
                <a:gd name="T24" fmla="*/ 415 w 441"/>
                <a:gd name="T25" fmla="*/ 327 h 443"/>
                <a:gd name="T26" fmla="*/ 391 w 441"/>
                <a:gd name="T27" fmla="*/ 363 h 443"/>
                <a:gd name="T28" fmla="*/ 361 w 441"/>
                <a:gd name="T29" fmla="*/ 392 h 443"/>
                <a:gd name="T30" fmla="*/ 325 w 441"/>
                <a:gd name="T31" fmla="*/ 416 h 443"/>
                <a:gd name="T32" fmla="*/ 286 w 441"/>
                <a:gd name="T33" fmla="*/ 432 h 443"/>
                <a:gd name="T34" fmla="*/ 243 w 441"/>
                <a:gd name="T35" fmla="*/ 442 h 443"/>
                <a:gd name="T36" fmla="*/ 220 w 441"/>
                <a:gd name="T37" fmla="*/ 443 h 443"/>
                <a:gd name="T38" fmla="*/ 197 w 441"/>
                <a:gd name="T39" fmla="*/ 442 h 443"/>
                <a:gd name="T40" fmla="*/ 155 w 441"/>
                <a:gd name="T41" fmla="*/ 432 h 443"/>
                <a:gd name="T42" fmla="*/ 115 w 441"/>
                <a:gd name="T43" fmla="*/ 416 h 443"/>
                <a:gd name="T44" fmla="*/ 80 w 441"/>
                <a:gd name="T45" fmla="*/ 392 h 443"/>
                <a:gd name="T46" fmla="*/ 50 w 441"/>
                <a:gd name="T47" fmla="*/ 363 h 443"/>
                <a:gd name="T48" fmla="*/ 26 w 441"/>
                <a:gd name="T49" fmla="*/ 327 h 443"/>
                <a:gd name="T50" fmla="*/ 9 w 441"/>
                <a:gd name="T51" fmla="*/ 288 h 443"/>
                <a:gd name="T52" fmla="*/ 1 w 441"/>
                <a:gd name="T53" fmla="*/ 244 h 443"/>
                <a:gd name="T54" fmla="*/ 0 w 441"/>
                <a:gd name="T55" fmla="*/ 221 h 443"/>
                <a:gd name="T56" fmla="*/ 1 w 441"/>
                <a:gd name="T57" fmla="*/ 199 h 443"/>
                <a:gd name="T58" fmla="*/ 9 w 441"/>
                <a:gd name="T59" fmla="*/ 155 h 443"/>
                <a:gd name="T60" fmla="*/ 26 w 441"/>
                <a:gd name="T61" fmla="*/ 116 h 443"/>
                <a:gd name="T62" fmla="*/ 50 w 441"/>
                <a:gd name="T63" fmla="*/ 80 h 443"/>
                <a:gd name="T64" fmla="*/ 80 w 441"/>
                <a:gd name="T65" fmla="*/ 50 h 443"/>
                <a:gd name="T66" fmla="*/ 115 w 441"/>
                <a:gd name="T67" fmla="*/ 27 h 443"/>
                <a:gd name="T68" fmla="*/ 155 w 441"/>
                <a:gd name="T69" fmla="*/ 9 h 443"/>
                <a:gd name="T70" fmla="*/ 197 w 441"/>
                <a:gd name="T71" fmla="*/ 1 h 443"/>
                <a:gd name="T72" fmla="*/ 220 w 441"/>
                <a:gd name="T73"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1" h="443">
                  <a:moveTo>
                    <a:pt x="220" y="0"/>
                  </a:moveTo>
                  <a:lnTo>
                    <a:pt x="243" y="1"/>
                  </a:lnTo>
                  <a:lnTo>
                    <a:pt x="286" y="9"/>
                  </a:lnTo>
                  <a:lnTo>
                    <a:pt x="325" y="27"/>
                  </a:lnTo>
                  <a:lnTo>
                    <a:pt x="361" y="50"/>
                  </a:lnTo>
                  <a:lnTo>
                    <a:pt x="391" y="80"/>
                  </a:lnTo>
                  <a:lnTo>
                    <a:pt x="415" y="116"/>
                  </a:lnTo>
                  <a:lnTo>
                    <a:pt x="432" y="155"/>
                  </a:lnTo>
                  <a:lnTo>
                    <a:pt x="440" y="199"/>
                  </a:lnTo>
                  <a:lnTo>
                    <a:pt x="441" y="221"/>
                  </a:lnTo>
                  <a:lnTo>
                    <a:pt x="440" y="244"/>
                  </a:lnTo>
                  <a:lnTo>
                    <a:pt x="432" y="288"/>
                  </a:lnTo>
                  <a:lnTo>
                    <a:pt x="415" y="327"/>
                  </a:lnTo>
                  <a:lnTo>
                    <a:pt x="391" y="363"/>
                  </a:lnTo>
                  <a:lnTo>
                    <a:pt x="361" y="392"/>
                  </a:lnTo>
                  <a:lnTo>
                    <a:pt x="325" y="416"/>
                  </a:lnTo>
                  <a:lnTo>
                    <a:pt x="286" y="432"/>
                  </a:lnTo>
                  <a:lnTo>
                    <a:pt x="243" y="442"/>
                  </a:lnTo>
                  <a:lnTo>
                    <a:pt x="220" y="443"/>
                  </a:lnTo>
                  <a:lnTo>
                    <a:pt x="197" y="442"/>
                  </a:lnTo>
                  <a:lnTo>
                    <a:pt x="155" y="432"/>
                  </a:lnTo>
                  <a:lnTo>
                    <a:pt x="115" y="416"/>
                  </a:lnTo>
                  <a:lnTo>
                    <a:pt x="80" y="392"/>
                  </a:lnTo>
                  <a:lnTo>
                    <a:pt x="50" y="363"/>
                  </a:lnTo>
                  <a:lnTo>
                    <a:pt x="26" y="327"/>
                  </a:lnTo>
                  <a:lnTo>
                    <a:pt x="9" y="288"/>
                  </a:lnTo>
                  <a:lnTo>
                    <a:pt x="1" y="244"/>
                  </a:lnTo>
                  <a:lnTo>
                    <a:pt x="0" y="221"/>
                  </a:lnTo>
                  <a:lnTo>
                    <a:pt x="1" y="199"/>
                  </a:lnTo>
                  <a:lnTo>
                    <a:pt x="9" y="155"/>
                  </a:lnTo>
                  <a:lnTo>
                    <a:pt x="26" y="116"/>
                  </a:lnTo>
                  <a:lnTo>
                    <a:pt x="50" y="80"/>
                  </a:lnTo>
                  <a:lnTo>
                    <a:pt x="80" y="50"/>
                  </a:lnTo>
                  <a:lnTo>
                    <a:pt x="115" y="27"/>
                  </a:lnTo>
                  <a:lnTo>
                    <a:pt x="155" y="9"/>
                  </a:lnTo>
                  <a:lnTo>
                    <a:pt x="197" y="1"/>
                  </a:lnTo>
                  <a:lnTo>
                    <a:pt x="2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9" name="Freeform 18"/>
            <p:cNvSpPr>
              <a:spLocks/>
            </p:cNvSpPr>
            <p:nvPr/>
          </p:nvSpPr>
          <p:spPr bwMode="auto">
            <a:xfrm>
              <a:off x="6224588" y="611188"/>
              <a:ext cx="174625" cy="174625"/>
            </a:xfrm>
            <a:custGeom>
              <a:avLst/>
              <a:gdLst>
                <a:gd name="T0" fmla="*/ 220 w 441"/>
                <a:gd name="T1" fmla="*/ 0 h 443"/>
                <a:gd name="T2" fmla="*/ 243 w 441"/>
                <a:gd name="T3" fmla="*/ 1 h 443"/>
                <a:gd name="T4" fmla="*/ 286 w 441"/>
                <a:gd name="T5" fmla="*/ 9 h 443"/>
                <a:gd name="T6" fmla="*/ 325 w 441"/>
                <a:gd name="T7" fmla="*/ 27 h 443"/>
                <a:gd name="T8" fmla="*/ 361 w 441"/>
                <a:gd name="T9" fmla="*/ 50 h 443"/>
                <a:gd name="T10" fmla="*/ 391 w 441"/>
                <a:gd name="T11" fmla="*/ 80 h 443"/>
                <a:gd name="T12" fmla="*/ 415 w 441"/>
                <a:gd name="T13" fmla="*/ 116 h 443"/>
                <a:gd name="T14" fmla="*/ 432 w 441"/>
                <a:gd name="T15" fmla="*/ 155 h 443"/>
                <a:gd name="T16" fmla="*/ 440 w 441"/>
                <a:gd name="T17" fmla="*/ 199 h 443"/>
                <a:gd name="T18" fmla="*/ 441 w 441"/>
                <a:gd name="T19" fmla="*/ 221 h 443"/>
                <a:gd name="T20" fmla="*/ 440 w 441"/>
                <a:gd name="T21" fmla="*/ 244 h 443"/>
                <a:gd name="T22" fmla="*/ 432 w 441"/>
                <a:gd name="T23" fmla="*/ 288 h 443"/>
                <a:gd name="T24" fmla="*/ 415 w 441"/>
                <a:gd name="T25" fmla="*/ 327 h 443"/>
                <a:gd name="T26" fmla="*/ 391 w 441"/>
                <a:gd name="T27" fmla="*/ 363 h 443"/>
                <a:gd name="T28" fmla="*/ 361 w 441"/>
                <a:gd name="T29" fmla="*/ 392 h 443"/>
                <a:gd name="T30" fmla="*/ 325 w 441"/>
                <a:gd name="T31" fmla="*/ 416 h 443"/>
                <a:gd name="T32" fmla="*/ 286 w 441"/>
                <a:gd name="T33" fmla="*/ 432 h 443"/>
                <a:gd name="T34" fmla="*/ 243 w 441"/>
                <a:gd name="T35" fmla="*/ 442 h 443"/>
                <a:gd name="T36" fmla="*/ 220 w 441"/>
                <a:gd name="T37" fmla="*/ 443 h 443"/>
                <a:gd name="T38" fmla="*/ 197 w 441"/>
                <a:gd name="T39" fmla="*/ 442 h 443"/>
                <a:gd name="T40" fmla="*/ 155 w 441"/>
                <a:gd name="T41" fmla="*/ 432 h 443"/>
                <a:gd name="T42" fmla="*/ 115 w 441"/>
                <a:gd name="T43" fmla="*/ 416 h 443"/>
                <a:gd name="T44" fmla="*/ 80 w 441"/>
                <a:gd name="T45" fmla="*/ 392 h 443"/>
                <a:gd name="T46" fmla="*/ 50 w 441"/>
                <a:gd name="T47" fmla="*/ 363 h 443"/>
                <a:gd name="T48" fmla="*/ 26 w 441"/>
                <a:gd name="T49" fmla="*/ 327 h 443"/>
                <a:gd name="T50" fmla="*/ 9 w 441"/>
                <a:gd name="T51" fmla="*/ 288 h 443"/>
                <a:gd name="T52" fmla="*/ 1 w 441"/>
                <a:gd name="T53" fmla="*/ 244 h 443"/>
                <a:gd name="T54" fmla="*/ 0 w 441"/>
                <a:gd name="T55" fmla="*/ 221 h 443"/>
                <a:gd name="T56" fmla="*/ 1 w 441"/>
                <a:gd name="T57" fmla="*/ 199 h 443"/>
                <a:gd name="T58" fmla="*/ 9 w 441"/>
                <a:gd name="T59" fmla="*/ 155 h 443"/>
                <a:gd name="T60" fmla="*/ 26 w 441"/>
                <a:gd name="T61" fmla="*/ 116 h 443"/>
                <a:gd name="T62" fmla="*/ 50 w 441"/>
                <a:gd name="T63" fmla="*/ 80 h 443"/>
                <a:gd name="T64" fmla="*/ 80 w 441"/>
                <a:gd name="T65" fmla="*/ 50 h 443"/>
                <a:gd name="T66" fmla="*/ 115 w 441"/>
                <a:gd name="T67" fmla="*/ 27 h 443"/>
                <a:gd name="T68" fmla="*/ 155 w 441"/>
                <a:gd name="T69" fmla="*/ 9 h 443"/>
                <a:gd name="T70" fmla="*/ 197 w 441"/>
                <a:gd name="T71" fmla="*/ 1 h 443"/>
                <a:gd name="T72" fmla="*/ 220 w 441"/>
                <a:gd name="T73"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1" h="443">
                  <a:moveTo>
                    <a:pt x="220" y="0"/>
                  </a:moveTo>
                  <a:lnTo>
                    <a:pt x="243" y="1"/>
                  </a:lnTo>
                  <a:lnTo>
                    <a:pt x="286" y="9"/>
                  </a:lnTo>
                  <a:lnTo>
                    <a:pt x="325" y="27"/>
                  </a:lnTo>
                  <a:lnTo>
                    <a:pt x="361" y="50"/>
                  </a:lnTo>
                  <a:lnTo>
                    <a:pt x="391" y="80"/>
                  </a:lnTo>
                  <a:lnTo>
                    <a:pt x="415" y="116"/>
                  </a:lnTo>
                  <a:lnTo>
                    <a:pt x="432" y="155"/>
                  </a:lnTo>
                  <a:lnTo>
                    <a:pt x="440" y="199"/>
                  </a:lnTo>
                  <a:lnTo>
                    <a:pt x="441" y="221"/>
                  </a:lnTo>
                  <a:lnTo>
                    <a:pt x="440" y="244"/>
                  </a:lnTo>
                  <a:lnTo>
                    <a:pt x="432" y="288"/>
                  </a:lnTo>
                  <a:lnTo>
                    <a:pt x="415" y="327"/>
                  </a:lnTo>
                  <a:lnTo>
                    <a:pt x="391" y="363"/>
                  </a:lnTo>
                  <a:lnTo>
                    <a:pt x="361" y="392"/>
                  </a:lnTo>
                  <a:lnTo>
                    <a:pt x="325" y="416"/>
                  </a:lnTo>
                  <a:lnTo>
                    <a:pt x="286" y="432"/>
                  </a:lnTo>
                  <a:lnTo>
                    <a:pt x="243" y="442"/>
                  </a:lnTo>
                  <a:lnTo>
                    <a:pt x="220" y="443"/>
                  </a:lnTo>
                  <a:lnTo>
                    <a:pt x="197" y="442"/>
                  </a:lnTo>
                  <a:lnTo>
                    <a:pt x="155" y="432"/>
                  </a:lnTo>
                  <a:lnTo>
                    <a:pt x="115" y="416"/>
                  </a:lnTo>
                  <a:lnTo>
                    <a:pt x="80" y="392"/>
                  </a:lnTo>
                  <a:lnTo>
                    <a:pt x="50" y="363"/>
                  </a:lnTo>
                  <a:lnTo>
                    <a:pt x="26" y="327"/>
                  </a:lnTo>
                  <a:lnTo>
                    <a:pt x="9" y="288"/>
                  </a:lnTo>
                  <a:lnTo>
                    <a:pt x="1" y="244"/>
                  </a:lnTo>
                  <a:lnTo>
                    <a:pt x="0" y="221"/>
                  </a:lnTo>
                  <a:lnTo>
                    <a:pt x="1" y="199"/>
                  </a:lnTo>
                  <a:lnTo>
                    <a:pt x="9" y="155"/>
                  </a:lnTo>
                  <a:lnTo>
                    <a:pt x="26" y="116"/>
                  </a:lnTo>
                  <a:lnTo>
                    <a:pt x="50" y="80"/>
                  </a:lnTo>
                  <a:lnTo>
                    <a:pt x="80" y="50"/>
                  </a:lnTo>
                  <a:lnTo>
                    <a:pt x="115" y="27"/>
                  </a:lnTo>
                  <a:lnTo>
                    <a:pt x="155" y="9"/>
                  </a:lnTo>
                  <a:lnTo>
                    <a:pt x="197" y="1"/>
                  </a:lnTo>
                  <a:lnTo>
                    <a:pt x="2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0" name="Freeform 19"/>
            <p:cNvSpPr>
              <a:spLocks/>
            </p:cNvSpPr>
            <p:nvPr/>
          </p:nvSpPr>
          <p:spPr bwMode="auto">
            <a:xfrm>
              <a:off x="5319713" y="2076450"/>
              <a:ext cx="176213" cy="176213"/>
            </a:xfrm>
            <a:custGeom>
              <a:avLst/>
              <a:gdLst>
                <a:gd name="T0" fmla="*/ 220 w 441"/>
                <a:gd name="T1" fmla="*/ 0 h 442"/>
                <a:gd name="T2" fmla="*/ 243 w 441"/>
                <a:gd name="T3" fmla="*/ 0 h 442"/>
                <a:gd name="T4" fmla="*/ 286 w 441"/>
                <a:gd name="T5" fmla="*/ 9 h 442"/>
                <a:gd name="T6" fmla="*/ 325 w 441"/>
                <a:gd name="T7" fmla="*/ 26 h 442"/>
                <a:gd name="T8" fmla="*/ 361 w 441"/>
                <a:gd name="T9" fmla="*/ 50 h 442"/>
                <a:gd name="T10" fmla="*/ 391 w 441"/>
                <a:gd name="T11" fmla="*/ 80 h 442"/>
                <a:gd name="T12" fmla="*/ 415 w 441"/>
                <a:gd name="T13" fmla="*/ 116 h 442"/>
                <a:gd name="T14" fmla="*/ 432 w 441"/>
                <a:gd name="T15" fmla="*/ 155 h 442"/>
                <a:gd name="T16" fmla="*/ 440 w 441"/>
                <a:gd name="T17" fmla="*/ 198 h 442"/>
                <a:gd name="T18" fmla="*/ 441 w 441"/>
                <a:gd name="T19" fmla="*/ 221 h 442"/>
                <a:gd name="T20" fmla="*/ 440 w 441"/>
                <a:gd name="T21" fmla="*/ 244 h 442"/>
                <a:gd name="T22" fmla="*/ 432 w 441"/>
                <a:gd name="T23" fmla="*/ 287 h 442"/>
                <a:gd name="T24" fmla="*/ 415 w 441"/>
                <a:gd name="T25" fmla="*/ 326 h 442"/>
                <a:gd name="T26" fmla="*/ 391 w 441"/>
                <a:gd name="T27" fmla="*/ 362 h 442"/>
                <a:gd name="T28" fmla="*/ 361 w 441"/>
                <a:gd name="T29" fmla="*/ 392 h 442"/>
                <a:gd name="T30" fmla="*/ 325 w 441"/>
                <a:gd name="T31" fmla="*/ 416 h 442"/>
                <a:gd name="T32" fmla="*/ 286 w 441"/>
                <a:gd name="T33" fmla="*/ 432 h 442"/>
                <a:gd name="T34" fmla="*/ 243 w 441"/>
                <a:gd name="T35" fmla="*/ 441 h 442"/>
                <a:gd name="T36" fmla="*/ 220 w 441"/>
                <a:gd name="T37" fmla="*/ 442 h 442"/>
                <a:gd name="T38" fmla="*/ 197 w 441"/>
                <a:gd name="T39" fmla="*/ 441 h 442"/>
                <a:gd name="T40" fmla="*/ 155 w 441"/>
                <a:gd name="T41" fmla="*/ 432 h 442"/>
                <a:gd name="T42" fmla="*/ 115 w 441"/>
                <a:gd name="T43" fmla="*/ 416 h 442"/>
                <a:gd name="T44" fmla="*/ 80 w 441"/>
                <a:gd name="T45" fmla="*/ 392 h 442"/>
                <a:gd name="T46" fmla="*/ 50 w 441"/>
                <a:gd name="T47" fmla="*/ 362 h 442"/>
                <a:gd name="T48" fmla="*/ 26 w 441"/>
                <a:gd name="T49" fmla="*/ 326 h 442"/>
                <a:gd name="T50" fmla="*/ 9 w 441"/>
                <a:gd name="T51" fmla="*/ 287 h 442"/>
                <a:gd name="T52" fmla="*/ 1 w 441"/>
                <a:gd name="T53" fmla="*/ 244 h 442"/>
                <a:gd name="T54" fmla="*/ 0 w 441"/>
                <a:gd name="T55" fmla="*/ 221 h 442"/>
                <a:gd name="T56" fmla="*/ 1 w 441"/>
                <a:gd name="T57" fmla="*/ 198 h 442"/>
                <a:gd name="T58" fmla="*/ 9 w 441"/>
                <a:gd name="T59" fmla="*/ 155 h 442"/>
                <a:gd name="T60" fmla="*/ 26 w 441"/>
                <a:gd name="T61" fmla="*/ 116 h 442"/>
                <a:gd name="T62" fmla="*/ 50 w 441"/>
                <a:gd name="T63" fmla="*/ 80 h 442"/>
                <a:gd name="T64" fmla="*/ 80 w 441"/>
                <a:gd name="T65" fmla="*/ 50 h 442"/>
                <a:gd name="T66" fmla="*/ 115 w 441"/>
                <a:gd name="T67" fmla="*/ 26 h 442"/>
                <a:gd name="T68" fmla="*/ 155 w 441"/>
                <a:gd name="T69" fmla="*/ 9 h 442"/>
                <a:gd name="T70" fmla="*/ 197 w 441"/>
                <a:gd name="T71" fmla="*/ 0 h 442"/>
                <a:gd name="T72" fmla="*/ 220 w 441"/>
                <a:gd name="T7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1" h="442">
                  <a:moveTo>
                    <a:pt x="220" y="0"/>
                  </a:moveTo>
                  <a:lnTo>
                    <a:pt x="243" y="0"/>
                  </a:lnTo>
                  <a:lnTo>
                    <a:pt x="286" y="9"/>
                  </a:lnTo>
                  <a:lnTo>
                    <a:pt x="325" y="26"/>
                  </a:lnTo>
                  <a:lnTo>
                    <a:pt x="361" y="50"/>
                  </a:lnTo>
                  <a:lnTo>
                    <a:pt x="391" y="80"/>
                  </a:lnTo>
                  <a:lnTo>
                    <a:pt x="415" y="116"/>
                  </a:lnTo>
                  <a:lnTo>
                    <a:pt x="432" y="155"/>
                  </a:lnTo>
                  <a:lnTo>
                    <a:pt x="440" y="198"/>
                  </a:lnTo>
                  <a:lnTo>
                    <a:pt x="441" y="221"/>
                  </a:lnTo>
                  <a:lnTo>
                    <a:pt x="440" y="244"/>
                  </a:lnTo>
                  <a:lnTo>
                    <a:pt x="432" y="287"/>
                  </a:lnTo>
                  <a:lnTo>
                    <a:pt x="415" y="326"/>
                  </a:lnTo>
                  <a:lnTo>
                    <a:pt x="391" y="362"/>
                  </a:lnTo>
                  <a:lnTo>
                    <a:pt x="361" y="392"/>
                  </a:lnTo>
                  <a:lnTo>
                    <a:pt x="325" y="416"/>
                  </a:lnTo>
                  <a:lnTo>
                    <a:pt x="286" y="432"/>
                  </a:lnTo>
                  <a:lnTo>
                    <a:pt x="243" y="441"/>
                  </a:lnTo>
                  <a:lnTo>
                    <a:pt x="220" y="442"/>
                  </a:lnTo>
                  <a:lnTo>
                    <a:pt x="197" y="441"/>
                  </a:lnTo>
                  <a:lnTo>
                    <a:pt x="155" y="432"/>
                  </a:lnTo>
                  <a:lnTo>
                    <a:pt x="115" y="416"/>
                  </a:lnTo>
                  <a:lnTo>
                    <a:pt x="80" y="392"/>
                  </a:lnTo>
                  <a:lnTo>
                    <a:pt x="50" y="362"/>
                  </a:lnTo>
                  <a:lnTo>
                    <a:pt x="26" y="326"/>
                  </a:lnTo>
                  <a:lnTo>
                    <a:pt x="9" y="287"/>
                  </a:lnTo>
                  <a:lnTo>
                    <a:pt x="1" y="244"/>
                  </a:lnTo>
                  <a:lnTo>
                    <a:pt x="0" y="221"/>
                  </a:lnTo>
                  <a:lnTo>
                    <a:pt x="1" y="198"/>
                  </a:lnTo>
                  <a:lnTo>
                    <a:pt x="9" y="155"/>
                  </a:lnTo>
                  <a:lnTo>
                    <a:pt x="26" y="116"/>
                  </a:lnTo>
                  <a:lnTo>
                    <a:pt x="50" y="80"/>
                  </a:lnTo>
                  <a:lnTo>
                    <a:pt x="80" y="50"/>
                  </a:lnTo>
                  <a:lnTo>
                    <a:pt x="115" y="26"/>
                  </a:lnTo>
                  <a:lnTo>
                    <a:pt x="155" y="9"/>
                  </a:lnTo>
                  <a:lnTo>
                    <a:pt x="197" y="0"/>
                  </a:lnTo>
                  <a:lnTo>
                    <a:pt x="2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1" name="Freeform 20"/>
            <p:cNvSpPr>
              <a:spLocks/>
            </p:cNvSpPr>
            <p:nvPr/>
          </p:nvSpPr>
          <p:spPr bwMode="auto">
            <a:xfrm>
              <a:off x="6224588" y="2076450"/>
              <a:ext cx="174625" cy="176213"/>
            </a:xfrm>
            <a:custGeom>
              <a:avLst/>
              <a:gdLst>
                <a:gd name="T0" fmla="*/ 220 w 441"/>
                <a:gd name="T1" fmla="*/ 0 h 442"/>
                <a:gd name="T2" fmla="*/ 243 w 441"/>
                <a:gd name="T3" fmla="*/ 0 h 442"/>
                <a:gd name="T4" fmla="*/ 286 w 441"/>
                <a:gd name="T5" fmla="*/ 9 h 442"/>
                <a:gd name="T6" fmla="*/ 325 w 441"/>
                <a:gd name="T7" fmla="*/ 26 h 442"/>
                <a:gd name="T8" fmla="*/ 361 w 441"/>
                <a:gd name="T9" fmla="*/ 50 h 442"/>
                <a:gd name="T10" fmla="*/ 391 w 441"/>
                <a:gd name="T11" fmla="*/ 80 h 442"/>
                <a:gd name="T12" fmla="*/ 415 w 441"/>
                <a:gd name="T13" fmla="*/ 116 h 442"/>
                <a:gd name="T14" fmla="*/ 432 w 441"/>
                <a:gd name="T15" fmla="*/ 155 h 442"/>
                <a:gd name="T16" fmla="*/ 440 w 441"/>
                <a:gd name="T17" fmla="*/ 198 h 442"/>
                <a:gd name="T18" fmla="*/ 441 w 441"/>
                <a:gd name="T19" fmla="*/ 221 h 442"/>
                <a:gd name="T20" fmla="*/ 440 w 441"/>
                <a:gd name="T21" fmla="*/ 244 h 442"/>
                <a:gd name="T22" fmla="*/ 432 w 441"/>
                <a:gd name="T23" fmla="*/ 287 h 442"/>
                <a:gd name="T24" fmla="*/ 415 w 441"/>
                <a:gd name="T25" fmla="*/ 326 h 442"/>
                <a:gd name="T26" fmla="*/ 391 w 441"/>
                <a:gd name="T27" fmla="*/ 362 h 442"/>
                <a:gd name="T28" fmla="*/ 361 w 441"/>
                <a:gd name="T29" fmla="*/ 392 h 442"/>
                <a:gd name="T30" fmla="*/ 325 w 441"/>
                <a:gd name="T31" fmla="*/ 416 h 442"/>
                <a:gd name="T32" fmla="*/ 286 w 441"/>
                <a:gd name="T33" fmla="*/ 432 h 442"/>
                <a:gd name="T34" fmla="*/ 243 w 441"/>
                <a:gd name="T35" fmla="*/ 441 h 442"/>
                <a:gd name="T36" fmla="*/ 220 w 441"/>
                <a:gd name="T37" fmla="*/ 442 h 442"/>
                <a:gd name="T38" fmla="*/ 197 w 441"/>
                <a:gd name="T39" fmla="*/ 441 h 442"/>
                <a:gd name="T40" fmla="*/ 155 w 441"/>
                <a:gd name="T41" fmla="*/ 432 h 442"/>
                <a:gd name="T42" fmla="*/ 115 w 441"/>
                <a:gd name="T43" fmla="*/ 416 h 442"/>
                <a:gd name="T44" fmla="*/ 80 w 441"/>
                <a:gd name="T45" fmla="*/ 392 h 442"/>
                <a:gd name="T46" fmla="*/ 50 w 441"/>
                <a:gd name="T47" fmla="*/ 362 h 442"/>
                <a:gd name="T48" fmla="*/ 26 w 441"/>
                <a:gd name="T49" fmla="*/ 326 h 442"/>
                <a:gd name="T50" fmla="*/ 9 w 441"/>
                <a:gd name="T51" fmla="*/ 287 h 442"/>
                <a:gd name="T52" fmla="*/ 1 w 441"/>
                <a:gd name="T53" fmla="*/ 244 h 442"/>
                <a:gd name="T54" fmla="*/ 0 w 441"/>
                <a:gd name="T55" fmla="*/ 221 h 442"/>
                <a:gd name="T56" fmla="*/ 1 w 441"/>
                <a:gd name="T57" fmla="*/ 198 h 442"/>
                <a:gd name="T58" fmla="*/ 9 w 441"/>
                <a:gd name="T59" fmla="*/ 155 h 442"/>
                <a:gd name="T60" fmla="*/ 26 w 441"/>
                <a:gd name="T61" fmla="*/ 116 h 442"/>
                <a:gd name="T62" fmla="*/ 50 w 441"/>
                <a:gd name="T63" fmla="*/ 80 h 442"/>
                <a:gd name="T64" fmla="*/ 80 w 441"/>
                <a:gd name="T65" fmla="*/ 50 h 442"/>
                <a:gd name="T66" fmla="*/ 115 w 441"/>
                <a:gd name="T67" fmla="*/ 26 h 442"/>
                <a:gd name="T68" fmla="*/ 155 w 441"/>
                <a:gd name="T69" fmla="*/ 9 h 442"/>
                <a:gd name="T70" fmla="*/ 197 w 441"/>
                <a:gd name="T71" fmla="*/ 0 h 442"/>
                <a:gd name="T72" fmla="*/ 220 w 441"/>
                <a:gd name="T7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1" h="442">
                  <a:moveTo>
                    <a:pt x="220" y="0"/>
                  </a:moveTo>
                  <a:lnTo>
                    <a:pt x="243" y="0"/>
                  </a:lnTo>
                  <a:lnTo>
                    <a:pt x="286" y="9"/>
                  </a:lnTo>
                  <a:lnTo>
                    <a:pt x="325" y="26"/>
                  </a:lnTo>
                  <a:lnTo>
                    <a:pt x="361" y="50"/>
                  </a:lnTo>
                  <a:lnTo>
                    <a:pt x="391" y="80"/>
                  </a:lnTo>
                  <a:lnTo>
                    <a:pt x="415" y="116"/>
                  </a:lnTo>
                  <a:lnTo>
                    <a:pt x="432" y="155"/>
                  </a:lnTo>
                  <a:lnTo>
                    <a:pt x="440" y="198"/>
                  </a:lnTo>
                  <a:lnTo>
                    <a:pt x="441" y="221"/>
                  </a:lnTo>
                  <a:lnTo>
                    <a:pt x="440" y="244"/>
                  </a:lnTo>
                  <a:lnTo>
                    <a:pt x="432" y="287"/>
                  </a:lnTo>
                  <a:lnTo>
                    <a:pt x="415" y="326"/>
                  </a:lnTo>
                  <a:lnTo>
                    <a:pt x="391" y="362"/>
                  </a:lnTo>
                  <a:lnTo>
                    <a:pt x="361" y="392"/>
                  </a:lnTo>
                  <a:lnTo>
                    <a:pt x="325" y="416"/>
                  </a:lnTo>
                  <a:lnTo>
                    <a:pt x="286" y="432"/>
                  </a:lnTo>
                  <a:lnTo>
                    <a:pt x="243" y="441"/>
                  </a:lnTo>
                  <a:lnTo>
                    <a:pt x="220" y="442"/>
                  </a:lnTo>
                  <a:lnTo>
                    <a:pt x="197" y="441"/>
                  </a:lnTo>
                  <a:lnTo>
                    <a:pt x="155" y="432"/>
                  </a:lnTo>
                  <a:lnTo>
                    <a:pt x="115" y="416"/>
                  </a:lnTo>
                  <a:lnTo>
                    <a:pt x="80" y="392"/>
                  </a:lnTo>
                  <a:lnTo>
                    <a:pt x="50" y="362"/>
                  </a:lnTo>
                  <a:lnTo>
                    <a:pt x="26" y="326"/>
                  </a:lnTo>
                  <a:lnTo>
                    <a:pt x="9" y="287"/>
                  </a:lnTo>
                  <a:lnTo>
                    <a:pt x="1" y="244"/>
                  </a:lnTo>
                  <a:lnTo>
                    <a:pt x="0" y="221"/>
                  </a:lnTo>
                  <a:lnTo>
                    <a:pt x="1" y="198"/>
                  </a:lnTo>
                  <a:lnTo>
                    <a:pt x="9" y="155"/>
                  </a:lnTo>
                  <a:lnTo>
                    <a:pt x="26" y="116"/>
                  </a:lnTo>
                  <a:lnTo>
                    <a:pt x="50" y="80"/>
                  </a:lnTo>
                  <a:lnTo>
                    <a:pt x="80" y="50"/>
                  </a:lnTo>
                  <a:lnTo>
                    <a:pt x="115" y="26"/>
                  </a:lnTo>
                  <a:lnTo>
                    <a:pt x="155" y="9"/>
                  </a:lnTo>
                  <a:lnTo>
                    <a:pt x="197" y="0"/>
                  </a:lnTo>
                  <a:lnTo>
                    <a:pt x="2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spTree>
    <p:extLst>
      <p:ext uri="{BB962C8B-B14F-4D97-AF65-F5344CB8AC3E}">
        <p14:creationId xmlns:p14="http://schemas.microsoft.com/office/powerpoint/2010/main" val="62369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2.29167E-6 2.22222E-6 L 0.00013 -0.48264 " pathEditMode="relative" rAng="0" ptsTypes="AA">
                                      <p:cBhvr>
                                        <p:cTn id="6" dur="2000" fill="hold"/>
                                        <p:tgtEl>
                                          <p:spTgt spid="72"/>
                                        </p:tgtEl>
                                        <p:attrNameLst>
                                          <p:attrName>ppt_x</p:attrName>
                                          <p:attrName>ppt_y</p:attrName>
                                        </p:attrNameLst>
                                      </p:cBhvr>
                                      <p:rCtr x="0" y="-24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양쪽 모서리가 둥근 사각형 4"/>
          <p:cNvSpPr/>
          <p:nvPr/>
        </p:nvSpPr>
        <p:spPr>
          <a:xfrm>
            <a:off x="901943" y="560851"/>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a:solidFill>
                  <a:prstClr val="white"/>
                </a:solidFill>
                <a:latin typeface="微軟正黑體" panose="020B0604030504040204" pitchFamily="34" charset="-120"/>
                <a:ea typeface="微軟正黑體" panose="020B0604030504040204" pitchFamily="34" charset="-120"/>
              </a:rPr>
              <a:t>肆</a:t>
            </a:r>
            <a:r>
              <a:rPr lang="zh-TW" altLang="en-US" sz="2800" b="1" dirty="0" smtClean="0">
                <a:solidFill>
                  <a:prstClr val="white"/>
                </a:solidFill>
                <a:latin typeface="微軟正黑體" panose="020B0604030504040204" pitchFamily="34" charset="-120"/>
                <a:ea typeface="微軟正黑體" panose="020B0604030504040204" pitchFamily="34" charset="-120"/>
              </a:rPr>
              <a:t>、獎勵</a:t>
            </a:r>
            <a:endParaRPr lang="en-US"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26"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pic>
        <p:nvPicPr>
          <p:cNvPr id="74" name="Picture 184"/>
          <p:cNvPicPr>
            <a:picLocks noChangeAspect="1" noChangeArrowheads="1"/>
          </p:cNvPicPr>
          <p:nvPr/>
        </p:nvPicPr>
        <p:blipFill>
          <a:blip r:embed="rId2">
            <a:extLst>
              <a:ext uri="{28A0092B-C50C-407E-A947-70E740481C1C}">
                <a14:useLocalDpi xmlns:a14="http://schemas.microsoft.com/office/drawing/2010/main" val="0"/>
              </a:ext>
            </a:extLst>
          </a:blip>
          <a:srcRect t="21907"/>
          <a:stretch>
            <a:fillRect/>
          </a:stretch>
        </p:blipFill>
        <p:spPr bwMode="auto">
          <a:xfrm>
            <a:off x="1508618" y="1070583"/>
            <a:ext cx="9372600" cy="518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文字方塊 70"/>
          <p:cNvSpPr txBox="1"/>
          <p:nvPr/>
        </p:nvSpPr>
        <p:spPr>
          <a:xfrm>
            <a:off x="1176563" y="6106895"/>
            <a:ext cx="2387033" cy="307777"/>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資料來源：內政</a:t>
            </a:r>
            <a:r>
              <a:rPr lang="zh-TW" altLang="en-US" sz="1400" dirty="0">
                <a:latin typeface="微軟正黑體" panose="020B0604030504040204" pitchFamily="34" charset="-120"/>
                <a:ea typeface="微軟正黑體" panose="020B0604030504040204" pitchFamily="34" charset="-120"/>
              </a:rPr>
              <a:t>部</a:t>
            </a:r>
          </a:p>
        </p:txBody>
      </p:sp>
    </p:spTree>
    <p:extLst>
      <p:ext uri="{BB962C8B-B14F-4D97-AF65-F5344CB8AC3E}">
        <p14:creationId xmlns:p14="http://schemas.microsoft.com/office/powerpoint/2010/main" val="1935991531"/>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양쪽 모서리가 둥근 사각형 4"/>
          <p:cNvSpPr/>
          <p:nvPr/>
        </p:nvSpPr>
        <p:spPr>
          <a:xfrm>
            <a:off x="901943" y="560851"/>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a:solidFill>
                  <a:prstClr val="white"/>
                </a:solidFill>
                <a:latin typeface="微軟正黑體" panose="020B0604030504040204" pitchFamily="34" charset="-120"/>
                <a:ea typeface="微軟正黑體" panose="020B0604030504040204" pitchFamily="34" charset="-120"/>
              </a:rPr>
              <a:t>肆</a:t>
            </a:r>
            <a:r>
              <a:rPr lang="zh-TW" altLang="en-US" sz="2800" b="1" dirty="0" smtClean="0">
                <a:solidFill>
                  <a:prstClr val="white"/>
                </a:solidFill>
                <a:latin typeface="微軟正黑體" panose="020B0604030504040204" pitchFamily="34" charset="-120"/>
                <a:ea typeface="微軟正黑體" panose="020B0604030504040204" pitchFamily="34" charset="-120"/>
              </a:rPr>
              <a:t>、獎勵</a:t>
            </a:r>
            <a:endParaRPr lang="en-US"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26" name="직사각형 25"/>
          <p:cNvSpPr/>
          <p:nvPr/>
        </p:nvSpPr>
        <p:spPr>
          <a:xfrm>
            <a:off x="899010" y="1025887"/>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sp>
        <p:nvSpPr>
          <p:cNvPr id="72" name="矩形 365"/>
          <p:cNvSpPr>
            <a:spLocks noChangeArrowheads="1"/>
          </p:cNvSpPr>
          <p:nvPr/>
        </p:nvSpPr>
        <p:spPr bwMode="auto">
          <a:xfrm>
            <a:off x="1836904" y="1235454"/>
            <a:ext cx="8835577" cy="518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kumimoji="1" sz="1400">
                <a:solidFill>
                  <a:srgbClr val="000000"/>
                </a:solidFill>
                <a:latin typeface="Arial" panose="020B0604020202020204" pitchFamily="34" charset="0"/>
                <a:ea typeface="新細明體" panose="02020500000000000000" pitchFamily="18" charset="-120"/>
                <a:cs typeface="Arial" panose="020B0604020202020204" pitchFamily="34" charset="0"/>
                <a:sym typeface="Arial" panose="020B0604020202020204" pitchFamily="34" charset="0"/>
              </a:defRPr>
            </a:lvl1pPr>
            <a:lvl2pPr marL="742950" indent="-28575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pPr>
            <a:r>
              <a:rPr lang="zh-TW" altLang="en-US" sz="4000" b="1" dirty="0" smtClean="0">
                <a:solidFill>
                  <a:srgbClr val="000090"/>
                </a:solidFill>
                <a:latin typeface="微軟正黑體" panose="020B0604030504040204" pitchFamily="34" charset="-120"/>
                <a:ea typeface="微軟正黑體" panose="020B0604030504040204" pitchFamily="34" charset="-120"/>
              </a:rPr>
              <a:t>容積獎勵上限：</a:t>
            </a:r>
            <a:endParaRPr lang="en-US" altLang="zh-TW" sz="4000" b="1" dirty="0" smtClean="0">
              <a:solidFill>
                <a:srgbClr val="00009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0" lang="en-US" altLang="zh-TW" sz="2000" dirty="0" smtClean="0">
                <a:latin typeface="微軟正黑體" panose="020B0604030504040204" pitchFamily="34" charset="-120"/>
                <a:ea typeface="微軟正黑體" panose="020B0604030504040204" pitchFamily="34" charset="-120"/>
              </a:rPr>
              <a:t>1.</a:t>
            </a:r>
            <a:r>
              <a:rPr kumimoji="0" lang="zh-TW" altLang="en-US" sz="2000" dirty="0" smtClean="0">
                <a:latin typeface="微軟正黑體" panose="020B0604030504040204" pitchFamily="34" charset="-120"/>
                <a:ea typeface="微軟正黑體" panose="020B0604030504040204" pitchFamily="34" charset="-120"/>
              </a:rPr>
              <a:t>各該建築基地</a:t>
            </a:r>
            <a:r>
              <a:rPr kumimoji="0" lang="en-US" altLang="zh-TW" sz="2000" dirty="0" smtClean="0">
                <a:latin typeface="微軟正黑體" panose="020B0604030504040204" pitchFamily="34" charset="-120"/>
                <a:ea typeface="微軟正黑體" panose="020B0604030504040204" pitchFamily="34" charset="-120"/>
              </a:rPr>
              <a:t>1.3</a:t>
            </a:r>
            <a:r>
              <a:rPr kumimoji="0" lang="zh-TW" altLang="en-US" sz="2000" dirty="0" smtClean="0">
                <a:latin typeface="微軟正黑體" panose="020B0604030504040204" pitchFamily="34" charset="-120"/>
                <a:ea typeface="微軟正黑體" panose="020B0604030504040204" pitchFamily="34" charset="-120"/>
              </a:rPr>
              <a:t>倍之基準容積或各該建築基地</a:t>
            </a:r>
            <a:r>
              <a:rPr kumimoji="0" lang="en-US" altLang="zh-TW" sz="2000" dirty="0" smtClean="0">
                <a:latin typeface="微軟正黑體" panose="020B0604030504040204" pitchFamily="34" charset="-120"/>
                <a:ea typeface="微軟正黑體" panose="020B0604030504040204" pitchFamily="34" charset="-120"/>
              </a:rPr>
              <a:t>1.15 </a:t>
            </a:r>
            <a:r>
              <a:rPr kumimoji="0" lang="zh-TW" altLang="en-US" sz="2000" dirty="0" smtClean="0">
                <a:latin typeface="微軟正黑體" panose="020B0604030504040204" pitchFamily="34" charset="-120"/>
                <a:ea typeface="微軟正黑體" panose="020B0604030504040204" pitchFamily="34" charset="-120"/>
              </a:rPr>
              <a:t>倍之原建築容積。</a:t>
            </a:r>
            <a:endParaRPr kumimoji="0" lang="en-US" altLang="zh-TW" sz="2000" dirty="0" smtClean="0">
              <a:latin typeface="微軟正黑體" panose="020B0604030504040204" pitchFamily="34" charset="-120"/>
              <a:ea typeface="微軟正黑體" panose="020B0604030504040204" pitchFamily="34" charset="-120"/>
            </a:endParaRPr>
          </a:p>
          <a:p>
            <a:pPr fontAlgn="base">
              <a:spcBef>
                <a:spcPct val="0"/>
              </a:spcBef>
              <a:spcAft>
                <a:spcPct val="0"/>
              </a:spcAft>
            </a:pPr>
            <a:r>
              <a:rPr kumimoji="0" lang="en-US" altLang="zh-TW" sz="2000" dirty="0" smtClean="0">
                <a:latin typeface="微軟正黑體" panose="020B0604030504040204" pitchFamily="34" charset="-120"/>
                <a:ea typeface="微軟正黑體" panose="020B0604030504040204" pitchFamily="34" charset="-120"/>
              </a:rPr>
              <a:t>2.</a:t>
            </a:r>
            <a:r>
              <a:rPr kumimoji="0" lang="zh-TW" altLang="en-US" sz="2000" dirty="0" smtClean="0">
                <a:solidFill>
                  <a:srgbClr val="D2491C"/>
                </a:solidFill>
                <a:latin typeface="微軟正黑體" panose="020B0604030504040204" pitchFamily="34" charset="-120"/>
                <a:ea typeface="微軟正黑體" panose="020B0604030504040204" pitchFamily="34" charset="-120"/>
              </a:rPr>
              <a:t>三年內申請，得再給予</a:t>
            </a:r>
            <a:r>
              <a:rPr kumimoji="0" lang="en-US" altLang="zh-TW" sz="2000" dirty="0" smtClean="0">
                <a:solidFill>
                  <a:srgbClr val="D2491C"/>
                </a:solidFill>
                <a:latin typeface="微軟正黑體" panose="020B0604030504040204" pitchFamily="34" charset="-120"/>
                <a:ea typeface="微軟正黑體" panose="020B0604030504040204" pitchFamily="34" charset="-120"/>
              </a:rPr>
              <a:t>10</a:t>
            </a:r>
            <a:r>
              <a:rPr kumimoji="0" lang="zh-TW" altLang="en-US" sz="2000" dirty="0" smtClean="0">
                <a:solidFill>
                  <a:srgbClr val="D2491C"/>
                </a:solidFill>
                <a:latin typeface="微軟正黑體" panose="020B0604030504040204" pitchFamily="34" charset="-120"/>
                <a:ea typeface="微軟正黑體" panose="020B0604030504040204" pitchFamily="34" charset="-120"/>
              </a:rPr>
              <a:t>％基準容積之獎勵</a:t>
            </a:r>
            <a:r>
              <a:rPr kumimoji="0" lang="zh-TW" altLang="en-US" sz="2000" dirty="0" smtClean="0">
                <a:latin typeface="微軟正黑體" panose="020B0604030504040204" pitchFamily="34" charset="-120"/>
                <a:ea typeface="微軟正黑體" panose="020B0604030504040204" pitchFamily="34" charset="-120"/>
              </a:rPr>
              <a:t>。</a:t>
            </a:r>
            <a:endParaRPr lang="zh-TW" altLang="en-US" sz="4000" b="1" i="1" dirty="0" smtClean="0">
              <a:solidFill>
                <a:srgbClr val="000090"/>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0" lang="en-US" altLang="zh-TW" sz="2000" dirty="0" smtClean="0">
                <a:latin typeface="微軟正黑體" panose="020B0604030504040204" pitchFamily="34" charset="-120"/>
                <a:ea typeface="微軟正黑體" panose="020B0604030504040204" pitchFamily="34" charset="-120"/>
              </a:rPr>
              <a:t>3.</a:t>
            </a:r>
            <a:r>
              <a:rPr kumimoji="0" lang="zh-TW" altLang="en-US" sz="2000" dirty="0" smtClean="0">
                <a:latin typeface="微軟正黑體" panose="020B0604030504040204" pitchFamily="34" charset="-120"/>
                <a:ea typeface="微軟正黑體" panose="020B0604030504040204" pitchFamily="34" charset="-120"/>
              </a:rPr>
              <a:t>鄰地合併建築物基地或土地建築，其超過１</a:t>
            </a:r>
            <a:r>
              <a:rPr kumimoji="0" lang="en-US" altLang="zh-TW" sz="2000" dirty="0" smtClean="0">
                <a:latin typeface="微軟正黑體" panose="020B0604030504040204" pitchFamily="34" charset="-120"/>
                <a:ea typeface="微軟正黑體" panose="020B0604030504040204" pitchFamily="34" charset="-120"/>
              </a:rPr>
              <a:t>,000</a:t>
            </a:r>
            <a:r>
              <a:rPr kumimoji="0" lang="zh-TW" altLang="en-US" sz="2000" dirty="0" smtClean="0">
                <a:latin typeface="微軟正黑體" panose="020B0604030504040204" pitchFamily="34" charset="-120"/>
                <a:ea typeface="微軟正黑體" panose="020B0604030504040204" pitchFamily="34" charset="-120"/>
              </a:rPr>
              <a:t>平方公尺部分，不適用。</a:t>
            </a:r>
            <a:endParaRPr kumimoji="0" lang="en-US" altLang="zh-TW" sz="2000" dirty="0" smtClean="0">
              <a:latin typeface="微軟正黑體" panose="020B0604030504040204" pitchFamily="34" charset="-120"/>
              <a:ea typeface="微軟正黑體" panose="020B0604030504040204" pitchFamily="34" charset="-120"/>
            </a:endParaRPr>
          </a:p>
          <a:p>
            <a:pPr fontAlgn="base">
              <a:spcBef>
                <a:spcPct val="0"/>
              </a:spcBef>
              <a:spcAft>
                <a:spcPct val="0"/>
              </a:spcAft>
            </a:pPr>
            <a:endParaRPr kumimoji="0" lang="en-US" altLang="zh-TW" sz="2000" dirty="0" smtClean="0">
              <a:latin typeface="微軟正黑體" panose="020B0604030504040204" pitchFamily="34" charset="-120"/>
              <a:ea typeface="微軟正黑體" panose="020B0604030504040204" pitchFamily="34" charset="-120"/>
            </a:endParaRPr>
          </a:p>
          <a:p>
            <a:pPr fontAlgn="base">
              <a:spcBef>
                <a:spcPct val="0"/>
              </a:spcBef>
              <a:spcAft>
                <a:spcPct val="0"/>
              </a:spcAft>
            </a:pPr>
            <a:endParaRPr kumimoji="0" lang="en-US" altLang="zh-TW" sz="2000" dirty="0" smtClean="0">
              <a:latin typeface="微軟正黑體" panose="020B0604030504040204" pitchFamily="34" charset="-120"/>
              <a:ea typeface="微軟正黑體" panose="020B0604030504040204" pitchFamily="34" charset="-120"/>
            </a:endParaRPr>
          </a:p>
          <a:p>
            <a:pPr fontAlgn="base">
              <a:spcBef>
                <a:spcPct val="0"/>
              </a:spcBef>
              <a:spcAft>
                <a:spcPct val="0"/>
              </a:spcAft>
            </a:pPr>
            <a:endParaRPr kumimoji="0" lang="en-US" altLang="zh-TW" sz="2000" dirty="0" smtClean="0">
              <a:latin typeface="微軟正黑體" panose="020B0604030504040204" pitchFamily="34" charset="-120"/>
              <a:ea typeface="微軟正黑體" panose="020B0604030504040204" pitchFamily="34" charset="-120"/>
            </a:endParaRPr>
          </a:p>
          <a:p>
            <a:pPr fontAlgn="base">
              <a:spcBef>
                <a:spcPct val="0"/>
              </a:spcBef>
              <a:spcAft>
                <a:spcPct val="0"/>
              </a:spcAft>
            </a:pPr>
            <a:endParaRPr kumimoji="0" lang="en-US" altLang="zh-TW" sz="2000" dirty="0" smtClean="0">
              <a:latin typeface="微軟正黑體" panose="020B0604030504040204" pitchFamily="34" charset="-120"/>
              <a:ea typeface="微軟正黑體" panose="020B0604030504040204" pitchFamily="34" charset="-120"/>
            </a:endParaRPr>
          </a:p>
          <a:p>
            <a:pPr fontAlgn="base">
              <a:spcBef>
                <a:spcPct val="0"/>
              </a:spcBef>
              <a:spcAft>
                <a:spcPct val="0"/>
              </a:spcAft>
            </a:pPr>
            <a:endParaRPr kumimoji="0" lang="en-US" altLang="zh-TW" sz="2000" dirty="0" smtClean="0">
              <a:latin typeface="微軟正黑體" panose="020B0604030504040204" pitchFamily="34" charset="-120"/>
              <a:ea typeface="微軟正黑體" panose="020B0604030504040204" pitchFamily="34" charset="-120"/>
            </a:endParaRPr>
          </a:p>
          <a:p>
            <a:pPr fontAlgn="base">
              <a:spcBef>
                <a:spcPct val="0"/>
              </a:spcBef>
              <a:spcAft>
                <a:spcPct val="0"/>
              </a:spcAft>
            </a:pPr>
            <a:endParaRPr kumimoji="0" lang="en-US" altLang="zh-TW" sz="2000" dirty="0" smtClean="0">
              <a:latin typeface="微軟正黑體" panose="020B0604030504040204" pitchFamily="34" charset="-120"/>
              <a:ea typeface="微軟正黑體" panose="020B0604030504040204" pitchFamily="34" charset="-120"/>
            </a:endParaRPr>
          </a:p>
          <a:p>
            <a:pPr fontAlgn="base">
              <a:spcBef>
                <a:spcPct val="0"/>
              </a:spcBef>
              <a:spcAft>
                <a:spcPct val="0"/>
              </a:spcAft>
            </a:pPr>
            <a:endParaRPr kumimoji="0" lang="en-US" altLang="zh-TW" sz="2000" dirty="0" smtClean="0">
              <a:latin typeface="微軟正黑體" panose="020B0604030504040204" pitchFamily="34" charset="-120"/>
              <a:ea typeface="微軟正黑體" panose="020B0604030504040204" pitchFamily="34" charset="-120"/>
            </a:endParaRPr>
          </a:p>
          <a:p>
            <a:pPr fontAlgn="base">
              <a:spcBef>
                <a:spcPct val="0"/>
              </a:spcBef>
              <a:spcAft>
                <a:spcPct val="0"/>
              </a:spcAft>
            </a:pPr>
            <a:endParaRPr kumimoji="0" lang="en-US" altLang="zh-TW" sz="2000" dirty="0" smtClean="0">
              <a:latin typeface="微軟正黑體" panose="020B0604030504040204" pitchFamily="34" charset="-120"/>
              <a:ea typeface="微軟正黑體" panose="020B0604030504040204" pitchFamily="34" charset="-120"/>
            </a:endParaRPr>
          </a:p>
          <a:p>
            <a:pPr fontAlgn="base">
              <a:spcBef>
                <a:spcPct val="0"/>
              </a:spcBef>
              <a:spcAft>
                <a:spcPct val="0"/>
              </a:spcAft>
            </a:pPr>
            <a:endParaRPr kumimoji="0" lang="en-US" altLang="zh-TW" sz="2000" dirty="0" smtClean="0">
              <a:latin typeface="微軟正黑體" panose="020B0604030504040204" pitchFamily="34" charset="-120"/>
              <a:ea typeface="微軟正黑體" panose="020B0604030504040204" pitchFamily="34" charset="-120"/>
            </a:endParaRPr>
          </a:p>
          <a:p>
            <a:pPr fontAlgn="base">
              <a:spcBef>
                <a:spcPct val="0"/>
              </a:spcBef>
              <a:spcAft>
                <a:spcPct val="0"/>
              </a:spcAft>
            </a:pPr>
            <a:r>
              <a:rPr kumimoji="0" lang="zh-TW" altLang="zh-TW" sz="2000" dirty="0" smtClean="0">
                <a:latin typeface="微軟正黑體" panose="020B0604030504040204" pitchFamily="34" charset="-120"/>
                <a:ea typeface="微軟正黑體" panose="020B0604030504040204" pitchFamily="34" charset="-120"/>
              </a:rPr>
              <a:t>依本條例申請建築容積獎勵</a:t>
            </a:r>
            <a:r>
              <a:rPr kumimoji="0" lang="zh-TW" altLang="zh-TW" sz="2000" dirty="0" smtClean="0">
                <a:solidFill>
                  <a:srgbClr val="CC3300"/>
                </a:solidFill>
                <a:latin typeface="微軟正黑體" panose="020B0604030504040204" pitchFamily="34" charset="-120"/>
                <a:ea typeface="微軟正黑體" panose="020B0604030504040204" pitchFamily="34" charset="-120"/>
              </a:rPr>
              <a:t>不得同時適用其他法令</a:t>
            </a:r>
            <a:r>
              <a:rPr kumimoji="0" lang="zh-TW" altLang="en-US" sz="2000" dirty="0" smtClean="0">
                <a:latin typeface="微軟正黑體" panose="020B0604030504040204" pitchFamily="34" charset="-120"/>
                <a:ea typeface="微軟正黑體" panose="020B0604030504040204" pitchFamily="34" charset="-120"/>
              </a:rPr>
              <a:t>（包括土管、海砂屋、開放空間</a:t>
            </a:r>
            <a:r>
              <a:rPr kumimoji="0" lang="en-US" altLang="zh-TW" sz="2000" dirty="0" smtClean="0">
                <a:latin typeface="微軟正黑體" panose="020B0604030504040204" pitchFamily="34" charset="-120"/>
                <a:ea typeface="微軟正黑體" panose="020B0604030504040204" pitchFamily="34" charset="-120"/>
              </a:rPr>
              <a:t>…</a:t>
            </a:r>
            <a:r>
              <a:rPr kumimoji="0" lang="zh-TW" altLang="en-US" sz="2000" dirty="0" smtClean="0">
                <a:latin typeface="微軟正黑體" panose="020B0604030504040204" pitchFamily="34" charset="-120"/>
                <a:ea typeface="微軟正黑體" panose="020B0604030504040204" pitchFamily="34" charset="-120"/>
              </a:rPr>
              <a:t>等）</a:t>
            </a:r>
            <a:r>
              <a:rPr kumimoji="0" lang="zh-TW" altLang="zh-TW" sz="2000" dirty="0" smtClean="0">
                <a:latin typeface="微軟正黑體" panose="020B0604030504040204" pitchFamily="34" charset="-120"/>
                <a:ea typeface="微軟正黑體" panose="020B0604030504040204" pitchFamily="34" charset="-120"/>
              </a:rPr>
              <a:t>規定</a:t>
            </a:r>
            <a:r>
              <a:rPr kumimoji="0" lang="zh-TW" altLang="zh-TW" sz="2000" dirty="0" smtClean="0">
                <a:solidFill>
                  <a:srgbClr val="CC3300"/>
                </a:solidFill>
                <a:latin typeface="微軟正黑體" panose="020B0604030504040204" pitchFamily="34" charset="-120"/>
                <a:ea typeface="微軟正黑體" panose="020B0604030504040204" pitchFamily="34" charset="-120"/>
              </a:rPr>
              <a:t>之建築容積獎勵項目</a:t>
            </a:r>
            <a:r>
              <a:rPr kumimoji="0" lang="zh-TW" altLang="en-US" sz="2000" dirty="0" smtClean="0">
                <a:latin typeface="微軟正黑體" panose="020B0604030504040204" pitchFamily="34" charset="-120"/>
                <a:ea typeface="微軟正黑體" panose="020B0604030504040204" pitchFamily="34" charset="-120"/>
              </a:rPr>
              <a:t>，但</a:t>
            </a:r>
            <a:r>
              <a:rPr kumimoji="0" lang="zh-TW" altLang="en-US" sz="2000" dirty="0" smtClean="0">
                <a:solidFill>
                  <a:srgbClr val="CC3300"/>
                </a:solidFill>
                <a:latin typeface="微軟正黑體" panose="020B0604030504040204" pitchFamily="34" charset="-120"/>
                <a:ea typeface="微軟正黑體" panose="020B0604030504040204" pitchFamily="34" charset="-120"/>
              </a:rPr>
              <a:t>得另行申請容積移轉</a:t>
            </a:r>
            <a:r>
              <a:rPr kumimoji="0" lang="zh-TW" altLang="zh-TW" sz="2000" dirty="0" smtClean="0">
                <a:latin typeface="微軟正黑體" panose="020B0604030504040204" pitchFamily="34" charset="-120"/>
                <a:ea typeface="微軟正黑體" panose="020B0604030504040204" pitchFamily="34" charset="-120"/>
              </a:rPr>
              <a:t>。</a:t>
            </a:r>
          </a:p>
        </p:txBody>
      </p:sp>
      <p:grpSp>
        <p:nvGrpSpPr>
          <p:cNvPr id="73" name="群組 1"/>
          <p:cNvGrpSpPr>
            <a:grpSpLocks/>
          </p:cNvGrpSpPr>
          <p:nvPr/>
        </p:nvGrpSpPr>
        <p:grpSpPr bwMode="auto">
          <a:xfrm>
            <a:off x="2088923" y="2991874"/>
            <a:ext cx="8066088" cy="2303462"/>
            <a:chOff x="611560" y="1772816"/>
            <a:chExt cx="8066088" cy="2303462"/>
          </a:xfrm>
        </p:grpSpPr>
        <p:grpSp>
          <p:nvGrpSpPr>
            <p:cNvPr id="75" name="Group 14254"/>
            <p:cNvGrpSpPr>
              <a:grpSpLocks/>
            </p:cNvGrpSpPr>
            <p:nvPr/>
          </p:nvGrpSpPr>
          <p:grpSpPr bwMode="auto">
            <a:xfrm>
              <a:off x="611560" y="1772816"/>
              <a:ext cx="7667625" cy="2303462"/>
              <a:chOff x="157734" y="0"/>
              <a:chExt cx="7667244" cy="2304288"/>
            </a:xfrm>
          </p:grpSpPr>
          <p:sp>
            <p:nvSpPr>
              <p:cNvPr id="83" name="Shape 16981"/>
              <p:cNvSpPr/>
              <p:nvPr/>
            </p:nvSpPr>
            <p:spPr>
              <a:xfrm>
                <a:off x="5885149" y="671753"/>
                <a:ext cx="968327" cy="1632535"/>
              </a:xfrm>
              <a:custGeom>
                <a:avLst/>
                <a:gdLst/>
                <a:ahLst/>
                <a:cxnLst/>
                <a:rect l="0" t="0" r="0" b="0"/>
                <a:pathLst>
                  <a:path w="969264" h="1632204">
                    <a:moveTo>
                      <a:pt x="0" y="0"/>
                    </a:moveTo>
                    <a:lnTo>
                      <a:pt x="969264" y="0"/>
                    </a:lnTo>
                    <a:lnTo>
                      <a:pt x="969264" y="1632204"/>
                    </a:lnTo>
                    <a:lnTo>
                      <a:pt x="0" y="1632204"/>
                    </a:lnTo>
                    <a:lnTo>
                      <a:pt x="0" y="0"/>
                    </a:lnTo>
                  </a:path>
                </a:pathLst>
              </a:custGeom>
              <a:ln w="0" cap="flat">
                <a:miter lim="101600"/>
              </a:ln>
            </p:spPr>
            <p:style>
              <a:lnRef idx="0">
                <a:srgbClr val="000000">
                  <a:alpha val="0"/>
                </a:srgbClr>
              </a:lnRef>
              <a:fillRef idx="1">
                <a:srgbClr val="E6B9B8"/>
              </a:fillRef>
              <a:effectRef idx="0">
                <a:scrgbClr r="0" g="0" b="0"/>
              </a:effectRef>
              <a:fontRef idx="none"/>
            </p:style>
            <p:txBody>
              <a:bodyPr/>
              <a:lstStyle/>
              <a:p>
                <a:pPr defTabSz="457200">
                  <a:defRPr/>
                </a:pPr>
                <a:endParaRPr lang="zh-TW" altLang="en-US" dirty="0">
                  <a:solidFill>
                    <a:srgbClr val="000000"/>
                  </a:solidFill>
                </a:endParaRPr>
              </a:p>
            </p:txBody>
          </p:sp>
          <p:sp>
            <p:nvSpPr>
              <p:cNvPr id="84" name="Shape 728"/>
              <p:cNvSpPr/>
              <p:nvPr/>
            </p:nvSpPr>
            <p:spPr>
              <a:xfrm>
                <a:off x="5980395" y="427190"/>
                <a:ext cx="779424" cy="744805"/>
              </a:xfrm>
              <a:custGeom>
                <a:avLst/>
                <a:gdLst/>
                <a:ahLst/>
                <a:cxnLst/>
                <a:rect l="0" t="0" r="0" b="0"/>
                <a:pathLst>
                  <a:path w="778764" h="745236">
                    <a:moveTo>
                      <a:pt x="0" y="358267"/>
                    </a:moveTo>
                    <a:lnTo>
                      <a:pt x="389382" y="0"/>
                    </a:lnTo>
                    <a:lnTo>
                      <a:pt x="778764" y="358267"/>
                    </a:lnTo>
                    <a:lnTo>
                      <a:pt x="672338" y="358267"/>
                    </a:lnTo>
                    <a:lnTo>
                      <a:pt x="672338" y="745236"/>
                    </a:lnTo>
                    <a:lnTo>
                      <a:pt x="106426" y="745236"/>
                    </a:lnTo>
                    <a:lnTo>
                      <a:pt x="106426" y="358267"/>
                    </a:lnTo>
                    <a:close/>
                  </a:path>
                </a:pathLst>
              </a:custGeom>
              <a:solidFill>
                <a:srgbClr val="FFCCCC"/>
              </a:solidFill>
              <a:ln w="25908" cap="flat">
                <a:miter lim="101600"/>
              </a:ln>
            </p:spPr>
            <p:style>
              <a:lnRef idx="1">
                <a:srgbClr val="000000"/>
              </a:lnRef>
              <a:fillRef idx="0">
                <a:srgbClr val="000000">
                  <a:alpha val="0"/>
                </a:srgbClr>
              </a:fillRef>
              <a:effectRef idx="0">
                <a:scrgbClr r="0" g="0" b="0"/>
              </a:effectRef>
              <a:fontRef idx="none"/>
            </p:style>
            <p:txBody>
              <a:bodyPr/>
              <a:lstStyle/>
              <a:p>
                <a:pPr defTabSz="457200">
                  <a:defRPr/>
                </a:pPr>
                <a:endParaRPr lang="zh-TW" altLang="en-US">
                  <a:solidFill>
                    <a:srgbClr val="000000"/>
                  </a:solidFill>
                </a:endParaRPr>
              </a:p>
            </p:txBody>
          </p:sp>
          <p:sp>
            <p:nvSpPr>
              <p:cNvPr id="85" name="Shape 687"/>
              <p:cNvSpPr/>
              <p:nvPr/>
            </p:nvSpPr>
            <p:spPr>
              <a:xfrm>
                <a:off x="1127649" y="0"/>
                <a:ext cx="1368357" cy="2304288"/>
              </a:xfrm>
              <a:custGeom>
                <a:avLst/>
                <a:gdLst/>
                <a:ahLst/>
                <a:cxnLst/>
                <a:rect l="0" t="0" r="0" b="0"/>
                <a:pathLst>
                  <a:path w="1368552" h="2304288">
                    <a:moveTo>
                      <a:pt x="0" y="2304288"/>
                    </a:moveTo>
                    <a:lnTo>
                      <a:pt x="1368552" y="2304288"/>
                    </a:lnTo>
                    <a:lnTo>
                      <a:pt x="1368552" y="0"/>
                    </a:lnTo>
                    <a:lnTo>
                      <a:pt x="0" y="0"/>
                    </a:lnTo>
                    <a:close/>
                  </a:path>
                </a:pathLst>
              </a:custGeom>
              <a:ln w="25908" cap="flat">
                <a:round/>
              </a:ln>
            </p:spPr>
            <p:style>
              <a:lnRef idx="1">
                <a:srgbClr val="000000"/>
              </a:lnRef>
              <a:fillRef idx="0">
                <a:srgbClr val="000000">
                  <a:alpha val="0"/>
                </a:srgbClr>
              </a:fillRef>
              <a:effectRef idx="0">
                <a:scrgbClr r="0" g="0" b="0"/>
              </a:effectRef>
              <a:fontRef idx="none"/>
            </p:style>
            <p:txBody>
              <a:bodyPr/>
              <a:lstStyle/>
              <a:p>
                <a:pPr defTabSz="457200">
                  <a:defRPr/>
                </a:pPr>
                <a:endParaRPr lang="zh-TW" altLang="en-US">
                  <a:solidFill>
                    <a:srgbClr val="000000"/>
                  </a:solidFill>
                </a:endParaRPr>
              </a:p>
            </p:txBody>
          </p:sp>
          <p:sp>
            <p:nvSpPr>
              <p:cNvPr id="86" name="Shape 16977"/>
              <p:cNvSpPr/>
              <p:nvPr/>
            </p:nvSpPr>
            <p:spPr>
              <a:xfrm>
                <a:off x="157734" y="671753"/>
                <a:ext cx="969915" cy="1632535"/>
              </a:xfrm>
              <a:custGeom>
                <a:avLst/>
                <a:gdLst/>
                <a:ahLst/>
                <a:cxnLst/>
                <a:rect l="0" t="0" r="0" b="0"/>
                <a:pathLst>
                  <a:path w="969264" h="1632204">
                    <a:moveTo>
                      <a:pt x="0" y="0"/>
                    </a:moveTo>
                    <a:lnTo>
                      <a:pt x="969264" y="0"/>
                    </a:lnTo>
                    <a:lnTo>
                      <a:pt x="969264" y="1632204"/>
                    </a:lnTo>
                    <a:lnTo>
                      <a:pt x="0" y="1632204"/>
                    </a:lnTo>
                    <a:lnTo>
                      <a:pt x="0" y="0"/>
                    </a:lnTo>
                  </a:path>
                </a:pathLst>
              </a:custGeom>
              <a:ln w="0" cap="flat">
                <a:round/>
              </a:ln>
            </p:spPr>
            <p:style>
              <a:lnRef idx="0">
                <a:srgbClr val="000000">
                  <a:alpha val="0"/>
                </a:srgbClr>
              </a:lnRef>
              <a:fillRef idx="1">
                <a:srgbClr val="D9D9D9"/>
              </a:fillRef>
              <a:effectRef idx="0">
                <a:scrgbClr r="0" g="0" b="0"/>
              </a:effectRef>
              <a:fontRef idx="none"/>
            </p:style>
            <p:txBody>
              <a:bodyPr/>
              <a:lstStyle/>
              <a:p>
                <a:pPr defTabSz="457200">
                  <a:defRPr/>
                </a:pPr>
                <a:endParaRPr lang="zh-TW" altLang="en-US">
                  <a:solidFill>
                    <a:srgbClr val="000000"/>
                  </a:solidFill>
                </a:endParaRPr>
              </a:p>
            </p:txBody>
          </p:sp>
          <p:sp>
            <p:nvSpPr>
              <p:cNvPr id="87" name="Shape 689"/>
              <p:cNvSpPr/>
              <p:nvPr/>
            </p:nvSpPr>
            <p:spPr>
              <a:xfrm>
                <a:off x="157734" y="671753"/>
                <a:ext cx="969915" cy="1632535"/>
              </a:xfrm>
              <a:custGeom>
                <a:avLst/>
                <a:gdLst/>
                <a:ahLst/>
                <a:cxnLst/>
                <a:rect l="0" t="0" r="0" b="0"/>
                <a:pathLst>
                  <a:path w="969264" h="1632204">
                    <a:moveTo>
                      <a:pt x="0" y="1632204"/>
                    </a:moveTo>
                    <a:lnTo>
                      <a:pt x="969264" y="1632204"/>
                    </a:lnTo>
                    <a:lnTo>
                      <a:pt x="969264" y="0"/>
                    </a:lnTo>
                    <a:lnTo>
                      <a:pt x="0" y="0"/>
                    </a:lnTo>
                    <a:close/>
                  </a:path>
                </a:pathLst>
              </a:custGeom>
              <a:ln w="25908" cap="flat">
                <a:round/>
              </a:ln>
            </p:spPr>
            <p:style>
              <a:lnRef idx="1">
                <a:srgbClr val="000000"/>
              </a:lnRef>
              <a:fillRef idx="0">
                <a:srgbClr val="000000">
                  <a:alpha val="0"/>
                </a:srgbClr>
              </a:fillRef>
              <a:effectRef idx="0">
                <a:scrgbClr r="0" g="0" b="0"/>
              </a:effectRef>
              <a:fontRef idx="none"/>
            </p:style>
            <p:txBody>
              <a:bodyPr/>
              <a:lstStyle/>
              <a:p>
                <a:pPr defTabSz="457200">
                  <a:defRPr/>
                </a:pPr>
                <a:endParaRPr lang="zh-TW" altLang="en-US">
                  <a:solidFill>
                    <a:srgbClr val="000000"/>
                  </a:solidFill>
                </a:endParaRPr>
              </a:p>
            </p:txBody>
          </p:sp>
          <p:sp>
            <p:nvSpPr>
              <p:cNvPr id="88" name="Shape 696"/>
              <p:cNvSpPr/>
              <p:nvPr/>
            </p:nvSpPr>
            <p:spPr>
              <a:xfrm>
                <a:off x="379973" y="798798"/>
                <a:ext cx="601633" cy="290617"/>
              </a:xfrm>
              <a:custGeom>
                <a:avLst/>
                <a:gdLst/>
                <a:ahLst/>
                <a:cxnLst/>
                <a:rect l="0" t="0" r="0" b="0"/>
                <a:pathLst>
                  <a:path w="778764" h="745236">
                    <a:moveTo>
                      <a:pt x="389382" y="0"/>
                    </a:moveTo>
                    <a:lnTo>
                      <a:pt x="778764" y="358267"/>
                    </a:lnTo>
                    <a:lnTo>
                      <a:pt x="672338" y="358267"/>
                    </a:lnTo>
                    <a:lnTo>
                      <a:pt x="672338" y="745236"/>
                    </a:lnTo>
                    <a:lnTo>
                      <a:pt x="106401" y="745236"/>
                    </a:lnTo>
                    <a:lnTo>
                      <a:pt x="106401" y="358267"/>
                    </a:lnTo>
                    <a:lnTo>
                      <a:pt x="0" y="358267"/>
                    </a:lnTo>
                    <a:lnTo>
                      <a:pt x="389382" y="0"/>
                    </a:lnTo>
                    <a:close/>
                  </a:path>
                </a:pathLst>
              </a:custGeom>
              <a:ln w="0" cap="flat">
                <a:round/>
              </a:ln>
            </p:spPr>
            <p:style>
              <a:lnRef idx="0">
                <a:srgbClr val="000000">
                  <a:alpha val="0"/>
                </a:srgbClr>
              </a:lnRef>
              <a:fillRef idx="1">
                <a:srgbClr val="D9D9D9"/>
              </a:fillRef>
              <a:effectRef idx="0">
                <a:scrgbClr r="0" g="0" b="0"/>
              </a:effectRef>
              <a:fontRef idx="none"/>
            </p:style>
            <p:txBody>
              <a:bodyPr/>
              <a:lstStyle/>
              <a:p>
                <a:pPr defTabSz="457200">
                  <a:defRPr/>
                </a:pPr>
                <a:r>
                  <a:rPr lang="zh-TW" altLang="en-US" sz="1200" dirty="0">
                    <a:solidFill>
                      <a:srgbClr val="000000"/>
                    </a:solidFill>
                  </a:rPr>
                  <a:t>危老屋</a:t>
                </a:r>
              </a:p>
            </p:txBody>
          </p:sp>
          <p:sp>
            <p:nvSpPr>
              <p:cNvPr id="89" name="Shape 701"/>
              <p:cNvSpPr/>
              <p:nvPr/>
            </p:nvSpPr>
            <p:spPr>
              <a:xfrm>
                <a:off x="4004056" y="0"/>
                <a:ext cx="1369944" cy="2304288"/>
              </a:xfrm>
              <a:custGeom>
                <a:avLst/>
                <a:gdLst/>
                <a:ahLst/>
                <a:cxnLst/>
                <a:rect l="0" t="0" r="0" b="0"/>
                <a:pathLst>
                  <a:path w="1370076" h="2304288">
                    <a:moveTo>
                      <a:pt x="0" y="2304288"/>
                    </a:moveTo>
                    <a:lnTo>
                      <a:pt x="1370076" y="2304288"/>
                    </a:lnTo>
                    <a:lnTo>
                      <a:pt x="1370076" y="0"/>
                    </a:lnTo>
                    <a:lnTo>
                      <a:pt x="0" y="0"/>
                    </a:lnTo>
                    <a:close/>
                  </a:path>
                </a:pathLst>
              </a:custGeom>
              <a:ln w="25908" cap="flat">
                <a:round/>
              </a:ln>
            </p:spPr>
            <p:style>
              <a:lnRef idx="1">
                <a:srgbClr val="000000"/>
              </a:lnRef>
              <a:fillRef idx="0">
                <a:srgbClr val="000000">
                  <a:alpha val="0"/>
                </a:srgbClr>
              </a:fillRef>
              <a:effectRef idx="0">
                <a:scrgbClr r="0" g="0" b="0"/>
              </a:effectRef>
              <a:fontRef idx="none"/>
            </p:style>
            <p:txBody>
              <a:bodyPr/>
              <a:lstStyle/>
              <a:p>
                <a:pPr defTabSz="457200">
                  <a:defRPr/>
                </a:pPr>
                <a:endParaRPr lang="zh-TW" altLang="en-US">
                  <a:solidFill>
                    <a:srgbClr val="000000"/>
                  </a:solidFill>
                </a:endParaRPr>
              </a:p>
            </p:txBody>
          </p:sp>
          <p:sp>
            <p:nvSpPr>
              <p:cNvPr id="91" name="Shape 16978"/>
              <p:cNvSpPr/>
              <p:nvPr/>
            </p:nvSpPr>
            <p:spPr>
              <a:xfrm>
                <a:off x="4004056" y="671753"/>
                <a:ext cx="971502" cy="1632535"/>
              </a:xfrm>
              <a:custGeom>
                <a:avLst/>
                <a:gdLst/>
                <a:ahLst/>
                <a:cxnLst/>
                <a:rect l="0" t="0" r="0" b="0"/>
                <a:pathLst>
                  <a:path w="970788" h="1632204">
                    <a:moveTo>
                      <a:pt x="0" y="0"/>
                    </a:moveTo>
                    <a:lnTo>
                      <a:pt x="970788" y="0"/>
                    </a:lnTo>
                    <a:lnTo>
                      <a:pt x="970788" y="1632204"/>
                    </a:lnTo>
                    <a:lnTo>
                      <a:pt x="0" y="1632204"/>
                    </a:lnTo>
                    <a:lnTo>
                      <a:pt x="0" y="0"/>
                    </a:lnTo>
                  </a:path>
                </a:pathLst>
              </a:custGeom>
              <a:ln w="0" cap="flat">
                <a:round/>
              </a:ln>
            </p:spPr>
            <p:style>
              <a:lnRef idx="0">
                <a:srgbClr val="000000">
                  <a:alpha val="0"/>
                </a:srgbClr>
              </a:lnRef>
              <a:fillRef idx="1">
                <a:srgbClr val="B9CDE5"/>
              </a:fillRef>
              <a:effectRef idx="0">
                <a:scrgbClr r="0" g="0" b="0"/>
              </a:effectRef>
              <a:fontRef idx="none"/>
            </p:style>
            <p:txBody>
              <a:bodyPr/>
              <a:lstStyle/>
              <a:p>
                <a:pPr defTabSz="457200">
                  <a:defRPr/>
                </a:pPr>
                <a:endParaRPr lang="zh-TW" altLang="en-US">
                  <a:solidFill>
                    <a:srgbClr val="000000"/>
                  </a:solidFill>
                </a:endParaRPr>
              </a:p>
            </p:txBody>
          </p:sp>
          <p:sp>
            <p:nvSpPr>
              <p:cNvPr id="111" name="Shape 703"/>
              <p:cNvSpPr/>
              <p:nvPr/>
            </p:nvSpPr>
            <p:spPr>
              <a:xfrm>
                <a:off x="4004056" y="671753"/>
                <a:ext cx="971502" cy="1632535"/>
              </a:xfrm>
              <a:custGeom>
                <a:avLst/>
                <a:gdLst/>
                <a:ahLst/>
                <a:cxnLst/>
                <a:rect l="0" t="0" r="0" b="0"/>
                <a:pathLst>
                  <a:path w="970788" h="1632204">
                    <a:moveTo>
                      <a:pt x="0" y="1632204"/>
                    </a:moveTo>
                    <a:lnTo>
                      <a:pt x="970788" y="1632204"/>
                    </a:lnTo>
                    <a:lnTo>
                      <a:pt x="970788" y="0"/>
                    </a:lnTo>
                    <a:lnTo>
                      <a:pt x="0" y="0"/>
                    </a:lnTo>
                    <a:close/>
                  </a:path>
                </a:pathLst>
              </a:custGeom>
              <a:ln w="25908" cap="flat">
                <a:custDash>
                  <a:ds d="816000" sp="612000"/>
                </a:custDash>
                <a:round/>
              </a:ln>
            </p:spPr>
            <p:style>
              <a:lnRef idx="1">
                <a:srgbClr val="000000"/>
              </a:lnRef>
              <a:fillRef idx="0">
                <a:srgbClr val="000000">
                  <a:alpha val="0"/>
                </a:srgbClr>
              </a:fillRef>
              <a:effectRef idx="0">
                <a:scrgbClr r="0" g="0" b="0"/>
              </a:effectRef>
              <a:fontRef idx="none"/>
            </p:style>
            <p:txBody>
              <a:bodyPr/>
              <a:lstStyle/>
              <a:p>
                <a:pPr defTabSz="457200">
                  <a:defRPr/>
                </a:pPr>
                <a:endParaRPr lang="zh-TW" altLang="en-US">
                  <a:solidFill>
                    <a:srgbClr val="000000"/>
                  </a:solidFill>
                </a:endParaRPr>
              </a:p>
            </p:txBody>
          </p:sp>
          <p:sp>
            <p:nvSpPr>
              <p:cNvPr id="112" name="Shape 16979"/>
              <p:cNvSpPr/>
              <p:nvPr/>
            </p:nvSpPr>
            <p:spPr>
              <a:xfrm>
                <a:off x="3035729" y="671753"/>
                <a:ext cx="968327" cy="1632535"/>
              </a:xfrm>
              <a:custGeom>
                <a:avLst/>
                <a:gdLst/>
                <a:ahLst/>
                <a:cxnLst/>
                <a:rect l="0" t="0" r="0" b="0"/>
                <a:pathLst>
                  <a:path w="969264" h="1632204">
                    <a:moveTo>
                      <a:pt x="0" y="0"/>
                    </a:moveTo>
                    <a:lnTo>
                      <a:pt x="969264" y="0"/>
                    </a:lnTo>
                    <a:lnTo>
                      <a:pt x="969264" y="1632204"/>
                    </a:lnTo>
                    <a:lnTo>
                      <a:pt x="0" y="1632204"/>
                    </a:lnTo>
                    <a:lnTo>
                      <a:pt x="0" y="0"/>
                    </a:lnTo>
                  </a:path>
                </a:pathLst>
              </a:custGeom>
              <a:ln w="0" cap="flat">
                <a:round/>
              </a:ln>
            </p:spPr>
            <p:style>
              <a:lnRef idx="0">
                <a:srgbClr val="000000">
                  <a:alpha val="0"/>
                </a:srgbClr>
              </a:lnRef>
              <a:fillRef idx="1">
                <a:srgbClr val="D9D9D9"/>
              </a:fillRef>
              <a:effectRef idx="0">
                <a:scrgbClr r="0" g="0" b="0"/>
              </a:effectRef>
              <a:fontRef idx="none"/>
            </p:style>
            <p:txBody>
              <a:bodyPr/>
              <a:lstStyle/>
              <a:p>
                <a:pPr defTabSz="457200">
                  <a:defRPr/>
                </a:pPr>
                <a:endParaRPr lang="zh-TW" altLang="en-US">
                  <a:solidFill>
                    <a:srgbClr val="000000"/>
                  </a:solidFill>
                </a:endParaRPr>
              </a:p>
            </p:txBody>
          </p:sp>
          <p:sp>
            <p:nvSpPr>
              <p:cNvPr id="113" name="Shape 705"/>
              <p:cNvSpPr/>
              <p:nvPr/>
            </p:nvSpPr>
            <p:spPr>
              <a:xfrm>
                <a:off x="3035729" y="671753"/>
                <a:ext cx="968327" cy="1632535"/>
              </a:xfrm>
              <a:custGeom>
                <a:avLst/>
                <a:gdLst/>
                <a:ahLst/>
                <a:cxnLst/>
                <a:rect l="0" t="0" r="0" b="0"/>
                <a:pathLst>
                  <a:path w="969264" h="1632204">
                    <a:moveTo>
                      <a:pt x="0" y="1632204"/>
                    </a:moveTo>
                    <a:lnTo>
                      <a:pt x="969264" y="1632204"/>
                    </a:lnTo>
                    <a:lnTo>
                      <a:pt x="969264" y="0"/>
                    </a:lnTo>
                    <a:lnTo>
                      <a:pt x="0" y="0"/>
                    </a:lnTo>
                    <a:close/>
                  </a:path>
                </a:pathLst>
              </a:custGeom>
              <a:ln w="25908" cap="flat">
                <a:round/>
              </a:ln>
            </p:spPr>
            <p:style>
              <a:lnRef idx="1">
                <a:srgbClr val="000000"/>
              </a:lnRef>
              <a:fillRef idx="0">
                <a:srgbClr val="000000">
                  <a:alpha val="0"/>
                </a:srgbClr>
              </a:fillRef>
              <a:effectRef idx="0">
                <a:scrgbClr r="0" g="0" b="0"/>
              </a:effectRef>
              <a:fontRef idx="none"/>
            </p:style>
            <p:txBody>
              <a:bodyPr/>
              <a:lstStyle/>
              <a:p>
                <a:pPr defTabSz="457200">
                  <a:defRPr/>
                </a:pPr>
                <a:endParaRPr lang="zh-TW" altLang="en-US">
                  <a:solidFill>
                    <a:srgbClr val="000000"/>
                  </a:solidFill>
                </a:endParaRPr>
              </a:p>
            </p:txBody>
          </p:sp>
          <p:sp>
            <p:nvSpPr>
              <p:cNvPr id="114" name="Rectangle 706"/>
              <p:cNvSpPr/>
              <p:nvPr/>
            </p:nvSpPr>
            <p:spPr>
              <a:xfrm>
                <a:off x="3484969" y="1464200"/>
                <a:ext cx="195253" cy="344611"/>
              </a:xfrm>
              <a:prstGeom prst="rect">
                <a:avLst/>
              </a:prstGeom>
              <a:ln>
                <a:noFill/>
              </a:ln>
            </p:spPr>
            <p:txBody>
              <a:bodyPr lIns="0" tIns="0" rIns="0" bIns="0"/>
              <a:lstStyle/>
              <a:p>
                <a:pPr marL="637540" indent="-3175" defTabSz="457200">
                  <a:lnSpc>
                    <a:spcPct val="107000"/>
                  </a:lnSpc>
                  <a:spcAft>
                    <a:spcPts val="800"/>
                  </a:spcAft>
                  <a:defRPr/>
                </a:pPr>
                <a:endParaRPr lang="zh-TW" altLang="en-US" sz="2200" kern="100" dirty="0">
                  <a:solidFill>
                    <a:srgbClr val="000000"/>
                  </a:solidFill>
                  <a:latin typeface="微軟正黑體" panose="020B0604030504040204" pitchFamily="34" charset="-120"/>
                  <a:ea typeface="微軟正黑體" panose="020B0604030504040204" pitchFamily="34" charset="-120"/>
                  <a:cs typeface="微軟正黑體" panose="020B0604030504040204" pitchFamily="34" charset="-120"/>
                </a:endParaRPr>
              </a:p>
            </p:txBody>
          </p:sp>
          <p:sp>
            <p:nvSpPr>
              <p:cNvPr id="115" name="Rectangle 708"/>
              <p:cNvSpPr/>
              <p:nvPr/>
            </p:nvSpPr>
            <p:spPr>
              <a:xfrm>
                <a:off x="4731095" y="22233"/>
                <a:ext cx="207952" cy="344611"/>
              </a:xfrm>
              <a:prstGeom prst="rect">
                <a:avLst/>
              </a:prstGeom>
              <a:ln>
                <a:noFill/>
              </a:ln>
            </p:spPr>
            <p:txBody>
              <a:bodyPr lIns="0" tIns="0" rIns="0" bIns="0"/>
              <a:lstStyle/>
              <a:p>
                <a:pPr marL="637540" indent="-3175" defTabSz="457200">
                  <a:lnSpc>
                    <a:spcPct val="107000"/>
                  </a:lnSpc>
                  <a:spcAft>
                    <a:spcPts val="800"/>
                  </a:spcAft>
                  <a:defRPr/>
                </a:pPr>
                <a:endParaRPr lang="zh-TW" altLang="en-US" sz="2200" kern="100" dirty="0">
                  <a:solidFill>
                    <a:srgbClr val="000000"/>
                  </a:solidFill>
                  <a:latin typeface="微軟正黑體" panose="020B0604030504040204" pitchFamily="34" charset="-120"/>
                  <a:ea typeface="微軟正黑體" panose="020B0604030504040204" pitchFamily="34" charset="-120"/>
                  <a:cs typeface="微軟正黑體" panose="020B0604030504040204" pitchFamily="34" charset="-120"/>
                </a:endParaRPr>
              </a:p>
            </p:txBody>
          </p:sp>
          <p:sp>
            <p:nvSpPr>
              <p:cNvPr id="116" name="Shape 713"/>
              <p:cNvSpPr/>
              <p:nvPr/>
            </p:nvSpPr>
            <p:spPr>
              <a:xfrm>
                <a:off x="3130974" y="427190"/>
                <a:ext cx="779423" cy="744805"/>
              </a:xfrm>
              <a:custGeom>
                <a:avLst/>
                <a:gdLst/>
                <a:ahLst/>
                <a:cxnLst/>
                <a:rect l="0" t="0" r="0" b="0"/>
                <a:pathLst>
                  <a:path w="778764" h="745236">
                    <a:moveTo>
                      <a:pt x="389382" y="0"/>
                    </a:moveTo>
                    <a:lnTo>
                      <a:pt x="778764" y="358267"/>
                    </a:lnTo>
                    <a:lnTo>
                      <a:pt x="672338" y="358267"/>
                    </a:lnTo>
                    <a:lnTo>
                      <a:pt x="672338" y="745236"/>
                    </a:lnTo>
                    <a:lnTo>
                      <a:pt x="106426" y="745236"/>
                    </a:lnTo>
                    <a:lnTo>
                      <a:pt x="106426" y="358267"/>
                    </a:lnTo>
                    <a:lnTo>
                      <a:pt x="0" y="358267"/>
                    </a:lnTo>
                    <a:lnTo>
                      <a:pt x="389382" y="0"/>
                    </a:lnTo>
                    <a:close/>
                  </a:path>
                </a:pathLst>
              </a:custGeom>
              <a:ln w="0" cap="flat">
                <a:round/>
              </a:ln>
            </p:spPr>
            <p:style>
              <a:lnRef idx="0">
                <a:srgbClr val="000000">
                  <a:alpha val="0"/>
                </a:srgbClr>
              </a:lnRef>
              <a:fillRef idx="1">
                <a:srgbClr val="D9D9D9"/>
              </a:fillRef>
              <a:effectRef idx="0">
                <a:scrgbClr r="0" g="0" b="0"/>
              </a:effectRef>
              <a:fontRef idx="none"/>
            </p:style>
            <p:txBody>
              <a:bodyPr/>
              <a:lstStyle/>
              <a:p>
                <a:pPr defTabSz="457200">
                  <a:defRPr/>
                </a:pPr>
                <a:endParaRPr lang="zh-TW" altLang="en-US">
                  <a:solidFill>
                    <a:srgbClr val="000000"/>
                  </a:solidFill>
                </a:endParaRPr>
              </a:p>
            </p:txBody>
          </p:sp>
          <p:sp>
            <p:nvSpPr>
              <p:cNvPr id="117" name="Shape 714"/>
              <p:cNvSpPr/>
              <p:nvPr/>
            </p:nvSpPr>
            <p:spPr>
              <a:xfrm>
                <a:off x="3130974" y="427190"/>
                <a:ext cx="779423" cy="744805"/>
              </a:xfrm>
              <a:custGeom>
                <a:avLst/>
                <a:gdLst/>
                <a:ahLst/>
                <a:cxnLst/>
                <a:rect l="0" t="0" r="0" b="0"/>
                <a:pathLst>
                  <a:path w="778764" h="745236">
                    <a:moveTo>
                      <a:pt x="0" y="358267"/>
                    </a:moveTo>
                    <a:lnTo>
                      <a:pt x="389382" y="0"/>
                    </a:lnTo>
                    <a:lnTo>
                      <a:pt x="778764" y="358267"/>
                    </a:lnTo>
                    <a:lnTo>
                      <a:pt x="672338" y="358267"/>
                    </a:lnTo>
                    <a:lnTo>
                      <a:pt x="672338" y="745236"/>
                    </a:lnTo>
                    <a:lnTo>
                      <a:pt x="106426" y="745236"/>
                    </a:lnTo>
                    <a:lnTo>
                      <a:pt x="106426" y="358267"/>
                    </a:lnTo>
                    <a:close/>
                  </a:path>
                </a:pathLst>
              </a:custGeom>
              <a:ln w="25908" cap="flat">
                <a:miter lim="101600"/>
              </a:ln>
            </p:spPr>
            <p:style>
              <a:lnRef idx="1">
                <a:srgbClr val="000000"/>
              </a:lnRef>
              <a:fillRef idx="0">
                <a:srgbClr val="000000">
                  <a:alpha val="0"/>
                </a:srgbClr>
              </a:fillRef>
              <a:effectRef idx="0">
                <a:scrgbClr r="0" g="0" b="0"/>
              </a:effectRef>
              <a:fontRef idx="none"/>
            </p:style>
            <p:txBody>
              <a:bodyPr/>
              <a:lstStyle/>
              <a:p>
                <a:pPr defTabSz="457200">
                  <a:defRPr/>
                </a:pPr>
                <a:endParaRPr lang="zh-TW" altLang="en-US">
                  <a:solidFill>
                    <a:srgbClr val="000000"/>
                  </a:solidFill>
                </a:endParaRPr>
              </a:p>
            </p:txBody>
          </p:sp>
          <p:sp>
            <p:nvSpPr>
              <p:cNvPr id="118" name="Shape 16980"/>
              <p:cNvSpPr/>
              <p:nvPr/>
            </p:nvSpPr>
            <p:spPr>
              <a:xfrm>
                <a:off x="6853476" y="671753"/>
                <a:ext cx="971502" cy="1632535"/>
              </a:xfrm>
              <a:custGeom>
                <a:avLst/>
                <a:gdLst/>
                <a:ahLst/>
                <a:cxnLst/>
                <a:rect l="0" t="0" r="0" b="0"/>
                <a:pathLst>
                  <a:path w="970788" h="1632204">
                    <a:moveTo>
                      <a:pt x="0" y="0"/>
                    </a:moveTo>
                    <a:lnTo>
                      <a:pt x="970788" y="0"/>
                    </a:lnTo>
                    <a:lnTo>
                      <a:pt x="970788" y="1632204"/>
                    </a:lnTo>
                    <a:lnTo>
                      <a:pt x="0" y="1632204"/>
                    </a:lnTo>
                    <a:lnTo>
                      <a:pt x="0" y="0"/>
                    </a:lnTo>
                  </a:path>
                </a:pathLst>
              </a:custGeom>
              <a:ln w="0" cap="flat">
                <a:miter lim="101600"/>
              </a:ln>
            </p:spPr>
            <p:style>
              <a:lnRef idx="0">
                <a:srgbClr val="000000">
                  <a:alpha val="0"/>
                </a:srgbClr>
              </a:lnRef>
              <a:fillRef idx="1">
                <a:srgbClr val="B9CDE5"/>
              </a:fillRef>
              <a:effectRef idx="0">
                <a:scrgbClr r="0" g="0" b="0"/>
              </a:effectRef>
              <a:fontRef idx="none"/>
            </p:style>
            <p:txBody>
              <a:bodyPr/>
              <a:lstStyle/>
              <a:p>
                <a:pPr defTabSz="457200">
                  <a:defRPr/>
                </a:pPr>
                <a:endParaRPr lang="zh-TW" altLang="en-US">
                  <a:solidFill>
                    <a:srgbClr val="000000"/>
                  </a:solidFill>
                </a:endParaRPr>
              </a:p>
            </p:txBody>
          </p:sp>
          <p:sp>
            <p:nvSpPr>
              <p:cNvPr id="119" name="Shape 723"/>
              <p:cNvSpPr/>
              <p:nvPr/>
            </p:nvSpPr>
            <p:spPr>
              <a:xfrm>
                <a:off x="6853476" y="671753"/>
                <a:ext cx="971502" cy="1632535"/>
              </a:xfrm>
              <a:custGeom>
                <a:avLst/>
                <a:gdLst/>
                <a:ahLst/>
                <a:cxnLst/>
                <a:rect l="0" t="0" r="0" b="0"/>
                <a:pathLst>
                  <a:path w="970788" h="1632204">
                    <a:moveTo>
                      <a:pt x="0" y="1632204"/>
                    </a:moveTo>
                    <a:lnTo>
                      <a:pt x="970788" y="1632204"/>
                    </a:lnTo>
                    <a:lnTo>
                      <a:pt x="970788" y="0"/>
                    </a:lnTo>
                    <a:lnTo>
                      <a:pt x="0" y="0"/>
                    </a:lnTo>
                    <a:close/>
                  </a:path>
                </a:pathLst>
              </a:custGeom>
              <a:ln w="25908" cap="flat">
                <a:custDash>
                  <a:ds d="816000" sp="612000"/>
                </a:custDash>
                <a:round/>
              </a:ln>
            </p:spPr>
            <p:style>
              <a:lnRef idx="1">
                <a:srgbClr val="000000"/>
              </a:lnRef>
              <a:fillRef idx="0">
                <a:srgbClr val="000000">
                  <a:alpha val="0"/>
                </a:srgbClr>
              </a:fillRef>
              <a:effectRef idx="0">
                <a:scrgbClr r="0" g="0" b="0"/>
              </a:effectRef>
              <a:fontRef idx="none"/>
            </p:style>
            <p:txBody>
              <a:bodyPr/>
              <a:lstStyle/>
              <a:p>
                <a:pPr defTabSz="457200">
                  <a:defRPr/>
                </a:pPr>
                <a:endParaRPr lang="zh-TW" altLang="en-US">
                  <a:solidFill>
                    <a:srgbClr val="000000"/>
                  </a:solidFill>
                </a:endParaRPr>
              </a:p>
            </p:txBody>
          </p:sp>
          <p:sp>
            <p:nvSpPr>
              <p:cNvPr id="120" name="Shape 725"/>
              <p:cNvSpPr/>
              <p:nvPr/>
            </p:nvSpPr>
            <p:spPr>
              <a:xfrm>
                <a:off x="5885149" y="671753"/>
                <a:ext cx="968327" cy="1632535"/>
              </a:xfrm>
              <a:custGeom>
                <a:avLst/>
                <a:gdLst/>
                <a:ahLst/>
                <a:cxnLst/>
                <a:rect l="0" t="0" r="0" b="0"/>
                <a:pathLst>
                  <a:path w="969264" h="1632204">
                    <a:moveTo>
                      <a:pt x="0" y="1632204"/>
                    </a:moveTo>
                    <a:lnTo>
                      <a:pt x="969264" y="1632204"/>
                    </a:lnTo>
                    <a:lnTo>
                      <a:pt x="969264" y="0"/>
                    </a:lnTo>
                    <a:lnTo>
                      <a:pt x="0" y="0"/>
                    </a:lnTo>
                    <a:close/>
                  </a:path>
                </a:pathLst>
              </a:custGeom>
              <a:ln w="25908" cap="flat">
                <a:round/>
              </a:ln>
            </p:spPr>
            <p:style>
              <a:lnRef idx="1">
                <a:srgbClr val="000000"/>
              </a:lnRef>
              <a:fillRef idx="0">
                <a:srgbClr val="000000">
                  <a:alpha val="0"/>
                </a:srgbClr>
              </a:fillRef>
              <a:effectRef idx="0">
                <a:scrgbClr r="0" g="0" b="0"/>
              </a:effectRef>
              <a:fontRef idx="none"/>
            </p:style>
            <p:txBody>
              <a:bodyPr/>
              <a:lstStyle/>
              <a:p>
                <a:pPr defTabSz="457200">
                  <a:defRPr/>
                </a:pPr>
                <a:endParaRPr lang="zh-TW" altLang="en-US">
                  <a:solidFill>
                    <a:srgbClr val="000000"/>
                  </a:solidFill>
                </a:endParaRPr>
              </a:p>
            </p:txBody>
          </p:sp>
          <p:sp>
            <p:nvSpPr>
              <p:cNvPr id="121" name="Rectangle 726"/>
              <p:cNvSpPr>
                <a:spLocks noChangeArrowheads="1"/>
              </p:cNvSpPr>
              <p:nvPr/>
            </p:nvSpPr>
            <p:spPr bwMode="auto">
              <a:xfrm>
                <a:off x="6335977" y="1608714"/>
                <a:ext cx="195253" cy="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6588" indent="-3175" defTabSz="457200">
                  <a:defRPr kumimoji="1" sz="1400">
                    <a:solidFill>
                      <a:srgbClr val="000000"/>
                    </a:solidFill>
                    <a:latin typeface="Arial" panose="020B0604020202020204" pitchFamily="34" charset="0"/>
                    <a:ea typeface="新細明體" panose="02020500000000000000" pitchFamily="18" charset="-120"/>
                    <a:cs typeface="Arial" panose="020B0604020202020204" pitchFamily="34" charset="0"/>
                    <a:sym typeface="Arial" panose="020B0604020202020204" pitchFamily="34" charset="0"/>
                  </a:defRPr>
                </a:lvl1pPr>
                <a:lvl2pPr marL="742950" indent="-28575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fontAlgn="base">
                  <a:lnSpc>
                    <a:spcPct val="107000"/>
                  </a:lnSpc>
                  <a:spcBef>
                    <a:spcPct val="0"/>
                  </a:spcBef>
                  <a:spcAft>
                    <a:spcPts val="800"/>
                  </a:spcAft>
                </a:pPr>
                <a:r>
                  <a:rPr kumimoji="0" lang="en-US" altLang="zh-TW" sz="2000" smtClean="0">
                    <a:latin typeface="Calibri" panose="020F0502020204030204" pitchFamily="34" charset="0"/>
                  </a:rPr>
                  <a:t>A</a:t>
                </a:r>
                <a:endParaRPr kumimoji="0" lang="zh-TW" altLang="en-US" sz="2200" smtClean="0">
                  <a:latin typeface="微軟正黑體" panose="020B0604030504040204" pitchFamily="34" charset="-120"/>
                  <a:ea typeface="微軟正黑體" panose="020B0604030504040204" pitchFamily="34" charset="-120"/>
                </a:endParaRPr>
              </a:p>
            </p:txBody>
          </p:sp>
          <p:sp>
            <p:nvSpPr>
              <p:cNvPr id="122" name="Shape 727"/>
              <p:cNvSpPr/>
              <p:nvPr/>
            </p:nvSpPr>
            <p:spPr>
              <a:xfrm>
                <a:off x="6097864" y="771802"/>
                <a:ext cx="777836" cy="746393"/>
              </a:xfrm>
              <a:custGeom>
                <a:avLst/>
                <a:gdLst/>
                <a:ahLst/>
                <a:cxnLst/>
                <a:rect l="0" t="0" r="0" b="0"/>
                <a:pathLst>
                  <a:path w="778764" h="745236">
                    <a:moveTo>
                      <a:pt x="389382" y="0"/>
                    </a:moveTo>
                    <a:lnTo>
                      <a:pt x="778764" y="358267"/>
                    </a:lnTo>
                    <a:lnTo>
                      <a:pt x="672338" y="358267"/>
                    </a:lnTo>
                    <a:lnTo>
                      <a:pt x="672338" y="745236"/>
                    </a:lnTo>
                    <a:lnTo>
                      <a:pt x="106426" y="745236"/>
                    </a:lnTo>
                    <a:lnTo>
                      <a:pt x="106426" y="358267"/>
                    </a:lnTo>
                    <a:lnTo>
                      <a:pt x="0" y="358267"/>
                    </a:lnTo>
                    <a:lnTo>
                      <a:pt x="389382" y="0"/>
                    </a:lnTo>
                    <a:close/>
                  </a:path>
                </a:pathLst>
              </a:custGeom>
              <a:noFill/>
              <a:ln w="0" cap="flat">
                <a:round/>
              </a:ln>
            </p:spPr>
            <p:style>
              <a:lnRef idx="0">
                <a:srgbClr val="000000">
                  <a:alpha val="0"/>
                </a:srgbClr>
              </a:lnRef>
              <a:fillRef idx="1">
                <a:srgbClr val="E6B9B8"/>
              </a:fillRef>
              <a:effectRef idx="0">
                <a:scrgbClr r="0" g="0" b="0"/>
              </a:effectRef>
              <a:fontRef idx="none"/>
            </p:style>
            <p:txBody>
              <a:bodyPr/>
              <a:lstStyle/>
              <a:p>
                <a:pPr defTabSz="457200">
                  <a:defRPr/>
                </a:pPr>
                <a:r>
                  <a:rPr lang="zh-TW" altLang="en-US" sz="1200" dirty="0">
                    <a:solidFill>
                      <a:srgbClr val="000000"/>
                    </a:solidFill>
                  </a:rPr>
                  <a:t>危老屋</a:t>
                </a:r>
              </a:p>
            </p:txBody>
          </p:sp>
          <p:sp>
            <p:nvSpPr>
              <p:cNvPr id="123" name="Shape 16982"/>
              <p:cNvSpPr/>
              <p:nvPr/>
            </p:nvSpPr>
            <p:spPr>
              <a:xfrm>
                <a:off x="6853476" y="1488020"/>
                <a:ext cx="703228" cy="816268"/>
              </a:xfrm>
              <a:custGeom>
                <a:avLst/>
                <a:gdLst/>
                <a:ahLst/>
                <a:cxnLst/>
                <a:rect l="0" t="0" r="0" b="0"/>
                <a:pathLst>
                  <a:path w="702564" h="816864">
                    <a:moveTo>
                      <a:pt x="0" y="0"/>
                    </a:moveTo>
                    <a:lnTo>
                      <a:pt x="702564" y="0"/>
                    </a:lnTo>
                    <a:lnTo>
                      <a:pt x="702564" y="816864"/>
                    </a:lnTo>
                    <a:lnTo>
                      <a:pt x="0" y="816864"/>
                    </a:lnTo>
                    <a:lnTo>
                      <a:pt x="0" y="0"/>
                    </a:lnTo>
                  </a:path>
                </a:pathLst>
              </a:custGeom>
              <a:ln w="0" cap="flat">
                <a:miter lim="101600"/>
              </a:ln>
            </p:spPr>
            <p:style>
              <a:lnRef idx="0">
                <a:srgbClr val="000000">
                  <a:alpha val="0"/>
                </a:srgbClr>
              </a:lnRef>
              <a:fillRef idx="1">
                <a:srgbClr val="FFFFFF"/>
              </a:fillRef>
              <a:effectRef idx="0">
                <a:scrgbClr r="0" g="0" b="0"/>
              </a:effectRef>
              <a:fontRef idx="none"/>
            </p:style>
            <p:txBody>
              <a:bodyPr/>
              <a:lstStyle/>
              <a:p>
                <a:pPr defTabSz="457200">
                  <a:defRPr/>
                </a:pPr>
                <a:endParaRPr lang="zh-TW" altLang="en-US">
                  <a:solidFill>
                    <a:srgbClr val="000000"/>
                  </a:solidFill>
                </a:endParaRPr>
              </a:p>
            </p:txBody>
          </p:sp>
          <p:sp>
            <p:nvSpPr>
              <p:cNvPr id="124" name="Shape 732"/>
              <p:cNvSpPr/>
              <p:nvPr/>
            </p:nvSpPr>
            <p:spPr>
              <a:xfrm>
                <a:off x="6853476" y="1488020"/>
                <a:ext cx="703228" cy="816268"/>
              </a:xfrm>
              <a:custGeom>
                <a:avLst/>
                <a:gdLst/>
                <a:ahLst/>
                <a:cxnLst/>
                <a:rect l="0" t="0" r="0" b="0"/>
                <a:pathLst>
                  <a:path w="702564" h="816864">
                    <a:moveTo>
                      <a:pt x="0" y="816864"/>
                    </a:moveTo>
                    <a:lnTo>
                      <a:pt x="702564" y="816864"/>
                    </a:lnTo>
                    <a:lnTo>
                      <a:pt x="702564" y="0"/>
                    </a:lnTo>
                    <a:lnTo>
                      <a:pt x="0" y="0"/>
                    </a:lnTo>
                    <a:close/>
                  </a:path>
                </a:pathLst>
              </a:custGeom>
              <a:ln w="25908" cap="flat">
                <a:custDash>
                  <a:ds d="816000" sp="612000"/>
                </a:custDash>
                <a:round/>
              </a:ln>
            </p:spPr>
            <p:style>
              <a:lnRef idx="1">
                <a:srgbClr val="000000"/>
              </a:lnRef>
              <a:fillRef idx="0">
                <a:srgbClr val="000000">
                  <a:alpha val="0"/>
                </a:srgbClr>
              </a:fillRef>
              <a:effectRef idx="0">
                <a:scrgbClr r="0" g="0" b="0"/>
              </a:effectRef>
              <a:fontRef idx="none"/>
            </p:style>
            <p:txBody>
              <a:bodyPr/>
              <a:lstStyle/>
              <a:p>
                <a:pPr defTabSz="457200">
                  <a:defRPr/>
                </a:pPr>
                <a:endParaRPr lang="zh-TW" altLang="en-US">
                  <a:solidFill>
                    <a:srgbClr val="000000"/>
                  </a:solidFill>
                </a:endParaRPr>
              </a:p>
            </p:txBody>
          </p:sp>
          <p:sp>
            <p:nvSpPr>
              <p:cNvPr id="125" name="Shape 16983"/>
              <p:cNvSpPr/>
              <p:nvPr/>
            </p:nvSpPr>
            <p:spPr>
              <a:xfrm>
                <a:off x="6853476" y="1468964"/>
                <a:ext cx="746088" cy="830561"/>
              </a:xfrm>
              <a:custGeom>
                <a:avLst/>
                <a:gdLst/>
                <a:ahLst/>
                <a:cxnLst/>
                <a:rect l="0" t="0" r="0" b="0"/>
                <a:pathLst>
                  <a:path w="745236" h="830580">
                    <a:moveTo>
                      <a:pt x="0" y="0"/>
                    </a:moveTo>
                    <a:lnTo>
                      <a:pt x="745236" y="0"/>
                    </a:lnTo>
                    <a:lnTo>
                      <a:pt x="745236" y="830580"/>
                    </a:lnTo>
                    <a:lnTo>
                      <a:pt x="0" y="830580"/>
                    </a:lnTo>
                    <a:lnTo>
                      <a:pt x="0" y="0"/>
                    </a:lnTo>
                  </a:path>
                </a:pathLst>
              </a:custGeom>
              <a:ln w="0" cap="flat">
                <a:miter lim="101600"/>
              </a:ln>
            </p:spPr>
            <p:style>
              <a:lnRef idx="0">
                <a:srgbClr val="000000">
                  <a:alpha val="0"/>
                </a:srgbClr>
              </a:lnRef>
              <a:fillRef idx="1">
                <a:srgbClr val="E6B9B8"/>
              </a:fillRef>
              <a:effectRef idx="0">
                <a:scrgbClr r="0" g="0" b="0"/>
              </a:effectRef>
              <a:fontRef idx="none"/>
            </p:style>
            <p:txBody>
              <a:bodyPr/>
              <a:lstStyle/>
              <a:p>
                <a:pPr defTabSz="457200">
                  <a:defRPr/>
                </a:pPr>
                <a:endParaRPr lang="zh-TW" altLang="en-US">
                  <a:solidFill>
                    <a:srgbClr val="000000"/>
                  </a:solidFill>
                </a:endParaRPr>
              </a:p>
            </p:txBody>
          </p:sp>
          <p:sp>
            <p:nvSpPr>
              <p:cNvPr id="126" name="Shape 734"/>
              <p:cNvSpPr/>
              <p:nvPr/>
            </p:nvSpPr>
            <p:spPr>
              <a:xfrm>
                <a:off x="6853476" y="1468964"/>
                <a:ext cx="746088" cy="830561"/>
              </a:xfrm>
              <a:custGeom>
                <a:avLst/>
                <a:gdLst/>
                <a:ahLst/>
                <a:cxnLst/>
                <a:rect l="0" t="0" r="0" b="0"/>
                <a:pathLst>
                  <a:path w="745236" h="830580">
                    <a:moveTo>
                      <a:pt x="0" y="830580"/>
                    </a:moveTo>
                    <a:lnTo>
                      <a:pt x="745236" y="830580"/>
                    </a:lnTo>
                    <a:lnTo>
                      <a:pt x="745236" y="0"/>
                    </a:lnTo>
                    <a:lnTo>
                      <a:pt x="0" y="0"/>
                    </a:lnTo>
                    <a:close/>
                  </a:path>
                </a:pathLst>
              </a:custGeom>
              <a:ln w="28956" cap="flat">
                <a:custDash>
                  <a:ds d="912000" sp="684000"/>
                </a:custDash>
                <a:round/>
              </a:ln>
            </p:spPr>
            <p:style>
              <a:lnRef idx="1">
                <a:srgbClr val="000000"/>
              </a:lnRef>
              <a:fillRef idx="0">
                <a:srgbClr val="000000">
                  <a:alpha val="0"/>
                </a:srgbClr>
              </a:fillRef>
              <a:effectRef idx="0">
                <a:scrgbClr r="0" g="0" b="0"/>
              </a:effectRef>
              <a:fontRef idx="none"/>
            </p:style>
            <p:txBody>
              <a:bodyPr/>
              <a:lstStyle/>
              <a:p>
                <a:pPr defTabSz="457200">
                  <a:defRPr/>
                </a:pPr>
                <a:endParaRPr lang="zh-TW" altLang="en-US">
                  <a:solidFill>
                    <a:srgbClr val="000000"/>
                  </a:solidFill>
                </a:endParaRPr>
              </a:p>
            </p:txBody>
          </p:sp>
          <p:sp>
            <p:nvSpPr>
              <p:cNvPr id="127" name="Rectangle 739"/>
              <p:cNvSpPr/>
              <p:nvPr/>
            </p:nvSpPr>
            <p:spPr>
              <a:xfrm>
                <a:off x="7612264" y="779742"/>
                <a:ext cx="139693" cy="309674"/>
              </a:xfrm>
              <a:prstGeom prst="rect">
                <a:avLst/>
              </a:prstGeom>
              <a:ln>
                <a:noFill/>
              </a:ln>
            </p:spPr>
            <p:txBody>
              <a:bodyPr lIns="0" tIns="0" rIns="0" bIns="0"/>
              <a:lstStyle/>
              <a:p>
                <a:pPr marL="637540" indent="-3175" defTabSz="457200">
                  <a:lnSpc>
                    <a:spcPct val="107000"/>
                  </a:lnSpc>
                  <a:spcAft>
                    <a:spcPts val="800"/>
                  </a:spcAft>
                  <a:defRPr/>
                </a:pPr>
                <a:endParaRPr lang="zh-TW" altLang="en-US" sz="2200" kern="100" dirty="0">
                  <a:solidFill>
                    <a:srgbClr val="000000"/>
                  </a:solidFill>
                  <a:latin typeface="微軟正黑體" panose="020B0604030504040204" pitchFamily="34" charset="-120"/>
                  <a:ea typeface="微軟正黑體" panose="020B0604030504040204" pitchFamily="34" charset="-120"/>
                  <a:cs typeface="微軟正黑體" panose="020B0604030504040204" pitchFamily="34" charset="-120"/>
                </a:endParaRPr>
              </a:p>
            </p:txBody>
          </p:sp>
          <p:sp>
            <p:nvSpPr>
              <p:cNvPr id="128" name="Shape 744"/>
              <p:cNvSpPr/>
              <p:nvPr/>
            </p:nvSpPr>
            <p:spPr>
              <a:xfrm>
                <a:off x="5475595" y="1359387"/>
                <a:ext cx="260337" cy="174688"/>
              </a:xfrm>
              <a:custGeom>
                <a:avLst/>
                <a:gdLst/>
                <a:ahLst/>
                <a:cxnLst/>
                <a:rect l="0" t="0" r="0" b="0"/>
                <a:pathLst>
                  <a:path w="261747" h="174720">
                    <a:moveTo>
                      <a:pt x="104727" y="1238"/>
                    </a:moveTo>
                    <a:cubicBezTo>
                      <a:pt x="109443" y="0"/>
                      <a:pt x="114617" y="540"/>
                      <a:pt x="119126" y="3143"/>
                    </a:cubicBezTo>
                    <a:lnTo>
                      <a:pt x="261747" y="86328"/>
                    </a:lnTo>
                    <a:lnTo>
                      <a:pt x="119126" y="169513"/>
                    </a:lnTo>
                    <a:cubicBezTo>
                      <a:pt x="110109" y="174720"/>
                      <a:pt x="98425" y="171672"/>
                      <a:pt x="93091" y="162655"/>
                    </a:cubicBezTo>
                    <a:cubicBezTo>
                      <a:pt x="87884" y="153511"/>
                      <a:pt x="90932" y="141827"/>
                      <a:pt x="99949" y="136493"/>
                    </a:cubicBezTo>
                    <a:lnTo>
                      <a:pt x="153289" y="105378"/>
                    </a:lnTo>
                    <a:lnTo>
                      <a:pt x="0" y="105378"/>
                    </a:lnTo>
                    <a:lnTo>
                      <a:pt x="0" y="67278"/>
                    </a:lnTo>
                    <a:lnTo>
                      <a:pt x="153289" y="67278"/>
                    </a:lnTo>
                    <a:lnTo>
                      <a:pt x="99949" y="36163"/>
                    </a:lnTo>
                    <a:cubicBezTo>
                      <a:pt x="90932" y="30830"/>
                      <a:pt x="87884" y="19145"/>
                      <a:pt x="93091" y="10001"/>
                    </a:cubicBezTo>
                    <a:cubicBezTo>
                      <a:pt x="95758" y="5493"/>
                      <a:pt x="100013" y="2476"/>
                      <a:pt x="104727" y="1238"/>
                    </a:cubicBez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pPr defTabSz="457200">
                  <a:defRPr/>
                </a:pPr>
                <a:endParaRPr lang="zh-TW" altLang="en-US">
                  <a:solidFill>
                    <a:srgbClr val="000000"/>
                  </a:solidFill>
                </a:endParaRPr>
              </a:p>
            </p:txBody>
          </p:sp>
          <p:sp>
            <p:nvSpPr>
              <p:cNvPr id="129" name="Shape 745"/>
              <p:cNvSpPr/>
              <p:nvPr/>
            </p:nvSpPr>
            <p:spPr>
              <a:xfrm>
                <a:off x="2640461" y="1359387"/>
                <a:ext cx="261925" cy="174688"/>
              </a:xfrm>
              <a:custGeom>
                <a:avLst/>
                <a:gdLst/>
                <a:ahLst/>
                <a:cxnLst/>
                <a:rect l="0" t="0" r="0" b="0"/>
                <a:pathLst>
                  <a:path w="261747" h="174720">
                    <a:moveTo>
                      <a:pt x="104727" y="1238"/>
                    </a:moveTo>
                    <a:cubicBezTo>
                      <a:pt x="109442" y="0"/>
                      <a:pt x="114617" y="540"/>
                      <a:pt x="119126" y="3143"/>
                    </a:cubicBezTo>
                    <a:lnTo>
                      <a:pt x="261747" y="86328"/>
                    </a:lnTo>
                    <a:lnTo>
                      <a:pt x="119126" y="169513"/>
                    </a:lnTo>
                    <a:cubicBezTo>
                      <a:pt x="110109" y="174720"/>
                      <a:pt x="98425" y="171672"/>
                      <a:pt x="93091" y="162655"/>
                    </a:cubicBezTo>
                    <a:cubicBezTo>
                      <a:pt x="87884" y="153511"/>
                      <a:pt x="90932" y="141827"/>
                      <a:pt x="99949" y="136493"/>
                    </a:cubicBezTo>
                    <a:lnTo>
                      <a:pt x="153289" y="105378"/>
                    </a:lnTo>
                    <a:lnTo>
                      <a:pt x="0" y="105378"/>
                    </a:lnTo>
                    <a:lnTo>
                      <a:pt x="0" y="67278"/>
                    </a:lnTo>
                    <a:lnTo>
                      <a:pt x="153289" y="67278"/>
                    </a:lnTo>
                    <a:lnTo>
                      <a:pt x="99949" y="36163"/>
                    </a:lnTo>
                    <a:cubicBezTo>
                      <a:pt x="90932" y="30830"/>
                      <a:pt x="87884" y="19145"/>
                      <a:pt x="93091" y="10001"/>
                    </a:cubicBezTo>
                    <a:cubicBezTo>
                      <a:pt x="95758" y="5493"/>
                      <a:pt x="100013" y="2476"/>
                      <a:pt x="104727" y="1238"/>
                    </a:cubicBez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pPr defTabSz="457200">
                  <a:defRPr/>
                </a:pPr>
                <a:endParaRPr lang="zh-TW" altLang="en-US">
                  <a:solidFill>
                    <a:srgbClr val="000000"/>
                  </a:solidFill>
                </a:endParaRPr>
              </a:p>
            </p:txBody>
          </p:sp>
          <p:sp>
            <p:nvSpPr>
              <p:cNvPr id="130" name="Shape 696"/>
              <p:cNvSpPr/>
              <p:nvPr/>
            </p:nvSpPr>
            <p:spPr>
              <a:xfrm>
                <a:off x="572051" y="1389560"/>
                <a:ext cx="603220" cy="454188"/>
              </a:xfrm>
              <a:custGeom>
                <a:avLst/>
                <a:gdLst/>
                <a:ahLst/>
                <a:cxnLst/>
                <a:rect l="0" t="0" r="0" b="0"/>
                <a:pathLst>
                  <a:path w="778764" h="745236">
                    <a:moveTo>
                      <a:pt x="389382" y="0"/>
                    </a:moveTo>
                    <a:lnTo>
                      <a:pt x="778764" y="358267"/>
                    </a:lnTo>
                    <a:lnTo>
                      <a:pt x="672338" y="358267"/>
                    </a:lnTo>
                    <a:lnTo>
                      <a:pt x="672338" y="745236"/>
                    </a:lnTo>
                    <a:lnTo>
                      <a:pt x="106401" y="745236"/>
                    </a:lnTo>
                    <a:lnTo>
                      <a:pt x="106401" y="358267"/>
                    </a:lnTo>
                    <a:lnTo>
                      <a:pt x="0" y="358267"/>
                    </a:lnTo>
                    <a:lnTo>
                      <a:pt x="389382" y="0"/>
                    </a:lnTo>
                    <a:close/>
                  </a:path>
                </a:pathLst>
              </a:custGeom>
              <a:ln w="0" cap="flat">
                <a:round/>
              </a:ln>
            </p:spPr>
            <p:style>
              <a:lnRef idx="0">
                <a:srgbClr val="000000">
                  <a:alpha val="0"/>
                </a:srgbClr>
              </a:lnRef>
              <a:fillRef idx="1">
                <a:srgbClr val="D9D9D9"/>
              </a:fillRef>
              <a:effectRef idx="0">
                <a:scrgbClr r="0" g="0" b="0"/>
              </a:effectRef>
              <a:fontRef idx="none"/>
            </p:style>
            <p:txBody>
              <a:bodyPr/>
              <a:lstStyle/>
              <a:p>
                <a:pPr algn="ctr" defTabSz="457200" fontAlgn="base">
                  <a:spcBef>
                    <a:spcPct val="0"/>
                  </a:spcBef>
                  <a:spcAft>
                    <a:spcPct val="0"/>
                  </a:spcAft>
                  <a:defRPr/>
                </a:pPr>
                <a:r>
                  <a:rPr lang="zh-TW" altLang="en-US" sz="1600" dirty="0">
                    <a:solidFill>
                      <a:srgbClr val="FF0000"/>
                    </a:solidFill>
                    <a:cs typeface="新細明體" charset="0"/>
                  </a:rPr>
                  <a:t>       </a:t>
                </a:r>
                <a:r>
                  <a:rPr lang="en-US" altLang="zh-TW" sz="1600" dirty="0">
                    <a:solidFill>
                      <a:srgbClr val="FF0000"/>
                    </a:solidFill>
                    <a:cs typeface="新細明體" charset="0"/>
                  </a:rPr>
                  <a:t>A</a:t>
                </a:r>
              </a:p>
              <a:p>
                <a:pPr defTabSz="457200" fontAlgn="base">
                  <a:spcBef>
                    <a:spcPct val="0"/>
                  </a:spcBef>
                  <a:spcAft>
                    <a:spcPct val="0"/>
                  </a:spcAft>
                  <a:defRPr/>
                </a:pPr>
                <a:r>
                  <a:rPr lang="en-US" altLang="zh-TW" sz="1200" dirty="0">
                    <a:solidFill>
                      <a:srgbClr val="000000"/>
                    </a:solidFill>
                    <a:cs typeface="新細明體" charset="0"/>
                  </a:rPr>
                  <a:t>A&gt;1000</a:t>
                </a:r>
                <a:endParaRPr lang="zh-TW" altLang="en-US" sz="1200" dirty="0">
                  <a:solidFill>
                    <a:srgbClr val="000000"/>
                  </a:solidFill>
                  <a:cs typeface="新細明體" charset="0"/>
                </a:endParaRPr>
              </a:p>
            </p:txBody>
          </p:sp>
          <p:sp>
            <p:nvSpPr>
              <p:cNvPr id="131" name="Shape 696"/>
              <p:cNvSpPr/>
              <p:nvPr/>
            </p:nvSpPr>
            <p:spPr>
              <a:xfrm>
                <a:off x="3270667" y="798798"/>
                <a:ext cx="603220" cy="290617"/>
              </a:xfrm>
              <a:custGeom>
                <a:avLst/>
                <a:gdLst/>
                <a:ahLst/>
                <a:cxnLst/>
                <a:rect l="0" t="0" r="0" b="0"/>
                <a:pathLst>
                  <a:path w="778764" h="745236">
                    <a:moveTo>
                      <a:pt x="389382" y="0"/>
                    </a:moveTo>
                    <a:lnTo>
                      <a:pt x="778764" y="358267"/>
                    </a:lnTo>
                    <a:lnTo>
                      <a:pt x="672338" y="358267"/>
                    </a:lnTo>
                    <a:lnTo>
                      <a:pt x="672338" y="745236"/>
                    </a:lnTo>
                    <a:lnTo>
                      <a:pt x="106401" y="745236"/>
                    </a:lnTo>
                    <a:lnTo>
                      <a:pt x="106401" y="358267"/>
                    </a:lnTo>
                    <a:lnTo>
                      <a:pt x="0" y="358267"/>
                    </a:lnTo>
                    <a:lnTo>
                      <a:pt x="389382" y="0"/>
                    </a:lnTo>
                    <a:close/>
                  </a:path>
                </a:pathLst>
              </a:custGeom>
              <a:ln w="0" cap="flat">
                <a:round/>
              </a:ln>
            </p:spPr>
            <p:style>
              <a:lnRef idx="0">
                <a:srgbClr val="000000">
                  <a:alpha val="0"/>
                </a:srgbClr>
              </a:lnRef>
              <a:fillRef idx="1">
                <a:srgbClr val="D9D9D9"/>
              </a:fillRef>
              <a:effectRef idx="0">
                <a:scrgbClr r="0" g="0" b="0"/>
              </a:effectRef>
              <a:fontRef idx="none"/>
            </p:style>
            <p:txBody>
              <a:bodyPr/>
              <a:lstStyle/>
              <a:p>
                <a:pPr defTabSz="457200">
                  <a:defRPr/>
                </a:pPr>
                <a:r>
                  <a:rPr lang="zh-TW" altLang="en-US" sz="1200" dirty="0">
                    <a:solidFill>
                      <a:srgbClr val="000000"/>
                    </a:solidFill>
                  </a:rPr>
                  <a:t>危老屋</a:t>
                </a:r>
              </a:p>
            </p:txBody>
          </p:sp>
          <p:sp>
            <p:nvSpPr>
              <p:cNvPr id="132" name="Shape 696"/>
              <p:cNvSpPr/>
              <p:nvPr/>
            </p:nvSpPr>
            <p:spPr>
              <a:xfrm>
                <a:off x="3451633" y="1389560"/>
                <a:ext cx="603220" cy="454188"/>
              </a:xfrm>
              <a:custGeom>
                <a:avLst/>
                <a:gdLst/>
                <a:ahLst/>
                <a:cxnLst/>
                <a:rect l="0" t="0" r="0" b="0"/>
                <a:pathLst>
                  <a:path w="778764" h="745236">
                    <a:moveTo>
                      <a:pt x="389382" y="0"/>
                    </a:moveTo>
                    <a:lnTo>
                      <a:pt x="778764" y="358267"/>
                    </a:lnTo>
                    <a:lnTo>
                      <a:pt x="672338" y="358267"/>
                    </a:lnTo>
                    <a:lnTo>
                      <a:pt x="672338" y="745236"/>
                    </a:lnTo>
                    <a:lnTo>
                      <a:pt x="106401" y="745236"/>
                    </a:lnTo>
                    <a:lnTo>
                      <a:pt x="106401" y="358267"/>
                    </a:lnTo>
                    <a:lnTo>
                      <a:pt x="0" y="358267"/>
                    </a:lnTo>
                    <a:lnTo>
                      <a:pt x="389382" y="0"/>
                    </a:lnTo>
                    <a:close/>
                  </a:path>
                </a:pathLst>
              </a:custGeom>
              <a:ln w="0" cap="flat">
                <a:round/>
              </a:ln>
            </p:spPr>
            <p:style>
              <a:lnRef idx="0">
                <a:srgbClr val="000000">
                  <a:alpha val="0"/>
                </a:srgbClr>
              </a:lnRef>
              <a:fillRef idx="1">
                <a:srgbClr val="D9D9D9"/>
              </a:fillRef>
              <a:effectRef idx="0">
                <a:scrgbClr r="0" g="0" b="0"/>
              </a:effectRef>
              <a:fontRef idx="none"/>
            </p:style>
            <p:txBody>
              <a:bodyPr/>
              <a:lstStyle/>
              <a:p>
                <a:pPr algn="ctr" defTabSz="457200" fontAlgn="base">
                  <a:spcBef>
                    <a:spcPct val="0"/>
                  </a:spcBef>
                  <a:spcAft>
                    <a:spcPct val="0"/>
                  </a:spcAft>
                  <a:defRPr/>
                </a:pPr>
                <a:r>
                  <a:rPr lang="zh-TW" altLang="en-US" sz="1600" dirty="0">
                    <a:solidFill>
                      <a:srgbClr val="FF0000"/>
                    </a:solidFill>
                    <a:cs typeface="新細明體" charset="0"/>
                  </a:rPr>
                  <a:t>       </a:t>
                </a:r>
                <a:r>
                  <a:rPr lang="en-US" altLang="zh-TW" sz="1600" dirty="0">
                    <a:solidFill>
                      <a:srgbClr val="FF0000"/>
                    </a:solidFill>
                    <a:cs typeface="新細明體" charset="0"/>
                  </a:rPr>
                  <a:t>A</a:t>
                </a:r>
              </a:p>
              <a:p>
                <a:pPr defTabSz="457200" fontAlgn="base">
                  <a:spcBef>
                    <a:spcPct val="0"/>
                  </a:spcBef>
                  <a:spcAft>
                    <a:spcPct val="0"/>
                  </a:spcAft>
                  <a:defRPr/>
                </a:pPr>
                <a:r>
                  <a:rPr lang="en-US" altLang="zh-TW" sz="1200" dirty="0">
                    <a:solidFill>
                      <a:srgbClr val="000000"/>
                    </a:solidFill>
                    <a:cs typeface="新細明體" charset="0"/>
                  </a:rPr>
                  <a:t>A&gt;1000</a:t>
                </a:r>
                <a:endParaRPr lang="zh-TW" altLang="en-US" sz="1200" dirty="0">
                  <a:solidFill>
                    <a:srgbClr val="000000"/>
                  </a:solidFill>
                  <a:cs typeface="新細明體" charset="0"/>
                </a:endParaRPr>
              </a:p>
            </p:txBody>
          </p:sp>
          <p:sp>
            <p:nvSpPr>
              <p:cNvPr id="133" name="Shape 697"/>
              <p:cNvSpPr/>
              <p:nvPr/>
            </p:nvSpPr>
            <p:spPr>
              <a:xfrm>
                <a:off x="252979" y="427190"/>
                <a:ext cx="777836" cy="744805"/>
              </a:xfrm>
              <a:custGeom>
                <a:avLst/>
                <a:gdLst/>
                <a:ahLst/>
                <a:cxnLst/>
                <a:rect l="0" t="0" r="0" b="0"/>
                <a:pathLst>
                  <a:path w="778764" h="745236">
                    <a:moveTo>
                      <a:pt x="0" y="358267"/>
                    </a:moveTo>
                    <a:lnTo>
                      <a:pt x="389382" y="0"/>
                    </a:lnTo>
                    <a:lnTo>
                      <a:pt x="778764" y="358267"/>
                    </a:lnTo>
                    <a:lnTo>
                      <a:pt x="672338" y="358267"/>
                    </a:lnTo>
                    <a:lnTo>
                      <a:pt x="672338" y="745236"/>
                    </a:lnTo>
                    <a:lnTo>
                      <a:pt x="106401" y="745236"/>
                    </a:lnTo>
                    <a:lnTo>
                      <a:pt x="106401" y="358267"/>
                    </a:lnTo>
                    <a:close/>
                  </a:path>
                </a:pathLst>
              </a:custGeom>
              <a:solidFill>
                <a:schemeClr val="bg1">
                  <a:lumMod val="85000"/>
                </a:schemeClr>
              </a:solidFill>
              <a:ln w="25908" cap="flat">
                <a:miter lim="101600"/>
              </a:ln>
            </p:spPr>
            <p:style>
              <a:lnRef idx="1">
                <a:srgbClr val="000000"/>
              </a:lnRef>
              <a:fillRef idx="0">
                <a:srgbClr val="000000">
                  <a:alpha val="0"/>
                </a:srgbClr>
              </a:fillRef>
              <a:effectRef idx="0">
                <a:scrgbClr r="0" g="0" b="0"/>
              </a:effectRef>
              <a:fontRef idx="none"/>
            </p:style>
            <p:txBody>
              <a:bodyPr/>
              <a:lstStyle/>
              <a:p>
                <a:pPr defTabSz="457200">
                  <a:defRPr/>
                </a:pPr>
                <a:endParaRPr lang="zh-TW" altLang="en-US">
                  <a:solidFill>
                    <a:srgbClr val="000000"/>
                  </a:solidFill>
                </a:endParaRPr>
              </a:p>
            </p:txBody>
          </p:sp>
          <p:sp>
            <p:nvSpPr>
              <p:cNvPr id="134" name="Shape 696"/>
              <p:cNvSpPr/>
              <p:nvPr/>
            </p:nvSpPr>
            <p:spPr>
              <a:xfrm>
                <a:off x="424421" y="828972"/>
                <a:ext cx="603220" cy="290616"/>
              </a:xfrm>
              <a:custGeom>
                <a:avLst/>
                <a:gdLst/>
                <a:ahLst/>
                <a:cxnLst/>
                <a:rect l="0" t="0" r="0" b="0"/>
                <a:pathLst>
                  <a:path w="778764" h="745236">
                    <a:moveTo>
                      <a:pt x="389382" y="0"/>
                    </a:moveTo>
                    <a:lnTo>
                      <a:pt x="778764" y="358267"/>
                    </a:lnTo>
                    <a:lnTo>
                      <a:pt x="672338" y="358267"/>
                    </a:lnTo>
                    <a:lnTo>
                      <a:pt x="672338" y="745236"/>
                    </a:lnTo>
                    <a:lnTo>
                      <a:pt x="106401" y="745236"/>
                    </a:lnTo>
                    <a:lnTo>
                      <a:pt x="106401" y="358267"/>
                    </a:lnTo>
                    <a:lnTo>
                      <a:pt x="0" y="358267"/>
                    </a:lnTo>
                    <a:lnTo>
                      <a:pt x="389382" y="0"/>
                    </a:lnTo>
                    <a:close/>
                  </a:path>
                </a:pathLst>
              </a:custGeom>
              <a:ln w="0" cap="flat">
                <a:round/>
              </a:ln>
            </p:spPr>
            <p:style>
              <a:lnRef idx="0">
                <a:srgbClr val="000000">
                  <a:alpha val="0"/>
                </a:srgbClr>
              </a:lnRef>
              <a:fillRef idx="1">
                <a:srgbClr val="D9D9D9"/>
              </a:fillRef>
              <a:effectRef idx="0">
                <a:scrgbClr r="0" g="0" b="0"/>
              </a:effectRef>
              <a:fontRef idx="none"/>
            </p:style>
            <p:txBody>
              <a:bodyPr/>
              <a:lstStyle/>
              <a:p>
                <a:pPr defTabSz="457200">
                  <a:defRPr/>
                </a:pPr>
                <a:r>
                  <a:rPr lang="zh-TW" altLang="en-US" sz="1200" dirty="0">
                    <a:solidFill>
                      <a:srgbClr val="000000"/>
                    </a:solidFill>
                  </a:rPr>
                  <a:t>危老屋</a:t>
                </a:r>
              </a:p>
            </p:txBody>
          </p:sp>
        </p:grpSp>
        <p:sp>
          <p:nvSpPr>
            <p:cNvPr id="76" name="Rectangle 692"/>
            <p:cNvSpPr>
              <a:spLocks noChangeArrowheads="1"/>
            </p:cNvSpPr>
            <p:nvPr/>
          </p:nvSpPr>
          <p:spPr bwMode="auto">
            <a:xfrm>
              <a:off x="1613273" y="3180928"/>
              <a:ext cx="11731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6588" indent="-636588" defTabSz="457200">
                <a:defRPr kumimoji="1" sz="1400">
                  <a:solidFill>
                    <a:srgbClr val="000000"/>
                  </a:solidFill>
                  <a:latin typeface="Arial" panose="020B0604020202020204" pitchFamily="34" charset="0"/>
                  <a:ea typeface="新細明體" panose="02020500000000000000" pitchFamily="18" charset="-120"/>
                  <a:cs typeface="Arial" panose="020B0604020202020204" pitchFamily="34" charset="0"/>
                  <a:sym typeface="Arial" panose="020B0604020202020204" pitchFamily="34" charset="0"/>
                </a:defRPr>
              </a:lvl1pPr>
              <a:lvl2pPr marL="742950" indent="-28575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ctr" fontAlgn="base">
                <a:lnSpc>
                  <a:spcPct val="107000"/>
                </a:lnSpc>
                <a:spcBef>
                  <a:spcPct val="0"/>
                </a:spcBef>
                <a:spcAft>
                  <a:spcPts val="800"/>
                </a:spcAft>
              </a:pPr>
              <a:r>
                <a:rPr kumimoji="0" lang="zh-TW" altLang="en-US" smtClean="0">
                  <a:latin typeface="微軟正黑體" panose="020B0604030504040204" pitchFamily="34" charset="-120"/>
                </a:rPr>
                <a:t>鄰地</a:t>
              </a:r>
              <a:r>
                <a:rPr kumimoji="0" lang="en-US" altLang="zh-TW" smtClean="0">
                  <a:latin typeface="微軟正黑體" panose="020B0604030504040204" pitchFamily="34" charset="-120"/>
                </a:rPr>
                <a:t>B</a:t>
              </a:r>
            </a:p>
            <a:p>
              <a:pPr algn="ctr" fontAlgn="base">
                <a:lnSpc>
                  <a:spcPct val="107000"/>
                </a:lnSpc>
                <a:spcBef>
                  <a:spcPct val="0"/>
                </a:spcBef>
                <a:spcAft>
                  <a:spcPts val="800"/>
                </a:spcAft>
              </a:pPr>
              <a:r>
                <a:rPr kumimoji="0" lang="en-US" altLang="zh-TW" smtClean="0">
                  <a:latin typeface="微軟正黑體" panose="020B0604030504040204" pitchFamily="34" charset="-120"/>
                  <a:ea typeface="微軟正黑體" panose="020B0604030504040204" pitchFamily="34" charset="-120"/>
                </a:rPr>
                <a:t>B</a:t>
              </a:r>
              <a:r>
                <a:rPr kumimoji="0" lang="en-US" altLang="zh-TW" smtClean="0">
                  <a:ea typeface="微軟正黑體" panose="020B0604030504040204" pitchFamily="34" charset="-120"/>
                </a:rPr>
                <a:t>&gt;A</a:t>
              </a:r>
              <a:endParaRPr kumimoji="0" lang="zh-TW" altLang="en-US" smtClean="0">
                <a:latin typeface="微軟正黑體" panose="020B0604030504040204" pitchFamily="34" charset="-120"/>
                <a:ea typeface="微軟正黑體" panose="020B0604030504040204" pitchFamily="34" charset="-120"/>
              </a:endParaRPr>
            </a:p>
          </p:txBody>
        </p:sp>
        <p:sp>
          <p:nvSpPr>
            <p:cNvPr id="77" name="Rectangle 692"/>
            <p:cNvSpPr>
              <a:spLocks noChangeArrowheads="1"/>
            </p:cNvSpPr>
            <p:nvPr/>
          </p:nvSpPr>
          <p:spPr bwMode="auto">
            <a:xfrm>
              <a:off x="4461248" y="3180928"/>
              <a:ext cx="968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6588" indent="-636588" defTabSz="457200">
                <a:defRPr kumimoji="1" sz="1400">
                  <a:solidFill>
                    <a:srgbClr val="000000"/>
                  </a:solidFill>
                  <a:latin typeface="Arial" panose="020B0604020202020204" pitchFamily="34" charset="0"/>
                  <a:ea typeface="新細明體" panose="02020500000000000000" pitchFamily="18" charset="-120"/>
                  <a:cs typeface="Arial" panose="020B0604020202020204" pitchFamily="34" charset="0"/>
                  <a:sym typeface="Arial" panose="020B0604020202020204" pitchFamily="34" charset="0"/>
                </a:defRPr>
              </a:lvl1pPr>
              <a:lvl2pPr marL="742950" indent="-28575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ctr" fontAlgn="base">
                <a:lnSpc>
                  <a:spcPct val="107000"/>
                </a:lnSpc>
                <a:spcBef>
                  <a:spcPct val="0"/>
                </a:spcBef>
                <a:spcAft>
                  <a:spcPts val="800"/>
                </a:spcAft>
              </a:pPr>
              <a:r>
                <a:rPr kumimoji="0" lang="zh-TW" altLang="en-US" smtClean="0">
                  <a:latin typeface="微軟正黑體" panose="020B0604030504040204" pitchFamily="34" charset="-120"/>
                </a:rPr>
                <a:t>合併</a:t>
              </a:r>
              <a:r>
                <a:rPr kumimoji="0" lang="en-US" altLang="zh-TW" smtClean="0">
                  <a:latin typeface="微軟正黑體" panose="020B0604030504040204" pitchFamily="34" charset="-120"/>
                </a:rPr>
                <a:t>C</a:t>
              </a:r>
            </a:p>
            <a:p>
              <a:pPr algn="ctr" fontAlgn="base">
                <a:lnSpc>
                  <a:spcPct val="107000"/>
                </a:lnSpc>
                <a:spcBef>
                  <a:spcPct val="0"/>
                </a:spcBef>
                <a:spcAft>
                  <a:spcPts val="800"/>
                </a:spcAft>
              </a:pPr>
              <a:r>
                <a:rPr kumimoji="0" lang="en-US" altLang="zh-TW" smtClean="0">
                  <a:latin typeface="微軟正黑體" panose="020B0604030504040204" pitchFamily="34" charset="-120"/>
                  <a:ea typeface="微軟正黑體" panose="020B0604030504040204" pitchFamily="34" charset="-120"/>
                </a:rPr>
                <a:t>C</a:t>
              </a:r>
              <a:r>
                <a:rPr kumimoji="0" lang="en-US" altLang="zh-TW" smtClean="0">
                  <a:ea typeface="微軟正黑體" panose="020B0604030504040204" pitchFamily="34" charset="-120"/>
                </a:rPr>
                <a:t>≦A</a:t>
              </a:r>
              <a:endParaRPr kumimoji="0" lang="zh-TW" altLang="en-US" smtClean="0">
                <a:latin typeface="微軟正黑體" panose="020B0604030504040204" pitchFamily="34" charset="-120"/>
                <a:ea typeface="微軟正黑體" panose="020B0604030504040204" pitchFamily="34" charset="-120"/>
              </a:endParaRPr>
            </a:p>
          </p:txBody>
        </p:sp>
        <p:sp>
          <p:nvSpPr>
            <p:cNvPr id="78" name="文字方塊 360"/>
            <p:cNvSpPr txBox="1">
              <a:spLocks noChangeArrowheads="1"/>
            </p:cNvSpPr>
            <p:nvPr/>
          </p:nvSpPr>
          <p:spPr bwMode="auto">
            <a:xfrm>
              <a:off x="6655173" y="3169816"/>
              <a:ext cx="339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kumimoji="1" sz="1400">
                  <a:solidFill>
                    <a:srgbClr val="000000"/>
                  </a:solidFill>
                  <a:latin typeface="Arial" panose="020B0604020202020204" pitchFamily="34" charset="0"/>
                  <a:ea typeface="新細明體" panose="02020500000000000000" pitchFamily="18" charset="-120"/>
                  <a:cs typeface="Arial" panose="020B0604020202020204" pitchFamily="34" charset="0"/>
                  <a:sym typeface="Arial" panose="020B0604020202020204" pitchFamily="34" charset="0"/>
                </a:defRPr>
              </a:lvl1pPr>
              <a:lvl2pPr marL="742950" indent="-28575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pPr>
              <a:r>
                <a:rPr kumimoji="0" lang="en-US" altLang="zh-TW" sz="1800" smtClean="0">
                  <a:solidFill>
                    <a:srgbClr val="FF0000"/>
                  </a:solidFill>
                </a:rPr>
                <a:t>A</a:t>
              </a:r>
              <a:endParaRPr kumimoji="0" lang="zh-TW" altLang="en-US" sz="1800" smtClean="0">
                <a:solidFill>
                  <a:srgbClr val="FF0000"/>
                </a:solidFill>
              </a:endParaRPr>
            </a:p>
          </p:txBody>
        </p:sp>
        <p:sp>
          <p:nvSpPr>
            <p:cNvPr id="79" name="文字方塊 361"/>
            <p:cNvSpPr txBox="1">
              <a:spLocks noChangeArrowheads="1"/>
            </p:cNvSpPr>
            <p:nvPr/>
          </p:nvSpPr>
          <p:spPr bwMode="auto">
            <a:xfrm>
              <a:off x="7318748" y="3341266"/>
              <a:ext cx="800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kumimoji="1" sz="1400">
                  <a:solidFill>
                    <a:srgbClr val="000000"/>
                  </a:solidFill>
                  <a:latin typeface="Arial" panose="020B0604020202020204" pitchFamily="34" charset="0"/>
                  <a:ea typeface="新細明體" panose="02020500000000000000" pitchFamily="18" charset="-120"/>
                  <a:cs typeface="Arial" panose="020B0604020202020204" pitchFamily="34" charset="0"/>
                  <a:sym typeface="Arial" panose="020B0604020202020204" pitchFamily="34" charset="0"/>
                </a:defRPr>
              </a:lvl1pPr>
              <a:lvl2pPr marL="742950" indent="-28575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pPr>
              <a:r>
                <a:rPr kumimoji="0" lang="zh-TW" altLang="en-US" sz="1600" smtClean="0">
                  <a:solidFill>
                    <a:srgbClr val="FF0000"/>
                  </a:solidFill>
                </a:rPr>
                <a:t>  </a:t>
              </a:r>
              <a:r>
                <a:rPr kumimoji="0" lang="en-US" altLang="zh-TW" sz="1600" smtClean="0">
                  <a:solidFill>
                    <a:srgbClr val="FF0000"/>
                  </a:solidFill>
                </a:rPr>
                <a:t>E</a:t>
              </a:r>
            </a:p>
            <a:p>
              <a:pPr fontAlgn="base">
                <a:spcBef>
                  <a:spcPct val="0"/>
                </a:spcBef>
                <a:spcAft>
                  <a:spcPct val="0"/>
                </a:spcAft>
              </a:pPr>
              <a:r>
                <a:rPr kumimoji="0" lang="en-US" altLang="zh-TW" sz="1200" smtClean="0"/>
                <a:t>1000</a:t>
              </a:r>
            </a:p>
            <a:p>
              <a:pPr fontAlgn="base">
                <a:spcBef>
                  <a:spcPct val="0"/>
                </a:spcBef>
                <a:spcAft>
                  <a:spcPct val="0"/>
                </a:spcAft>
              </a:pPr>
              <a:r>
                <a:rPr kumimoji="0" lang="zh-TW" altLang="en-US" sz="1200" smtClean="0"/>
                <a:t>內有獎勵</a:t>
              </a:r>
            </a:p>
          </p:txBody>
        </p:sp>
        <p:sp>
          <p:nvSpPr>
            <p:cNvPr id="80" name="文字方塊 362"/>
            <p:cNvSpPr txBox="1">
              <a:spLocks noChangeArrowheads="1"/>
            </p:cNvSpPr>
            <p:nvPr/>
          </p:nvSpPr>
          <p:spPr bwMode="auto">
            <a:xfrm>
              <a:off x="7364785" y="2488778"/>
              <a:ext cx="841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kumimoji="1" sz="1400">
                  <a:solidFill>
                    <a:srgbClr val="000000"/>
                  </a:solidFill>
                  <a:latin typeface="Arial" panose="020B0604020202020204" pitchFamily="34" charset="0"/>
                  <a:ea typeface="新細明體" panose="02020500000000000000" pitchFamily="18" charset="-120"/>
                  <a:cs typeface="Arial" panose="020B0604020202020204" pitchFamily="34" charset="0"/>
                  <a:sym typeface="Arial" panose="020B0604020202020204" pitchFamily="34" charset="0"/>
                </a:defRPr>
              </a:lvl1pPr>
              <a:lvl2pPr marL="742950" indent="-28575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pPr>
              <a:r>
                <a:rPr kumimoji="0" lang="zh-TW" altLang="en-US" sz="1600" dirty="0" smtClean="0">
                  <a:solidFill>
                    <a:srgbClr val="FF0000"/>
                  </a:solidFill>
                </a:rPr>
                <a:t>   </a:t>
              </a:r>
              <a:r>
                <a:rPr kumimoji="0" lang="en-US" altLang="zh-TW" sz="1600" dirty="0" smtClean="0">
                  <a:solidFill>
                    <a:srgbClr val="FF0000"/>
                  </a:solidFill>
                </a:rPr>
                <a:t>F</a:t>
              </a:r>
            </a:p>
            <a:p>
              <a:pPr fontAlgn="base">
                <a:spcBef>
                  <a:spcPct val="0"/>
                </a:spcBef>
                <a:spcAft>
                  <a:spcPct val="0"/>
                </a:spcAft>
              </a:pPr>
              <a:r>
                <a:rPr kumimoji="0" lang="zh-TW" altLang="en-US" sz="1200" dirty="0" smtClean="0"/>
                <a:t>超過部分無獎勵</a:t>
              </a:r>
            </a:p>
          </p:txBody>
        </p:sp>
        <p:sp>
          <p:nvSpPr>
            <p:cNvPr id="81" name="Rectangle 708"/>
            <p:cNvSpPr/>
            <p:nvPr/>
          </p:nvSpPr>
          <p:spPr>
            <a:xfrm>
              <a:off x="4005635" y="1872828"/>
              <a:ext cx="1700213" cy="330200"/>
            </a:xfrm>
            <a:prstGeom prst="rect">
              <a:avLst/>
            </a:prstGeom>
            <a:ln>
              <a:noFill/>
            </a:ln>
          </p:spPr>
          <p:txBody>
            <a:bodyPr lIns="0" tIns="0" rIns="0" bIns="0"/>
            <a:lstStyle/>
            <a:p>
              <a:pPr marL="637540" indent="-3175" defTabSz="457200">
                <a:lnSpc>
                  <a:spcPct val="107000"/>
                </a:lnSpc>
                <a:spcAft>
                  <a:spcPts val="800"/>
                </a:spcAft>
                <a:defRPr/>
              </a:pPr>
              <a:r>
                <a:rPr lang="en-US" sz="1600" kern="100" dirty="0">
                  <a:solidFill>
                    <a:srgbClr val="000000"/>
                  </a:solidFill>
                  <a:latin typeface="Calibri" panose="020F0502020204030204" pitchFamily="34" charset="0"/>
                  <a:ea typeface="Calibri" panose="020F0502020204030204" pitchFamily="34" charset="0"/>
                  <a:cs typeface="Calibri" panose="020F0502020204030204" pitchFamily="34" charset="0"/>
                </a:rPr>
                <a:t>D</a:t>
              </a:r>
              <a:r>
                <a:rPr lang="zh-TW" altLang="en-US" sz="1600" kern="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zh-TW" altLang="en-US" sz="1200" kern="100" dirty="0">
                  <a:solidFill>
                    <a:srgbClr val="000000"/>
                  </a:solidFill>
                  <a:latin typeface="微軟正黑體" panose="020B0604030504040204" pitchFamily="34" charset="-120"/>
                  <a:ea typeface="微軟正黑體" panose="020B0604030504040204" pitchFamily="34" charset="-120"/>
                  <a:cs typeface="微軟正黑體" panose="020B0604030504040204" pitchFamily="34" charset="-120"/>
                </a:rPr>
                <a:t>不得併入重建計畫範圍</a:t>
              </a:r>
            </a:p>
          </p:txBody>
        </p:sp>
        <p:sp>
          <p:nvSpPr>
            <p:cNvPr id="82" name="Shape 701"/>
            <p:cNvSpPr/>
            <p:nvPr/>
          </p:nvSpPr>
          <p:spPr>
            <a:xfrm>
              <a:off x="7307635" y="1772816"/>
              <a:ext cx="1370013" cy="2303462"/>
            </a:xfrm>
            <a:custGeom>
              <a:avLst/>
              <a:gdLst/>
              <a:ahLst/>
              <a:cxnLst/>
              <a:rect l="0" t="0" r="0" b="0"/>
              <a:pathLst>
                <a:path w="1370076" h="2304288">
                  <a:moveTo>
                    <a:pt x="0" y="2304288"/>
                  </a:moveTo>
                  <a:lnTo>
                    <a:pt x="1370076" y="2304288"/>
                  </a:lnTo>
                  <a:lnTo>
                    <a:pt x="1370076" y="0"/>
                  </a:lnTo>
                  <a:lnTo>
                    <a:pt x="0" y="0"/>
                  </a:lnTo>
                  <a:close/>
                </a:path>
              </a:pathLst>
            </a:custGeom>
            <a:ln w="25908" cap="flat">
              <a:round/>
            </a:ln>
          </p:spPr>
          <p:style>
            <a:lnRef idx="1">
              <a:srgbClr val="000000"/>
            </a:lnRef>
            <a:fillRef idx="0">
              <a:srgbClr val="000000">
                <a:alpha val="0"/>
              </a:srgbClr>
            </a:fillRef>
            <a:effectRef idx="0">
              <a:scrgbClr r="0" g="0" b="0"/>
            </a:effectRef>
            <a:fontRef idx="none"/>
          </p:style>
          <p:txBody>
            <a:bodyPr/>
            <a:lstStyle/>
            <a:p>
              <a:pPr defTabSz="457200">
                <a:defRPr/>
              </a:pPr>
              <a:endParaRPr lang="zh-TW" altLang="en-US">
                <a:solidFill>
                  <a:srgbClr val="000000"/>
                </a:solidFill>
              </a:endParaRPr>
            </a:p>
          </p:txBody>
        </p:sp>
      </p:grpSp>
    </p:spTree>
    <p:extLst>
      <p:ext uri="{BB962C8B-B14F-4D97-AF65-F5344CB8AC3E}">
        <p14:creationId xmlns:p14="http://schemas.microsoft.com/office/powerpoint/2010/main" val="1080807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양쪽 모서리가 둥근 사각형 4"/>
          <p:cNvSpPr/>
          <p:nvPr/>
        </p:nvSpPr>
        <p:spPr>
          <a:xfrm>
            <a:off x="901943" y="560851"/>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a:solidFill>
                  <a:prstClr val="white"/>
                </a:solidFill>
                <a:latin typeface="微軟正黑體" panose="020B0604030504040204" pitchFamily="34" charset="-120"/>
                <a:ea typeface="微軟正黑體" panose="020B0604030504040204" pitchFamily="34" charset="-120"/>
              </a:rPr>
              <a:t>肆</a:t>
            </a:r>
            <a:r>
              <a:rPr lang="zh-TW" altLang="en-US" sz="2800" b="1" dirty="0" smtClean="0">
                <a:solidFill>
                  <a:prstClr val="white"/>
                </a:solidFill>
                <a:latin typeface="微軟正黑體" panose="020B0604030504040204" pitchFamily="34" charset="-120"/>
                <a:ea typeface="微軟正黑體" panose="020B0604030504040204" pitchFamily="34" charset="-120"/>
              </a:rPr>
              <a:t>、獎勵</a:t>
            </a:r>
            <a:endParaRPr lang="en-US"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26"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pic>
        <p:nvPicPr>
          <p:cNvPr id="135" name="圖片 134"/>
          <p:cNvPicPr>
            <a:picLocks noChangeAspect="1"/>
          </p:cNvPicPr>
          <p:nvPr/>
        </p:nvPicPr>
        <p:blipFill>
          <a:blip r:embed="rId2"/>
          <a:stretch>
            <a:fillRect/>
          </a:stretch>
        </p:blipFill>
        <p:spPr>
          <a:xfrm>
            <a:off x="3149739" y="1132637"/>
            <a:ext cx="7488832" cy="517294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文字方塊 3"/>
          <p:cNvSpPr txBox="1"/>
          <p:nvPr/>
        </p:nvSpPr>
        <p:spPr>
          <a:xfrm>
            <a:off x="1211385" y="1353463"/>
            <a:ext cx="2214688" cy="523220"/>
          </a:xfrm>
          <a:prstGeom prst="rect">
            <a:avLst/>
          </a:prstGeom>
          <a:noFill/>
        </p:spPr>
        <p:txBody>
          <a:bodyPr vert="horz" wrap="square" rtlCol="0">
            <a:spAutoFit/>
          </a:bodyPr>
          <a:lstStyle/>
          <a:p>
            <a:r>
              <a:rPr lang="zh-TW" altLang="en-US" sz="2800" b="1" dirty="0" smtClean="0">
                <a:solidFill>
                  <a:srgbClr val="D2491C"/>
                </a:solidFill>
                <a:latin typeface="微軟正黑體" panose="020B0604030504040204" pitchFamily="34" charset="-120"/>
                <a:ea typeface="微軟正黑體" panose="020B0604030504040204" pitchFamily="34" charset="-120"/>
              </a:rPr>
              <a:t>優先項目</a:t>
            </a:r>
            <a:endParaRPr lang="zh-TW" altLang="en-US" sz="2800" b="1" dirty="0">
              <a:solidFill>
                <a:srgbClr val="D2491C"/>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16774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양쪽 모서리가 둥근 사각형 4"/>
          <p:cNvSpPr/>
          <p:nvPr/>
        </p:nvSpPr>
        <p:spPr>
          <a:xfrm>
            <a:off x="901943" y="560851"/>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a:solidFill>
                  <a:prstClr val="white"/>
                </a:solidFill>
                <a:latin typeface="微軟正黑體" panose="020B0604030504040204" pitchFamily="34" charset="-120"/>
                <a:ea typeface="微軟正黑體" panose="020B0604030504040204" pitchFamily="34" charset="-120"/>
              </a:rPr>
              <a:t>肆</a:t>
            </a:r>
            <a:r>
              <a:rPr lang="zh-TW" altLang="en-US" sz="2800" b="1" dirty="0" smtClean="0">
                <a:solidFill>
                  <a:prstClr val="white"/>
                </a:solidFill>
                <a:latin typeface="微軟正黑體" panose="020B0604030504040204" pitchFamily="34" charset="-120"/>
                <a:ea typeface="微軟正黑體" panose="020B0604030504040204" pitchFamily="34" charset="-120"/>
              </a:rPr>
              <a:t>、獎勵</a:t>
            </a:r>
            <a:endParaRPr lang="en-US"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26"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pic>
        <p:nvPicPr>
          <p:cNvPr id="71" name="圖片 70"/>
          <p:cNvPicPr>
            <a:picLocks noChangeAspect="1"/>
          </p:cNvPicPr>
          <p:nvPr/>
        </p:nvPicPr>
        <p:blipFill>
          <a:blip r:embed="rId2"/>
          <a:stretch>
            <a:fillRect/>
          </a:stretch>
        </p:blipFill>
        <p:spPr>
          <a:xfrm>
            <a:off x="3292413" y="1191070"/>
            <a:ext cx="6995529" cy="5001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2" name="文字方塊 71"/>
          <p:cNvSpPr txBox="1"/>
          <p:nvPr/>
        </p:nvSpPr>
        <p:spPr>
          <a:xfrm>
            <a:off x="1228550" y="1370573"/>
            <a:ext cx="1862631" cy="523220"/>
          </a:xfrm>
          <a:prstGeom prst="rect">
            <a:avLst/>
          </a:prstGeom>
          <a:noFill/>
        </p:spPr>
        <p:txBody>
          <a:bodyPr vert="horz" wrap="square" rtlCol="0">
            <a:spAutoFit/>
          </a:bodyPr>
          <a:lstStyle/>
          <a:p>
            <a:r>
              <a:rPr lang="zh-TW" altLang="en-US" sz="2800" b="1" dirty="0" smtClean="0">
                <a:solidFill>
                  <a:srgbClr val="D2491C"/>
                </a:solidFill>
                <a:latin typeface="微軟正黑體" panose="020B0604030504040204" pitchFamily="34" charset="-120"/>
                <a:ea typeface="微軟正黑體" panose="020B0604030504040204" pitchFamily="34" charset="-120"/>
              </a:rPr>
              <a:t>增額項目</a:t>
            </a:r>
            <a:endParaRPr lang="zh-TW" altLang="en-US" sz="2800" b="1" dirty="0">
              <a:solidFill>
                <a:srgbClr val="D2491C"/>
              </a:solidFill>
              <a:latin typeface="微軟正黑體" panose="020B0604030504040204" pitchFamily="34" charset="-120"/>
              <a:ea typeface="微軟正黑體" panose="020B0604030504040204" pitchFamily="34" charset="-120"/>
            </a:endParaRPr>
          </a:p>
        </p:txBody>
      </p:sp>
      <p:sp>
        <p:nvSpPr>
          <p:cNvPr id="73" name="文字方塊 72"/>
          <p:cNvSpPr txBox="1"/>
          <p:nvPr/>
        </p:nvSpPr>
        <p:spPr>
          <a:xfrm>
            <a:off x="1044639" y="1982596"/>
            <a:ext cx="2153771" cy="830997"/>
          </a:xfrm>
          <a:prstGeom prst="rect">
            <a:avLst/>
          </a:prstGeom>
          <a:noFill/>
        </p:spPr>
        <p:txBody>
          <a:bodyPr vert="horz" wrap="square" rtlCol="0">
            <a:spAutoFit/>
          </a:bodyPr>
          <a:lstStyle/>
          <a:p>
            <a:r>
              <a:rPr lang="zh-TW" altLang="en-US" sz="2400" dirty="0" smtClean="0">
                <a:latin typeface="微軟正黑體" panose="020B0604030504040204" pitchFamily="34" charset="-120"/>
                <a:ea typeface="微軟正黑體" panose="020B0604030504040204" pitchFamily="34" charset="-120"/>
              </a:rPr>
              <a:t>前項皆有</a:t>
            </a:r>
            <a:r>
              <a:rPr lang="zh-TW" altLang="en-US" sz="2400" dirty="0">
                <a:latin typeface="微軟正黑體" panose="020B0604030504040204" pitchFamily="34" charset="-120"/>
                <a:ea typeface="微軟正黑體" panose="020B0604030504040204" pitchFamily="34" charset="-120"/>
              </a:rPr>
              <a:t>拿</a:t>
            </a:r>
            <a:r>
              <a:rPr lang="zh-TW" altLang="en-US" sz="2400" dirty="0" smtClean="0">
                <a:latin typeface="微軟正黑體" panose="020B0604030504040204" pitchFamily="34" charset="-120"/>
                <a:ea typeface="微軟正黑體" panose="020B0604030504040204" pitchFamily="34" charset="-120"/>
              </a:rPr>
              <a:t>到獎勵使得申請</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19963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양쪽 모서리가 둥근 사각형 4"/>
          <p:cNvSpPr/>
          <p:nvPr/>
        </p:nvSpPr>
        <p:spPr>
          <a:xfrm>
            <a:off x="901943" y="560851"/>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smtClean="0">
                <a:solidFill>
                  <a:prstClr val="white"/>
                </a:solidFill>
                <a:latin typeface="微軟正黑體" panose="020B0604030504040204" pitchFamily="34" charset="-120"/>
                <a:ea typeface="微軟正黑體" panose="020B0604030504040204" pitchFamily="34" charset="-120"/>
              </a:rPr>
              <a:t>伍、稅賦減免</a:t>
            </a:r>
            <a:endParaRPr lang="en-US"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26"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pSp>
        <p:nvGrpSpPr>
          <p:cNvPr id="71" name="群組 70"/>
          <p:cNvGrpSpPr/>
          <p:nvPr/>
        </p:nvGrpSpPr>
        <p:grpSpPr>
          <a:xfrm>
            <a:off x="1702737" y="1404469"/>
            <a:ext cx="8634326" cy="4657279"/>
            <a:chOff x="285750" y="1292001"/>
            <a:chExt cx="8634326" cy="4657279"/>
          </a:xfrm>
        </p:grpSpPr>
        <p:graphicFrame>
          <p:nvGraphicFramePr>
            <p:cNvPr id="72" name="資料庫圖表 71"/>
            <p:cNvGraphicFramePr/>
            <p:nvPr>
              <p:extLst>
                <p:ext uri="{D42A27DB-BD31-4B8C-83A1-F6EECF244321}">
                  <p14:modId xmlns:p14="http://schemas.microsoft.com/office/powerpoint/2010/main" val="1925606015"/>
                </p:ext>
              </p:extLst>
            </p:nvPr>
          </p:nvGraphicFramePr>
          <p:xfrm>
            <a:off x="2158865" y="1292001"/>
            <a:ext cx="6761211" cy="4628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3" name="燕尾形向右箭號 72"/>
            <p:cNvSpPr/>
            <p:nvPr/>
          </p:nvSpPr>
          <p:spPr>
            <a:xfrm rot="5400000">
              <a:off x="437357" y="1284411"/>
              <a:ext cx="1543050" cy="1846263"/>
            </a:xfrm>
            <a:prstGeom prst="notchedRightArrow">
              <a:avLst/>
            </a:prstGeom>
            <a:solidFill>
              <a:srgbClr val="F79646">
                <a:lumMod val="20000"/>
                <a:lumOff val="80000"/>
              </a:srgbClr>
            </a:solidFill>
            <a:ln w="25400" cap="flat" cmpd="sng" algn="ctr">
              <a:solidFill>
                <a:srgbClr val="F79646"/>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Calibri"/>
                <a:ea typeface="新細明體" panose="02020500000000000000" pitchFamily="18" charset="-120"/>
                <a:cs typeface="+mn-cs"/>
              </a:endParaRPr>
            </a:p>
          </p:txBody>
        </p:sp>
        <p:sp>
          <p:nvSpPr>
            <p:cNvPr id="74" name="燕尾形向右箭號 73"/>
            <p:cNvSpPr/>
            <p:nvPr/>
          </p:nvSpPr>
          <p:spPr>
            <a:xfrm rot="5400000">
              <a:off x="437357" y="2559173"/>
              <a:ext cx="1543050" cy="1846263"/>
            </a:xfrm>
            <a:prstGeom prst="notchedRightArrow">
              <a:avLst/>
            </a:prstGeom>
            <a:solidFill>
              <a:srgbClr val="F79646">
                <a:lumMod val="40000"/>
                <a:lumOff val="60000"/>
              </a:srgbClr>
            </a:solidFill>
            <a:ln w="25400" cap="flat" cmpd="sng" algn="ctr">
              <a:solidFill>
                <a:srgbClr val="F79646"/>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Calibri"/>
                <a:ea typeface="新細明體" panose="02020500000000000000" pitchFamily="18" charset="-120"/>
                <a:cs typeface="+mn-cs"/>
              </a:endParaRPr>
            </a:p>
          </p:txBody>
        </p:sp>
        <p:sp>
          <p:nvSpPr>
            <p:cNvPr id="75" name="燕尾形向右箭號 74"/>
            <p:cNvSpPr/>
            <p:nvPr/>
          </p:nvSpPr>
          <p:spPr>
            <a:xfrm rot="5400000">
              <a:off x="227807" y="4045073"/>
              <a:ext cx="1962150" cy="1846263"/>
            </a:xfrm>
            <a:prstGeom prst="notchedRightArrow">
              <a:avLst/>
            </a:prstGeom>
            <a:solidFill>
              <a:srgbClr val="F79646">
                <a:lumMod val="60000"/>
                <a:lumOff val="40000"/>
              </a:srgbClr>
            </a:solidFill>
            <a:ln w="25400" cap="flat" cmpd="sng" algn="ctr">
              <a:solidFill>
                <a:srgbClr val="F79646"/>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Calibri"/>
                <a:ea typeface="新細明體" panose="02020500000000000000" pitchFamily="18" charset="-120"/>
                <a:cs typeface="+mn-cs"/>
              </a:endParaRPr>
            </a:p>
          </p:txBody>
        </p:sp>
        <p:sp>
          <p:nvSpPr>
            <p:cNvPr id="76" name="文字方塊 5"/>
            <p:cNvSpPr txBox="1">
              <a:spLocks noChangeArrowheads="1"/>
            </p:cNvSpPr>
            <p:nvPr/>
          </p:nvSpPr>
          <p:spPr bwMode="auto">
            <a:xfrm>
              <a:off x="654050" y="1953543"/>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kumimoji="1" sz="1400">
                  <a:solidFill>
                    <a:srgbClr val="000000"/>
                  </a:solidFill>
                  <a:latin typeface="Arial" panose="020B0604020202020204" pitchFamily="34" charset="0"/>
                  <a:ea typeface="新細明體" panose="02020500000000000000" pitchFamily="18" charset="-120"/>
                  <a:cs typeface="Arial" panose="020B0604020202020204" pitchFamily="34" charset="0"/>
                  <a:sym typeface="Arial" panose="020B0604020202020204" pitchFamily="34" charset="0"/>
                </a:defRPr>
              </a:lvl1pPr>
              <a:lvl2pPr marL="742950" indent="-28575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zh-TW" altLang="en-US" sz="18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Vrinda" pitchFamily="34" charset="0"/>
                  <a:sym typeface="Arial" panose="020B0604020202020204" pitchFamily="34" charset="0"/>
                </a:rPr>
                <a:t>重建期間</a:t>
              </a:r>
            </a:p>
          </p:txBody>
        </p:sp>
        <p:sp>
          <p:nvSpPr>
            <p:cNvPr id="77" name="文字方塊 9"/>
            <p:cNvSpPr txBox="1">
              <a:spLocks noChangeArrowheads="1"/>
            </p:cNvSpPr>
            <p:nvPr/>
          </p:nvSpPr>
          <p:spPr bwMode="auto">
            <a:xfrm>
              <a:off x="688686" y="3137818"/>
              <a:ext cx="10118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kumimoji="1" sz="1400">
                  <a:solidFill>
                    <a:srgbClr val="000000"/>
                  </a:solidFill>
                  <a:latin typeface="Arial" panose="020B0604020202020204" pitchFamily="34" charset="0"/>
                  <a:ea typeface="新細明體" panose="02020500000000000000" pitchFamily="18" charset="-120"/>
                  <a:cs typeface="Arial" panose="020B0604020202020204" pitchFamily="34" charset="0"/>
                  <a:sym typeface="Arial" panose="020B0604020202020204" pitchFamily="34" charset="0"/>
                </a:defRPr>
              </a:lvl1pPr>
              <a:lvl2pPr marL="742950" indent="-28575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zh-TW" altLang="en-US" sz="18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Arial" panose="020B0604020202020204" pitchFamily="34" charset="0"/>
                  <a:sym typeface="Arial" panose="020B0604020202020204" pitchFamily="34" charset="0"/>
                </a:rPr>
                <a:t>重建後</a:t>
              </a:r>
              <a:endParaRPr kumimoji="0" lang="en-US" altLang="zh-TW" sz="18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Arial" panose="020B0604020202020204" pitchFamily="34" charset="0"/>
                <a:sym typeface="Arial" panose="020B0604020202020204" pitchFamily="34" charset="0"/>
              </a:endParaRPr>
            </a:p>
            <a:p>
              <a:pPr marL="0" marR="0" lvl="0" indent="0" algn="ctr" defTabSz="457200" eaLnBrk="1" fontAlgn="base" latinLnBrk="0" hangingPunct="1">
                <a:lnSpc>
                  <a:spcPct val="100000"/>
                </a:lnSpc>
                <a:spcBef>
                  <a:spcPct val="0"/>
                </a:spcBef>
                <a:spcAft>
                  <a:spcPct val="0"/>
                </a:spcAft>
                <a:buClrTx/>
                <a:buSzTx/>
                <a:buFontTx/>
                <a:buNone/>
                <a:tabLst/>
                <a:defRPr/>
              </a:pPr>
              <a:r>
                <a:rPr kumimoji="0" lang="zh-TW" altLang="en-US" sz="18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Arial" panose="020B0604020202020204" pitchFamily="34" charset="0"/>
                  <a:sym typeface="Arial" panose="020B0604020202020204" pitchFamily="34" charset="0"/>
                </a:rPr>
                <a:t>第</a:t>
              </a:r>
              <a:r>
                <a:rPr kumimoji="0" lang="en-US" altLang="zh-TW" sz="18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Arial" panose="020B0604020202020204" pitchFamily="34" charset="0"/>
                  <a:sym typeface="Arial" panose="020B0604020202020204" pitchFamily="34" charset="0"/>
                </a:rPr>
                <a:t>1-2</a:t>
              </a:r>
              <a:r>
                <a:rPr kumimoji="0" lang="zh-TW" altLang="en-US" sz="18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Arial" panose="020B0604020202020204" pitchFamily="34" charset="0"/>
                  <a:sym typeface="Arial" panose="020B0604020202020204" pitchFamily="34" charset="0"/>
                </a:rPr>
                <a:t>年</a:t>
              </a:r>
            </a:p>
          </p:txBody>
        </p:sp>
        <p:sp>
          <p:nvSpPr>
            <p:cNvPr id="78" name="文字方塊 11"/>
            <p:cNvSpPr txBox="1">
              <a:spLocks noChangeArrowheads="1"/>
            </p:cNvSpPr>
            <p:nvPr/>
          </p:nvSpPr>
          <p:spPr bwMode="auto">
            <a:xfrm>
              <a:off x="659468" y="4706268"/>
              <a:ext cx="11448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kumimoji="1" sz="1400">
                  <a:solidFill>
                    <a:srgbClr val="000000"/>
                  </a:solidFill>
                  <a:latin typeface="Arial" panose="020B0604020202020204" pitchFamily="34" charset="0"/>
                  <a:ea typeface="新細明體" panose="02020500000000000000" pitchFamily="18" charset="-120"/>
                  <a:cs typeface="Arial" panose="020B0604020202020204" pitchFamily="34" charset="0"/>
                  <a:sym typeface="Arial" panose="020B0604020202020204" pitchFamily="34" charset="0"/>
                </a:defRPr>
              </a:lvl1pPr>
              <a:lvl2pPr marL="742950" indent="-28575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zh-TW" altLang="en-US" sz="18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Arial" panose="020B0604020202020204" pitchFamily="34" charset="0"/>
                  <a:sym typeface="Arial" panose="020B0604020202020204" pitchFamily="34" charset="0"/>
                </a:rPr>
                <a:t>重建後</a:t>
              </a:r>
              <a:endParaRPr kumimoji="0" lang="en-US" altLang="zh-TW" sz="18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Arial" panose="020B0604020202020204" pitchFamily="34" charset="0"/>
                <a:sym typeface="Arial" panose="020B0604020202020204" pitchFamily="34" charset="0"/>
              </a:endParaRPr>
            </a:p>
            <a:p>
              <a:pPr marL="0" marR="0" lvl="0" indent="0" algn="ctr" defTabSz="457200" eaLnBrk="1" fontAlgn="base" latinLnBrk="0" hangingPunct="1">
                <a:lnSpc>
                  <a:spcPct val="100000"/>
                </a:lnSpc>
                <a:spcBef>
                  <a:spcPct val="0"/>
                </a:spcBef>
                <a:spcAft>
                  <a:spcPct val="0"/>
                </a:spcAft>
                <a:buClrTx/>
                <a:buSzTx/>
                <a:buFontTx/>
                <a:buNone/>
                <a:tabLst/>
                <a:defRPr/>
              </a:pPr>
              <a:r>
                <a:rPr kumimoji="0" lang="zh-TW" altLang="en-US" sz="18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Arial" panose="020B0604020202020204" pitchFamily="34" charset="0"/>
                  <a:sym typeface="Arial" panose="020B0604020202020204" pitchFamily="34" charset="0"/>
                </a:rPr>
                <a:t>第</a:t>
              </a:r>
              <a:r>
                <a:rPr kumimoji="0" lang="en-US" altLang="zh-TW" sz="18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Arial" panose="020B0604020202020204" pitchFamily="34" charset="0"/>
                  <a:sym typeface="Arial" panose="020B0604020202020204" pitchFamily="34" charset="0"/>
                </a:rPr>
                <a:t>3-12</a:t>
              </a:r>
              <a:r>
                <a:rPr kumimoji="0" lang="zh-TW" altLang="en-US" sz="1800" b="0" i="0" u="none" strike="noStrike" kern="0" cap="none" spc="0" normalizeH="0" baseline="0" noProof="0" dirty="0" smtClean="0">
                  <a:ln>
                    <a:noFill/>
                  </a:ln>
                  <a:solidFill>
                    <a:srgbClr val="000000"/>
                  </a:solidFill>
                  <a:effectLst/>
                  <a:uLnTx/>
                  <a:uFillTx/>
                  <a:latin typeface="微軟正黑體" pitchFamily="34" charset="-120"/>
                  <a:ea typeface="微軟正黑體" pitchFamily="34" charset="-120"/>
                  <a:cs typeface="Arial" panose="020B0604020202020204" pitchFamily="34" charset="0"/>
                  <a:sym typeface="Arial" panose="020B0604020202020204" pitchFamily="34" charset="0"/>
                </a:rPr>
                <a:t>年</a:t>
              </a:r>
            </a:p>
          </p:txBody>
        </p:sp>
      </p:grpSp>
    </p:spTree>
    <p:extLst>
      <p:ext uri="{BB962C8B-B14F-4D97-AF65-F5344CB8AC3E}">
        <p14:creationId xmlns:p14="http://schemas.microsoft.com/office/powerpoint/2010/main" val="2408886658"/>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양쪽 모서리가 둥근 사각형 4"/>
          <p:cNvSpPr/>
          <p:nvPr/>
        </p:nvSpPr>
        <p:spPr>
          <a:xfrm>
            <a:off x="901943" y="560851"/>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smtClean="0">
                <a:solidFill>
                  <a:prstClr val="white"/>
                </a:solidFill>
                <a:latin typeface="微軟正黑體" panose="020B0604030504040204" pitchFamily="34" charset="-120"/>
                <a:ea typeface="微軟正黑體" panose="020B0604030504040204" pitchFamily="34" charset="-120"/>
              </a:rPr>
              <a:t>陸、政府協助</a:t>
            </a:r>
            <a:endParaRPr lang="en-US"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26"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pic>
        <p:nvPicPr>
          <p:cNvPr id="79" name="圖片 1"/>
          <p:cNvPicPr>
            <a:picLocks noChangeAspect="1"/>
          </p:cNvPicPr>
          <p:nvPr/>
        </p:nvPicPr>
        <p:blipFill>
          <a:blip r:embed="rId2">
            <a:extLst>
              <a:ext uri="{28A0092B-C50C-407E-A947-70E740481C1C}">
                <a14:useLocalDpi xmlns:a14="http://schemas.microsoft.com/office/drawing/2010/main" val="0"/>
              </a:ext>
            </a:extLst>
          </a:blip>
          <a:srcRect t="22423"/>
          <a:stretch>
            <a:fillRect/>
          </a:stretch>
        </p:blipFill>
        <p:spPr bwMode="auto">
          <a:xfrm>
            <a:off x="1626477" y="1123101"/>
            <a:ext cx="9144000" cy="504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文字方塊 70"/>
          <p:cNvSpPr txBox="1"/>
          <p:nvPr/>
        </p:nvSpPr>
        <p:spPr>
          <a:xfrm>
            <a:off x="1176563" y="6106895"/>
            <a:ext cx="2387033" cy="307777"/>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資料來源：內政</a:t>
            </a:r>
            <a:r>
              <a:rPr lang="zh-TW" altLang="en-US" sz="1400" dirty="0">
                <a:latin typeface="微軟正黑體" panose="020B0604030504040204" pitchFamily="34" charset="-120"/>
                <a:ea typeface="微軟正黑體" panose="020B0604030504040204" pitchFamily="34" charset="-120"/>
              </a:rPr>
              <a:t>部</a:t>
            </a:r>
          </a:p>
        </p:txBody>
      </p:sp>
    </p:spTree>
    <p:extLst>
      <p:ext uri="{BB962C8B-B14F-4D97-AF65-F5344CB8AC3E}">
        <p14:creationId xmlns:p14="http://schemas.microsoft.com/office/powerpoint/2010/main" val="864783039"/>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양쪽 모서리가 둥근 사각형 4"/>
          <p:cNvSpPr/>
          <p:nvPr/>
        </p:nvSpPr>
        <p:spPr>
          <a:xfrm>
            <a:off x="901943" y="560851"/>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smtClean="0">
                <a:solidFill>
                  <a:prstClr val="white"/>
                </a:solidFill>
                <a:latin typeface="微軟正黑體" panose="020B0604030504040204" pitchFamily="34" charset="-120"/>
                <a:ea typeface="微軟正黑體" panose="020B0604030504040204" pitchFamily="34" charset="-120"/>
              </a:rPr>
              <a:t>柒、結構安全性能評估</a:t>
            </a:r>
            <a:endParaRPr lang="en-US"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26"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aphicFrame>
        <p:nvGraphicFramePr>
          <p:cNvPr id="71" name="資料圖表 1"/>
          <p:cNvGraphicFramePr/>
          <p:nvPr>
            <p:extLst>
              <p:ext uri="{D42A27DB-BD31-4B8C-83A1-F6EECF244321}">
                <p14:modId xmlns:p14="http://schemas.microsoft.com/office/powerpoint/2010/main" val="2744097399"/>
              </p:ext>
            </p:extLst>
          </p:nvPr>
        </p:nvGraphicFramePr>
        <p:xfrm>
          <a:off x="1908491" y="954619"/>
          <a:ext cx="849694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5701481"/>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양쪽 모서리가 둥근 사각형 4"/>
          <p:cNvSpPr/>
          <p:nvPr/>
        </p:nvSpPr>
        <p:spPr>
          <a:xfrm>
            <a:off x="901943" y="560851"/>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smtClean="0">
                <a:solidFill>
                  <a:prstClr val="white"/>
                </a:solidFill>
                <a:latin typeface="微軟正黑體" panose="020B0604030504040204" pitchFamily="34" charset="-120"/>
                <a:ea typeface="微軟正黑體" panose="020B0604030504040204" pitchFamily="34" charset="-120"/>
              </a:rPr>
              <a:t>柒、結構安全性能評估</a:t>
            </a:r>
            <a:endParaRPr lang="en-US"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26"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aphicFrame>
        <p:nvGraphicFramePr>
          <p:cNvPr id="72" name="資料圖表 1"/>
          <p:cNvGraphicFramePr/>
          <p:nvPr>
            <p:extLst>
              <p:ext uri="{D42A27DB-BD31-4B8C-83A1-F6EECF244321}">
                <p14:modId xmlns:p14="http://schemas.microsoft.com/office/powerpoint/2010/main" val="1828379656"/>
              </p:ext>
            </p:extLst>
          </p:nvPr>
        </p:nvGraphicFramePr>
        <p:xfrm>
          <a:off x="1885530" y="1195051"/>
          <a:ext cx="8465619" cy="4956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458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양쪽 모서리가 둥근 사각형 4"/>
          <p:cNvSpPr/>
          <p:nvPr/>
        </p:nvSpPr>
        <p:spPr>
          <a:xfrm>
            <a:off x="901943" y="560851"/>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smtClean="0">
                <a:solidFill>
                  <a:prstClr val="white"/>
                </a:solidFill>
                <a:latin typeface="微軟正黑體" panose="020B0604030504040204" pitchFamily="34" charset="-120"/>
                <a:ea typeface="微軟正黑體" panose="020B0604030504040204" pitchFamily="34" charset="-120"/>
              </a:rPr>
              <a:t>柒、結構安全性能評估</a:t>
            </a:r>
            <a:endParaRPr lang="en-US"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26"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pSp>
        <p:nvGrpSpPr>
          <p:cNvPr id="3" name="群組 2"/>
          <p:cNvGrpSpPr/>
          <p:nvPr/>
        </p:nvGrpSpPr>
        <p:grpSpPr>
          <a:xfrm>
            <a:off x="1632262" y="318718"/>
            <a:ext cx="9085061" cy="5987703"/>
            <a:chOff x="1660580" y="511984"/>
            <a:chExt cx="8435440" cy="5171185"/>
          </a:xfrm>
        </p:grpSpPr>
        <p:graphicFrame>
          <p:nvGraphicFramePr>
            <p:cNvPr id="71" name="資料圖表 1"/>
            <p:cNvGraphicFramePr/>
            <p:nvPr>
              <p:extLst>
                <p:ext uri="{D42A27DB-BD31-4B8C-83A1-F6EECF244321}">
                  <p14:modId xmlns:p14="http://schemas.microsoft.com/office/powerpoint/2010/main" val="4128220888"/>
                </p:ext>
              </p:extLst>
            </p:nvPr>
          </p:nvGraphicFramePr>
          <p:xfrm>
            <a:off x="1660580" y="1093962"/>
            <a:ext cx="8424936" cy="4589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3" name="圖片 72">
              <a:extLst>
                <a:ext uri="{FF2B5EF4-FFF2-40B4-BE49-F238E27FC236}">
                  <a16:creationId xmlns:a16="http://schemas.microsoft.com/office/drawing/2014/main" id="{36267F67-E6A0-486A-A01D-8B73AF5D10D9}"/>
                </a:ext>
              </a:extLst>
            </p:cNvPr>
            <p:cNvPicPr>
              <a:picLocks noChangeAspect="1"/>
            </p:cNvPicPr>
            <p:nvPr/>
          </p:nvPicPr>
          <p:blipFill>
            <a:blip r:embed="rId7"/>
            <a:stretch>
              <a:fillRect/>
            </a:stretch>
          </p:blipFill>
          <p:spPr>
            <a:xfrm>
              <a:off x="8387619" y="511984"/>
              <a:ext cx="1708401" cy="601080"/>
            </a:xfrm>
            <a:prstGeom prst="rect">
              <a:avLst/>
            </a:prstGeom>
          </p:spPr>
        </p:pic>
      </p:grpSp>
    </p:spTree>
    <p:extLst>
      <p:ext uri="{BB962C8B-B14F-4D97-AF65-F5344CB8AC3E}">
        <p14:creationId xmlns:p14="http://schemas.microsoft.com/office/powerpoint/2010/main" val="2077886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양쪽 모서리가 둥근 사각형 4"/>
          <p:cNvSpPr/>
          <p:nvPr/>
        </p:nvSpPr>
        <p:spPr>
          <a:xfrm>
            <a:off x="901943" y="560851"/>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smtClean="0">
                <a:solidFill>
                  <a:prstClr val="white"/>
                </a:solidFill>
                <a:latin typeface="微軟正黑體" panose="020B0604030504040204" pitchFamily="34" charset="-120"/>
                <a:ea typeface="微軟正黑體" panose="020B0604030504040204" pitchFamily="34" charset="-120"/>
              </a:rPr>
              <a:t>捌、貸款</a:t>
            </a:r>
            <a:endParaRPr lang="en-US"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26"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prstClr val="white"/>
              </a:solidFill>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sp>
        <p:nvSpPr>
          <p:cNvPr id="74" name="圓角矩形 73"/>
          <p:cNvSpPr/>
          <p:nvPr/>
        </p:nvSpPr>
        <p:spPr>
          <a:xfrm>
            <a:off x="1931001" y="1180916"/>
            <a:ext cx="1275390" cy="245090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400" b="1" dirty="0">
                <a:ln w="0"/>
                <a:solidFill>
                  <a:schemeClr val="bg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貸款</a:t>
            </a:r>
            <a:endParaRPr lang="en-US" altLang="zh-TW" sz="2400" b="1" dirty="0">
              <a:ln w="0"/>
              <a:solidFill>
                <a:schemeClr val="bg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2400" b="1" dirty="0">
                <a:ln w="0"/>
                <a:solidFill>
                  <a:schemeClr val="bg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對象</a:t>
            </a:r>
          </a:p>
        </p:txBody>
      </p:sp>
      <p:sp>
        <p:nvSpPr>
          <p:cNvPr id="75" name="圓角矩形 74"/>
          <p:cNvSpPr/>
          <p:nvPr/>
        </p:nvSpPr>
        <p:spPr>
          <a:xfrm>
            <a:off x="3479142" y="1180916"/>
            <a:ext cx="6669598" cy="245090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zh-TW" altLang="en-US" dirty="0" smtClean="0">
                <a:ln w="0"/>
                <a:solidFill>
                  <a:schemeClr val="tx1"/>
                </a:solidFill>
                <a:latin typeface="微軟正黑體" panose="020B0604030504040204" pitchFamily="34" charset="-120"/>
                <a:ea typeface="微軟正黑體" panose="020B0604030504040204" pitchFamily="34" charset="-120"/>
              </a:rPr>
              <a:t>經</a:t>
            </a:r>
            <a:r>
              <a:rPr lang="zh-TW" altLang="en-US" dirty="0">
                <a:ln w="0"/>
                <a:solidFill>
                  <a:schemeClr val="tx1"/>
                </a:solidFill>
                <a:latin typeface="微軟正黑體" panose="020B0604030504040204" pitchFamily="34" charset="-120"/>
                <a:ea typeface="微軟正黑體" panose="020B0604030504040204" pitchFamily="34" charset="-120"/>
              </a:rPr>
              <a:t>直轄市、縣（市）主管機關認定符合本條例</a:t>
            </a:r>
            <a:r>
              <a:rPr lang="zh-TW" altLang="en-US" dirty="0" smtClean="0">
                <a:ln w="0"/>
                <a:solidFill>
                  <a:schemeClr val="tx1"/>
                </a:solidFill>
                <a:latin typeface="微軟正黑體" panose="020B0604030504040204" pitchFamily="34" charset="-120"/>
                <a:ea typeface="微軟正黑體" panose="020B0604030504040204" pitchFamily="34" charset="-120"/>
              </a:rPr>
              <a:t>第</a:t>
            </a:r>
            <a:r>
              <a:rPr lang="en-US" altLang="zh-TW" dirty="0" smtClean="0">
                <a:ln w="0"/>
                <a:solidFill>
                  <a:schemeClr val="tx1"/>
                </a:solidFill>
                <a:latin typeface="微軟正黑體" panose="020B0604030504040204" pitchFamily="34" charset="-120"/>
                <a:ea typeface="微軟正黑體" panose="020B0604030504040204" pitchFamily="34" charset="-120"/>
              </a:rPr>
              <a:t>10</a:t>
            </a:r>
            <a:r>
              <a:rPr lang="zh-TW" altLang="en-US" dirty="0" smtClean="0">
                <a:ln w="0"/>
                <a:solidFill>
                  <a:schemeClr val="tx1"/>
                </a:solidFill>
                <a:latin typeface="微軟正黑體" panose="020B0604030504040204" pitchFamily="34" charset="-120"/>
                <a:ea typeface="微軟正黑體" panose="020B0604030504040204" pitchFamily="34" charset="-120"/>
              </a:rPr>
              <a:t>條第</a:t>
            </a:r>
            <a:r>
              <a:rPr lang="en-US" altLang="zh-TW" dirty="0" smtClean="0">
                <a:ln w="0"/>
                <a:solidFill>
                  <a:schemeClr val="tx1"/>
                </a:solidFill>
                <a:latin typeface="微軟正黑體" panose="020B0604030504040204" pitchFamily="34" charset="-120"/>
                <a:ea typeface="微軟正黑體" panose="020B0604030504040204" pitchFamily="34" charset="-120"/>
              </a:rPr>
              <a:t>1</a:t>
            </a:r>
            <a:r>
              <a:rPr lang="zh-TW" altLang="en-US" dirty="0" smtClean="0">
                <a:ln w="0"/>
                <a:solidFill>
                  <a:schemeClr val="tx1"/>
                </a:solidFill>
                <a:latin typeface="微軟正黑體" panose="020B0604030504040204" pitchFamily="34" charset="-120"/>
                <a:ea typeface="微軟正黑體" panose="020B0604030504040204" pitchFamily="34" charset="-120"/>
              </a:rPr>
              <a:t>項</a:t>
            </a:r>
            <a:r>
              <a:rPr lang="zh-TW" altLang="en-US" dirty="0">
                <a:ln w="0"/>
                <a:solidFill>
                  <a:schemeClr val="tx1"/>
                </a:solidFill>
                <a:latin typeface="微軟正黑體" panose="020B0604030504040204" pitchFamily="34" charset="-120"/>
                <a:ea typeface="微軟正黑體" panose="020B0604030504040204" pitchFamily="34" charset="-120"/>
              </a:rPr>
              <a:t>各款所定得提供重建工程必要融資貸款信用保證者，且</a:t>
            </a:r>
            <a:r>
              <a:rPr lang="zh-TW" altLang="en-US" dirty="0">
                <a:ln w="0"/>
                <a:solidFill>
                  <a:srgbClr val="FF0000"/>
                </a:solidFill>
                <a:latin typeface="微軟正黑體" panose="020B0604030504040204" pitchFamily="34" charset="-120"/>
                <a:ea typeface="微軟正黑體" panose="020B0604030504040204" pitchFamily="34" charset="-120"/>
              </a:rPr>
              <a:t>重建前建築物用途供住宅使用</a:t>
            </a:r>
            <a:r>
              <a:rPr lang="zh-TW" altLang="en-US" dirty="0">
                <a:ln w="0"/>
                <a:solidFill>
                  <a:schemeClr val="tx1"/>
                </a:solidFill>
                <a:latin typeface="微軟正黑體" panose="020B0604030504040204" pitchFamily="34" charset="-120"/>
                <a:ea typeface="微軟正黑體" panose="020B0604030504040204" pitchFamily="34" charset="-120"/>
              </a:rPr>
              <a:t>。</a:t>
            </a:r>
            <a:r>
              <a:rPr lang="en-US" altLang="zh-TW" dirty="0">
                <a:ln w="0"/>
                <a:solidFill>
                  <a:schemeClr val="tx1"/>
                </a:solidFill>
                <a:latin typeface="微軟正黑體" panose="020B0604030504040204" pitchFamily="34" charset="-120"/>
                <a:ea typeface="微軟正黑體" panose="020B0604030504040204" pitchFamily="34" charset="-120"/>
              </a:rPr>
              <a:t>(</a:t>
            </a:r>
            <a:r>
              <a:rPr lang="zh-TW" altLang="en-US" dirty="0">
                <a:ln w="0"/>
                <a:solidFill>
                  <a:schemeClr val="tx1"/>
                </a:solidFill>
                <a:latin typeface="微軟正黑體" panose="020B0604030504040204" pitchFamily="34" charset="-120"/>
                <a:ea typeface="微軟正黑體" panose="020B0604030504040204" pitchFamily="34" charset="-120"/>
              </a:rPr>
              <a:t>第</a:t>
            </a:r>
            <a:r>
              <a:rPr lang="en-US" altLang="zh-TW" dirty="0">
                <a:ln w="0"/>
                <a:solidFill>
                  <a:schemeClr val="tx1"/>
                </a:solidFill>
                <a:latin typeface="微軟正黑體" panose="020B0604030504040204" pitchFamily="34" charset="-120"/>
                <a:ea typeface="微軟正黑體" panose="020B0604030504040204" pitchFamily="34" charset="-120"/>
              </a:rPr>
              <a:t>5</a:t>
            </a:r>
            <a:r>
              <a:rPr lang="zh-TW" altLang="en-US" dirty="0">
                <a:ln w="0"/>
                <a:solidFill>
                  <a:schemeClr val="tx1"/>
                </a:solidFill>
                <a:latin typeface="微軟正黑體" panose="020B0604030504040204" pitchFamily="34" charset="-120"/>
                <a:ea typeface="微軟正黑體" panose="020B0604030504040204" pitchFamily="34" charset="-120"/>
              </a:rPr>
              <a:t>點</a:t>
            </a:r>
            <a:r>
              <a:rPr lang="en-US" altLang="zh-TW" dirty="0" smtClean="0">
                <a:ln w="0"/>
                <a:solidFill>
                  <a:schemeClr val="tx1"/>
                </a:solidFill>
                <a:latin typeface="微軟正黑體" panose="020B0604030504040204" pitchFamily="34" charset="-120"/>
                <a:ea typeface="微軟正黑體" panose="020B0604030504040204" pitchFamily="34" charset="-120"/>
              </a:rPr>
              <a:t>)</a:t>
            </a:r>
          </a:p>
          <a:p>
            <a:pPr marL="198438" indent="-198438"/>
            <a:endParaRPr lang="en-US" altLang="zh-TW" dirty="0" smtClean="0">
              <a:ln w="0"/>
              <a:solidFill>
                <a:schemeClr val="tx1"/>
              </a:solidFill>
              <a:latin typeface="微軟正黑體" panose="020B0604030504040204" pitchFamily="34" charset="-120"/>
              <a:ea typeface="微軟正黑體" panose="020B0604030504040204" pitchFamily="34" charset="-120"/>
            </a:endParaRPr>
          </a:p>
          <a:p>
            <a:pPr marL="198438" indent="-198438"/>
            <a:r>
              <a:rPr lang="en-US" altLang="zh-TW" dirty="0" smtClean="0">
                <a:ln w="0"/>
                <a:solidFill>
                  <a:schemeClr val="tx1"/>
                </a:solidFill>
                <a:latin typeface="微軟正黑體" panose="020B0604030504040204" pitchFamily="34" charset="-120"/>
                <a:ea typeface="微軟正黑體" panose="020B0604030504040204" pitchFamily="34" charset="-120"/>
              </a:rPr>
              <a:t>1.</a:t>
            </a:r>
            <a:r>
              <a:rPr lang="zh-TW" altLang="en-US" dirty="0" smtClean="0">
                <a:ln w="0"/>
                <a:solidFill>
                  <a:schemeClr val="tx1"/>
                </a:solidFill>
                <a:latin typeface="微軟正黑體" panose="020B0604030504040204" pitchFamily="34" charset="-120"/>
                <a:ea typeface="微軟正黑體" panose="020B0604030504040204" pitchFamily="34" charset="-120"/>
              </a:rPr>
              <a:t>經縣市政府依第</a:t>
            </a:r>
            <a:r>
              <a:rPr lang="en-US" altLang="zh-TW" dirty="0" smtClean="0">
                <a:ln w="0"/>
                <a:solidFill>
                  <a:schemeClr val="tx1"/>
                </a:solidFill>
                <a:latin typeface="微軟正黑體" panose="020B0604030504040204" pitchFamily="34" charset="-120"/>
                <a:ea typeface="微軟正黑體" panose="020B0604030504040204" pitchFamily="34" charset="-120"/>
              </a:rPr>
              <a:t>9</a:t>
            </a:r>
            <a:r>
              <a:rPr lang="zh-TW" altLang="en-US" dirty="0" smtClean="0">
                <a:ln w="0"/>
                <a:solidFill>
                  <a:schemeClr val="tx1"/>
                </a:solidFill>
                <a:latin typeface="微軟正黑體" panose="020B0604030504040204" pitchFamily="34" charset="-120"/>
                <a:ea typeface="微軟正黑體" panose="020B0604030504040204" pitchFamily="34" charset="-120"/>
              </a:rPr>
              <a:t>條第</a:t>
            </a:r>
            <a:r>
              <a:rPr lang="en-US" altLang="zh-TW" dirty="0" smtClean="0">
                <a:ln w="0"/>
                <a:solidFill>
                  <a:schemeClr val="tx1"/>
                </a:solidFill>
                <a:latin typeface="微軟正黑體" panose="020B0604030504040204" pitchFamily="34" charset="-120"/>
                <a:ea typeface="微軟正黑體" panose="020B0604030504040204" pitchFamily="34" charset="-120"/>
              </a:rPr>
              <a:t>1</a:t>
            </a:r>
            <a:r>
              <a:rPr lang="zh-TW" altLang="en-US" dirty="0" smtClean="0">
                <a:ln w="0"/>
                <a:solidFill>
                  <a:schemeClr val="tx1"/>
                </a:solidFill>
                <a:latin typeface="微軟正黑體" panose="020B0604030504040204" pitchFamily="34" charset="-120"/>
                <a:ea typeface="微軟正黑體" panose="020B0604030504040204" pitchFamily="34" charset="-120"/>
              </a:rPr>
              <a:t>項規定</a:t>
            </a:r>
            <a:r>
              <a:rPr lang="zh-TW" altLang="en-US" dirty="0" smtClean="0">
                <a:ln w="0"/>
                <a:solidFill>
                  <a:srgbClr val="FF0000"/>
                </a:solidFill>
                <a:latin typeface="微軟正黑體" panose="020B0604030504040204" pitchFamily="34" charset="-120"/>
                <a:ea typeface="微軟正黑體" panose="020B0604030504040204" pitchFamily="34" charset="-120"/>
              </a:rPr>
              <a:t>輔導協助，評估其必要資金之取得有困難者</a:t>
            </a:r>
            <a:r>
              <a:rPr lang="zh-TW" altLang="en-US" dirty="0" smtClean="0">
                <a:ln w="0"/>
                <a:solidFill>
                  <a:schemeClr val="tx1"/>
                </a:solidFill>
                <a:latin typeface="微軟正黑體" panose="020B0604030504040204" pitchFamily="34" charset="-120"/>
                <a:ea typeface="微軟正黑體" panose="020B0604030504040204" pitchFamily="34" charset="-120"/>
              </a:rPr>
              <a:t>。</a:t>
            </a:r>
            <a:endParaRPr lang="en-US" altLang="zh-TW" dirty="0" smtClean="0">
              <a:ln w="0"/>
              <a:solidFill>
                <a:schemeClr val="tx1"/>
              </a:solidFill>
              <a:latin typeface="微軟正黑體" panose="020B0604030504040204" pitchFamily="34" charset="-120"/>
              <a:ea typeface="微軟正黑體" panose="020B0604030504040204" pitchFamily="34" charset="-120"/>
            </a:endParaRPr>
          </a:p>
          <a:p>
            <a:pPr marL="190500" indent="-190500"/>
            <a:r>
              <a:rPr lang="en-US" altLang="zh-TW" dirty="0" smtClean="0">
                <a:ln w="0"/>
                <a:solidFill>
                  <a:schemeClr val="tx1"/>
                </a:solidFill>
                <a:latin typeface="微軟正黑體" panose="020B0604030504040204" pitchFamily="34" charset="-120"/>
                <a:ea typeface="微軟正黑體" panose="020B0604030504040204" pitchFamily="34" charset="-120"/>
              </a:rPr>
              <a:t>2.</a:t>
            </a:r>
            <a:r>
              <a:rPr lang="zh-TW" altLang="en-US" dirty="0" smtClean="0">
                <a:ln w="0"/>
                <a:solidFill>
                  <a:schemeClr val="tx1"/>
                </a:solidFill>
                <a:latin typeface="微軟正黑體" panose="020B0604030504040204" pitchFamily="34" charset="-120"/>
                <a:ea typeface="微軟正黑體" panose="020B0604030504040204" pitchFamily="34" charset="-120"/>
              </a:rPr>
              <a:t>以</a:t>
            </a:r>
            <a:r>
              <a:rPr lang="zh-TW" altLang="en-US" dirty="0" smtClean="0">
                <a:ln w="0"/>
                <a:solidFill>
                  <a:srgbClr val="FF0000"/>
                </a:solidFill>
                <a:latin typeface="微軟正黑體" panose="020B0604030504040204" pitchFamily="34" charset="-120"/>
                <a:ea typeface="微軟正黑體" panose="020B0604030504040204" pitchFamily="34" charset="-120"/>
              </a:rPr>
              <a:t>自然人為起造人</a:t>
            </a:r>
            <a:r>
              <a:rPr lang="zh-TW" altLang="en-US" dirty="0" smtClean="0">
                <a:ln w="0"/>
                <a:solidFill>
                  <a:schemeClr val="tx1"/>
                </a:solidFill>
                <a:latin typeface="微軟正黑體" panose="020B0604030504040204" pitchFamily="34" charset="-120"/>
                <a:ea typeface="微軟正黑體" panose="020B0604030504040204" pitchFamily="34" charset="-120"/>
              </a:rPr>
              <a:t>，無營利事業機構協助取得必要資金，經各縣市主管機關認定者。</a:t>
            </a:r>
            <a:endParaRPr lang="en-US" altLang="zh-TW" dirty="0" smtClean="0">
              <a:ln w="0"/>
              <a:solidFill>
                <a:schemeClr val="tx1"/>
              </a:solidFill>
              <a:latin typeface="微軟正黑體" panose="020B0604030504040204" pitchFamily="34" charset="-120"/>
              <a:ea typeface="微軟正黑體" panose="020B0604030504040204" pitchFamily="34" charset="-120"/>
            </a:endParaRPr>
          </a:p>
          <a:p>
            <a:pPr marL="190500" indent="-190500"/>
            <a:r>
              <a:rPr lang="en-US" altLang="zh-TW" dirty="0" smtClean="0">
                <a:ln w="0"/>
                <a:solidFill>
                  <a:schemeClr val="tx1"/>
                </a:solidFill>
                <a:latin typeface="微軟正黑體" panose="020B0604030504040204" pitchFamily="34" charset="-120"/>
                <a:ea typeface="微軟正黑體" panose="020B0604030504040204" pitchFamily="34" charset="-120"/>
              </a:rPr>
              <a:t>3.</a:t>
            </a:r>
            <a:r>
              <a:rPr lang="zh-TW" altLang="en-US" dirty="0" smtClean="0">
                <a:ln w="0"/>
                <a:solidFill>
                  <a:schemeClr val="tx1"/>
                </a:solidFill>
                <a:latin typeface="微軟正黑體" panose="020B0604030504040204" pitchFamily="34" charset="-120"/>
                <a:ea typeface="微軟正黑體" panose="020B0604030504040204" pitchFamily="34" charset="-120"/>
              </a:rPr>
              <a:t>各縣市主管機關評估後</a:t>
            </a:r>
            <a:r>
              <a:rPr lang="zh-TW" altLang="en-US" dirty="0" smtClean="0">
                <a:ln w="0"/>
                <a:solidFill>
                  <a:srgbClr val="FF0000"/>
                </a:solidFill>
                <a:latin typeface="微軟正黑體" panose="020B0604030504040204" pitchFamily="34" charset="-120"/>
                <a:ea typeface="微軟正黑體" panose="020B0604030504040204" pitchFamily="34" charset="-120"/>
              </a:rPr>
              <a:t>應優先推動地區</a:t>
            </a:r>
            <a:r>
              <a:rPr lang="zh-TW" altLang="en-US" dirty="0" smtClean="0">
                <a:solidFill>
                  <a:srgbClr val="03416F"/>
                </a:solidFill>
                <a:latin typeface="微軟正黑體" panose="020B0604030504040204" pitchFamily="34" charset="-120"/>
                <a:ea typeface="微軟正黑體" panose="020B0604030504040204" pitchFamily="34" charset="-120"/>
              </a:rPr>
              <a:t>。</a:t>
            </a:r>
            <a:endParaRPr lang="en-US" altLang="zh-TW" dirty="0">
              <a:solidFill>
                <a:srgbClr val="03416F"/>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a:off x="1931001" y="3850400"/>
            <a:ext cx="1275390" cy="69128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400" b="1" dirty="0">
                <a:ln w="0"/>
                <a:solidFill>
                  <a:schemeClr val="bg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貸款</a:t>
            </a:r>
            <a:endParaRPr lang="en-US" altLang="zh-TW" sz="2400" b="1" dirty="0">
              <a:ln w="0"/>
              <a:solidFill>
                <a:schemeClr val="bg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2400" b="1" dirty="0">
                <a:ln w="0"/>
                <a:solidFill>
                  <a:schemeClr val="bg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利率</a:t>
            </a:r>
          </a:p>
        </p:txBody>
      </p:sp>
      <p:sp>
        <p:nvSpPr>
          <p:cNvPr id="77" name="圓角矩形 76"/>
          <p:cNvSpPr/>
          <p:nvPr/>
        </p:nvSpPr>
        <p:spPr>
          <a:xfrm>
            <a:off x="3534320" y="3854706"/>
            <a:ext cx="6647095" cy="68697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r>
              <a:rPr kumimoji="1" lang="zh-TW" altLang="en-US" dirty="0">
                <a:ln w="0"/>
                <a:solidFill>
                  <a:schemeClr val="tx1"/>
                </a:solidFill>
                <a:latin typeface="微軟正黑體" panose="020B0604030504040204" pitchFamily="34" charset="-120"/>
                <a:ea typeface="微軟正黑體" panose="020B0604030504040204" pitchFamily="34" charset="-120"/>
              </a:rPr>
              <a:t>依</a:t>
            </a:r>
            <a:r>
              <a:rPr kumimoji="1" lang="zh-TW" altLang="en-US" dirty="0">
                <a:ln w="0"/>
                <a:solidFill>
                  <a:srgbClr val="FF0000"/>
                </a:solidFill>
                <a:latin typeface="微軟正黑體" panose="020B0604030504040204" pitchFamily="34" charset="-120"/>
                <a:ea typeface="微軟正黑體" panose="020B0604030504040204" pitchFamily="34" charset="-120"/>
              </a:rPr>
              <a:t>各承貸金融機構</a:t>
            </a:r>
            <a:r>
              <a:rPr kumimoji="1" lang="zh-TW" altLang="en-US" dirty="0">
                <a:ln w="0"/>
                <a:solidFill>
                  <a:schemeClr val="tx1"/>
                </a:solidFill>
                <a:latin typeface="微軟正黑體" panose="020B0604030504040204" pitchFamily="34" charset="-120"/>
                <a:ea typeface="微軟正黑體" panose="020B0604030504040204" pitchFamily="34" charset="-120"/>
              </a:rPr>
              <a:t>規定辦理。</a:t>
            </a:r>
            <a:endParaRPr lang="zh-TW" altLang="en-US" dirty="0">
              <a:ln w="0"/>
              <a:solidFill>
                <a:schemeClr val="tx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a:off x="1931001" y="5658354"/>
            <a:ext cx="1275390" cy="70808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400" b="1" dirty="0">
                <a:ln w="0"/>
                <a:solidFill>
                  <a:schemeClr val="bg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信保</a:t>
            </a:r>
            <a:endParaRPr lang="en-US" altLang="zh-TW" sz="2400" b="1" dirty="0">
              <a:ln w="0"/>
              <a:solidFill>
                <a:schemeClr val="bg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a:p>
            <a:pPr algn="ctr"/>
            <a:r>
              <a:rPr lang="zh-TW" altLang="en-US" sz="2400" b="1" dirty="0">
                <a:ln w="0"/>
                <a:solidFill>
                  <a:schemeClr val="bg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條件</a:t>
            </a:r>
          </a:p>
        </p:txBody>
      </p:sp>
      <p:sp>
        <p:nvSpPr>
          <p:cNvPr id="79" name="圓角矩形 78"/>
          <p:cNvSpPr/>
          <p:nvPr/>
        </p:nvSpPr>
        <p:spPr>
          <a:xfrm>
            <a:off x="3509019" y="5657982"/>
            <a:ext cx="6647095" cy="70295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zh-TW" altLang="en-US" dirty="0">
                <a:latin typeface="微軟正黑體" panose="020B0604030504040204" pitchFamily="34" charset="-120"/>
                <a:ea typeface="微軟正黑體" panose="020B0604030504040204" pitchFamily="34" charset="-120"/>
              </a:rPr>
              <a:t>信用保證成數</a:t>
            </a:r>
            <a:r>
              <a:rPr lang="en-US" altLang="zh-TW" dirty="0">
                <a:latin typeface="微軟正黑體" panose="020B0604030504040204" pitchFamily="34" charset="-120"/>
                <a:ea typeface="微軟正黑體" panose="020B0604030504040204" pitchFamily="34" charset="-120"/>
              </a:rPr>
              <a:t>9</a:t>
            </a:r>
            <a:r>
              <a:rPr lang="zh-TW" altLang="en-US" dirty="0">
                <a:latin typeface="微軟正黑體" panose="020B0604030504040204" pitchFamily="34" charset="-120"/>
                <a:ea typeface="微軟正黑體" panose="020B0604030504040204" pitchFamily="34" charset="-120"/>
              </a:rPr>
              <a:t>成，保證手續年費率固定</a:t>
            </a:r>
            <a:r>
              <a:rPr lang="en-US" altLang="zh-TW" dirty="0">
                <a:latin typeface="微軟正黑體" panose="020B0604030504040204" pitchFamily="34" charset="-120"/>
                <a:ea typeface="微軟正黑體" panose="020B0604030504040204" pitchFamily="34" charset="-120"/>
              </a:rPr>
              <a:t>0.3%</a:t>
            </a:r>
            <a:r>
              <a:rPr lang="zh-TW" altLang="en-US" dirty="0">
                <a:latin typeface="微軟正黑體" panose="020B0604030504040204" pitchFamily="34" charset="-120"/>
                <a:ea typeface="微軟正黑體" panose="020B0604030504040204" pitchFamily="34" charset="-120"/>
              </a:rPr>
              <a:t>，借款人負擔</a:t>
            </a:r>
            <a:r>
              <a:rPr lang="zh-TW" altLang="en-US"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p:txBody>
      </p:sp>
      <p:sp>
        <p:nvSpPr>
          <p:cNvPr id="80" name="圓角矩形 79"/>
          <p:cNvSpPr/>
          <p:nvPr/>
        </p:nvSpPr>
        <p:spPr>
          <a:xfrm>
            <a:off x="1939157" y="4741401"/>
            <a:ext cx="1275390" cy="77364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400" b="1" dirty="0">
                <a:ln w="0"/>
                <a:solidFill>
                  <a:schemeClr val="bg1"/>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rPr>
              <a:t>期限</a:t>
            </a:r>
          </a:p>
        </p:txBody>
      </p:sp>
      <p:sp>
        <p:nvSpPr>
          <p:cNvPr id="81" name="圓角矩形 80"/>
          <p:cNvSpPr/>
          <p:nvPr/>
        </p:nvSpPr>
        <p:spPr>
          <a:xfrm>
            <a:off x="3534320" y="4741401"/>
            <a:ext cx="6647095" cy="77364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zh-TW" altLang="en-US" dirty="0" smtClean="0">
                <a:latin typeface="微軟正黑體" panose="020B0604030504040204" pitchFamily="34" charset="-120"/>
                <a:ea typeface="微軟正黑體" panose="020B0604030504040204" pitchFamily="34" charset="-120"/>
              </a:rPr>
              <a:t>承</a:t>
            </a:r>
            <a:r>
              <a:rPr lang="zh-TW" altLang="en-US" dirty="0">
                <a:latin typeface="微軟正黑體" panose="020B0604030504040204" pitchFamily="34" charset="-120"/>
                <a:ea typeface="微軟正黑體" panose="020B0604030504040204" pitchFamily="34" charset="-120"/>
              </a:rPr>
              <a:t>貸金融機構</a:t>
            </a:r>
            <a:r>
              <a:rPr lang="zh-TW" altLang="en-US" dirty="0" smtClean="0">
                <a:latin typeface="微軟正黑體" panose="020B0604030504040204" pitchFamily="34" charset="-120"/>
                <a:ea typeface="微軟正黑體" panose="020B0604030504040204" pitchFamily="34" charset="-120"/>
              </a:rPr>
              <a:t>核定貸款</a:t>
            </a:r>
            <a:r>
              <a:rPr lang="zh-TW" altLang="en-US" dirty="0">
                <a:latin typeface="微軟正黑體" panose="020B0604030504040204" pitchFamily="34" charset="-120"/>
                <a:ea typeface="微軟正黑體" panose="020B0604030504040204" pitchFamily="34" charset="-120"/>
              </a:rPr>
              <a:t>攤還期限為準，</a:t>
            </a:r>
            <a:r>
              <a:rPr lang="zh-TW" altLang="en-US" dirty="0">
                <a:solidFill>
                  <a:srgbClr val="FF0000"/>
                </a:solidFill>
                <a:latin typeface="微軟正黑體" panose="020B0604030504040204" pitchFamily="34" charset="-120"/>
                <a:ea typeface="微軟正黑體" panose="020B0604030504040204" pitchFamily="34" charset="-120"/>
              </a:rPr>
              <a:t>最長不得</a:t>
            </a:r>
            <a:r>
              <a:rPr lang="zh-TW" altLang="en-US" dirty="0" smtClean="0">
                <a:solidFill>
                  <a:srgbClr val="FF0000"/>
                </a:solidFill>
                <a:latin typeface="微軟正黑體" panose="020B0604030504040204" pitchFamily="34" charset="-120"/>
                <a:ea typeface="微軟正黑體" panose="020B0604030504040204" pitchFamily="34" charset="-120"/>
              </a:rPr>
              <a:t>超過</a:t>
            </a:r>
            <a:r>
              <a:rPr lang="en-US" altLang="zh-TW" b="1" dirty="0" smtClean="0">
                <a:solidFill>
                  <a:srgbClr val="FF0000"/>
                </a:solidFill>
                <a:latin typeface="微軟正黑體" panose="020B0604030504040204" pitchFamily="34" charset="-120"/>
                <a:ea typeface="微軟正黑體" panose="020B0604030504040204" pitchFamily="34" charset="-120"/>
              </a:rPr>
              <a:t>5</a:t>
            </a:r>
            <a:r>
              <a:rPr lang="zh-TW" altLang="en-US" dirty="0" smtClean="0">
                <a:solidFill>
                  <a:srgbClr val="FF0000"/>
                </a:solidFill>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024542158"/>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nvGrpSpPr>
          <p:cNvPr id="29" name="그룹 28"/>
          <p:cNvGrpSpPr/>
          <p:nvPr/>
        </p:nvGrpSpPr>
        <p:grpSpPr>
          <a:xfrm>
            <a:off x="5863333" y="-543595"/>
            <a:ext cx="454026" cy="1122580"/>
            <a:chOff x="5842568" y="2378"/>
            <a:chExt cx="454026" cy="1122580"/>
          </a:xfrm>
        </p:grpSpPr>
        <p:sp>
          <p:nvSpPr>
            <p:cNvPr id="41" name="Rectangle 10"/>
            <p:cNvSpPr>
              <a:spLocks noChangeArrowheads="1"/>
            </p:cNvSpPr>
            <p:nvPr/>
          </p:nvSpPr>
          <p:spPr bwMode="auto">
            <a:xfrm>
              <a:off x="6079106" y="2378"/>
              <a:ext cx="41275" cy="360000"/>
            </a:xfrm>
            <a:prstGeom prst="rect">
              <a:avLst/>
            </a:prstGeom>
            <a:solidFill>
              <a:srgbClr val="5253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2" name="Freeform 11"/>
            <p:cNvSpPr>
              <a:spLocks/>
            </p:cNvSpPr>
            <p:nvPr/>
          </p:nvSpPr>
          <p:spPr bwMode="auto">
            <a:xfrm>
              <a:off x="6004494" y="122352"/>
              <a:ext cx="190500" cy="563563"/>
            </a:xfrm>
            <a:custGeom>
              <a:avLst/>
              <a:gdLst>
                <a:gd name="T0" fmla="*/ 179 w 359"/>
                <a:gd name="T1" fmla="*/ 0 h 1067"/>
                <a:gd name="T2" fmla="*/ 162 w 359"/>
                <a:gd name="T3" fmla="*/ 0 h 1067"/>
                <a:gd name="T4" fmla="*/ 126 w 359"/>
                <a:gd name="T5" fmla="*/ 7 h 1067"/>
                <a:gd name="T6" fmla="*/ 78 w 359"/>
                <a:gd name="T7" fmla="*/ 29 h 1067"/>
                <a:gd name="T8" fmla="*/ 29 w 359"/>
                <a:gd name="T9" fmla="*/ 78 h 1067"/>
                <a:gd name="T10" fmla="*/ 8 w 359"/>
                <a:gd name="T11" fmla="*/ 125 h 1067"/>
                <a:gd name="T12" fmla="*/ 0 w 359"/>
                <a:gd name="T13" fmla="*/ 161 h 1067"/>
                <a:gd name="T14" fmla="*/ 0 w 359"/>
                <a:gd name="T15" fmla="*/ 179 h 1067"/>
                <a:gd name="T16" fmla="*/ 90 w 359"/>
                <a:gd name="T17" fmla="*/ 1067 h 1067"/>
                <a:gd name="T18" fmla="*/ 270 w 359"/>
                <a:gd name="T19" fmla="*/ 1020 h 1067"/>
                <a:gd name="T20" fmla="*/ 359 w 359"/>
                <a:gd name="T21" fmla="*/ 179 h 1067"/>
                <a:gd name="T22" fmla="*/ 359 w 359"/>
                <a:gd name="T23" fmla="*/ 161 h 1067"/>
                <a:gd name="T24" fmla="*/ 352 w 359"/>
                <a:gd name="T25" fmla="*/ 125 h 1067"/>
                <a:gd name="T26" fmla="*/ 330 w 359"/>
                <a:gd name="T27" fmla="*/ 78 h 1067"/>
                <a:gd name="T28" fmla="*/ 281 w 359"/>
                <a:gd name="T29" fmla="*/ 29 h 1067"/>
                <a:gd name="T30" fmla="*/ 234 w 359"/>
                <a:gd name="T31" fmla="*/ 7 h 1067"/>
                <a:gd name="T32" fmla="*/ 198 w 359"/>
                <a:gd name="T33" fmla="*/ 0 h 1067"/>
                <a:gd name="T34" fmla="*/ 179 w 359"/>
                <a:gd name="T3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9" h="1067">
                  <a:moveTo>
                    <a:pt x="179" y="0"/>
                  </a:moveTo>
                  <a:lnTo>
                    <a:pt x="162" y="0"/>
                  </a:lnTo>
                  <a:lnTo>
                    <a:pt x="126" y="7"/>
                  </a:lnTo>
                  <a:lnTo>
                    <a:pt x="78" y="29"/>
                  </a:lnTo>
                  <a:lnTo>
                    <a:pt x="29" y="78"/>
                  </a:lnTo>
                  <a:lnTo>
                    <a:pt x="8" y="125"/>
                  </a:lnTo>
                  <a:lnTo>
                    <a:pt x="0" y="161"/>
                  </a:lnTo>
                  <a:lnTo>
                    <a:pt x="0" y="179"/>
                  </a:lnTo>
                  <a:lnTo>
                    <a:pt x="90" y="1067"/>
                  </a:lnTo>
                  <a:lnTo>
                    <a:pt x="270" y="1020"/>
                  </a:lnTo>
                  <a:lnTo>
                    <a:pt x="359" y="179"/>
                  </a:lnTo>
                  <a:lnTo>
                    <a:pt x="359" y="161"/>
                  </a:lnTo>
                  <a:lnTo>
                    <a:pt x="352" y="125"/>
                  </a:lnTo>
                  <a:lnTo>
                    <a:pt x="330" y="78"/>
                  </a:lnTo>
                  <a:lnTo>
                    <a:pt x="281" y="29"/>
                  </a:lnTo>
                  <a:lnTo>
                    <a:pt x="234" y="7"/>
                  </a:lnTo>
                  <a:lnTo>
                    <a:pt x="198" y="0"/>
                  </a:lnTo>
                  <a:lnTo>
                    <a:pt x="179" y="0"/>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3" name="Freeform 12"/>
            <p:cNvSpPr>
              <a:spLocks/>
            </p:cNvSpPr>
            <p:nvPr/>
          </p:nvSpPr>
          <p:spPr bwMode="auto">
            <a:xfrm>
              <a:off x="6053706" y="168390"/>
              <a:ext cx="87313" cy="87313"/>
            </a:xfrm>
            <a:custGeom>
              <a:avLst/>
              <a:gdLst>
                <a:gd name="T0" fmla="*/ 164 w 164"/>
                <a:gd name="T1" fmla="*/ 82 h 164"/>
                <a:gd name="T2" fmla="*/ 162 w 164"/>
                <a:gd name="T3" fmla="*/ 100 h 164"/>
                <a:gd name="T4" fmla="*/ 149 w 164"/>
                <a:gd name="T5" fmla="*/ 128 h 164"/>
                <a:gd name="T6" fmla="*/ 128 w 164"/>
                <a:gd name="T7" fmla="*/ 151 h 164"/>
                <a:gd name="T8" fmla="*/ 97 w 164"/>
                <a:gd name="T9" fmla="*/ 163 h 164"/>
                <a:gd name="T10" fmla="*/ 82 w 164"/>
                <a:gd name="T11" fmla="*/ 164 h 164"/>
                <a:gd name="T12" fmla="*/ 64 w 164"/>
                <a:gd name="T13" fmla="*/ 163 h 164"/>
                <a:gd name="T14" fmla="*/ 36 w 164"/>
                <a:gd name="T15" fmla="*/ 151 h 164"/>
                <a:gd name="T16" fmla="*/ 13 w 164"/>
                <a:gd name="T17" fmla="*/ 128 h 164"/>
                <a:gd name="T18" fmla="*/ 0 w 164"/>
                <a:gd name="T19" fmla="*/ 100 h 164"/>
                <a:gd name="T20" fmla="*/ 0 w 164"/>
                <a:gd name="T21" fmla="*/ 82 h 164"/>
                <a:gd name="T22" fmla="*/ 0 w 164"/>
                <a:gd name="T23" fmla="*/ 65 h 164"/>
                <a:gd name="T24" fmla="*/ 13 w 164"/>
                <a:gd name="T25" fmla="*/ 36 h 164"/>
                <a:gd name="T26" fmla="*/ 36 w 164"/>
                <a:gd name="T27" fmla="*/ 15 h 164"/>
                <a:gd name="T28" fmla="*/ 64 w 164"/>
                <a:gd name="T29" fmla="*/ 2 h 164"/>
                <a:gd name="T30" fmla="*/ 82 w 164"/>
                <a:gd name="T31" fmla="*/ 0 h 164"/>
                <a:gd name="T32" fmla="*/ 97 w 164"/>
                <a:gd name="T33" fmla="*/ 2 h 164"/>
                <a:gd name="T34" fmla="*/ 128 w 164"/>
                <a:gd name="T35" fmla="*/ 15 h 164"/>
                <a:gd name="T36" fmla="*/ 149 w 164"/>
                <a:gd name="T37" fmla="*/ 36 h 164"/>
                <a:gd name="T38" fmla="*/ 162 w 164"/>
                <a:gd name="T39" fmla="*/ 65 h 164"/>
                <a:gd name="T40" fmla="*/ 164 w 164"/>
                <a:gd name="T41"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 h="164">
                  <a:moveTo>
                    <a:pt x="164" y="82"/>
                  </a:moveTo>
                  <a:lnTo>
                    <a:pt x="162" y="100"/>
                  </a:lnTo>
                  <a:lnTo>
                    <a:pt x="149" y="128"/>
                  </a:lnTo>
                  <a:lnTo>
                    <a:pt x="128" y="151"/>
                  </a:lnTo>
                  <a:lnTo>
                    <a:pt x="97" y="163"/>
                  </a:lnTo>
                  <a:lnTo>
                    <a:pt x="82" y="164"/>
                  </a:lnTo>
                  <a:lnTo>
                    <a:pt x="64" y="163"/>
                  </a:lnTo>
                  <a:lnTo>
                    <a:pt x="36" y="151"/>
                  </a:lnTo>
                  <a:lnTo>
                    <a:pt x="13" y="128"/>
                  </a:lnTo>
                  <a:lnTo>
                    <a:pt x="0" y="100"/>
                  </a:lnTo>
                  <a:lnTo>
                    <a:pt x="0" y="82"/>
                  </a:lnTo>
                  <a:lnTo>
                    <a:pt x="0" y="65"/>
                  </a:lnTo>
                  <a:lnTo>
                    <a:pt x="13" y="36"/>
                  </a:lnTo>
                  <a:lnTo>
                    <a:pt x="36" y="15"/>
                  </a:lnTo>
                  <a:lnTo>
                    <a:pt x="64" y="2"/>
                  </a:lnTo>
                  <a:lnTo>
                    <a:pt x="82" y="0"/>
                  </a:lnTo>
                  <a:lnTo>
                    <a:pt x="97" y="2"/>
                  </a:lnTo>
                  <a:lnTo>
                    <a:pt x="128" y="15"/>
                  </a:lnTo>
                  <a:lnTo>
                    <a:pt x="149" y="36"/>
                  </a:lnTo>
                  <a:lnTo>
                    <a:pt x="162" y="65"/>
                  </a:lnTo>
                  <a:lnTo>
                    <a:pt x="164" y="82"/>
                  </a:lnTo>
                  <a:close/>
                </a:path>
              </a:pathLst>
            </a:custGeom>
            <a:solidFill>
              <a:srgbClr val="FC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4" name="Freeform 13"/>
            <p:cNvSpPr>
              <a:spLocks/>
            </p:cNvSpPr>
            <p:nvPr/>
          </p:nvSpPr>
          <p:spPr bwMode="auto">
            <a:xfrm>
              <a:off x="5942581" y="281102"/>
              <a:ext cx="314325" cy="311150"/>
            </a:xfrm>
            <a:custGeom>
              <a:avLst/>
              <a:gdLst>
                <a:gd name="T0" fmla="*/ 295 w 592"/>
                <a:gd name="T1" fmla="*/ 0 h 590"/>
                <a:gd name="T2" fmla="*/ 265 w 592"/>
                <a:gd name="T3" fmla="*/ 1 h 590"/>
                <a:gd name="T4" fmla="*/ 207 w 592"/>
                <a:gd name="T5" fmla="*/ 12 h 590"/>
                <a:gd name="T6" fmla="*/ 155 w 592"/>
                <a:gd name="T7" fmla="*/ 36 h 590"/>
                <a:gd name="T8" fmla="*/ 108 w 592"/>
                <a:gd name="T9" fmla="*/ 67 h 590"/>
                <a:gd name="T10" fmla="*/ 67 w 592"/>
                <a:gd name="T11" fmla="*/ 108 h 590"/>
                <a:gd name="T12" fmla="*/ 36 w 592"/>
                <a:gd name="T13" fmla="*/ 154 h 590"/>
                <a:gd name="T14" fmla="*/ 13 w 592"/>
                <a:gd name="T15" fmla="*/ 207 h 590"/>
                <a:gd name="T16" fmla="*/ 1 w 592"/>
                <a:gd name="T17" fmla="*/ 265 h 590"/>
                <a:gd name="T18" fmla="*/ 0 w 592"/>
                <a:gd name="T19" fmla="*/ 295 h 590"/>
                <a:gd name="T20" fmla="*/ 1 w 592"/>
                <a:gd name="T21" fmla="*/ 325 h 590"/>
                <a:gd name="T22" fmla="*/ 13 w 592"/>
                <a:gd name="T23" fmla="*/ 383 h 590"/>
                <a:gd name="T24" fmla="*/ 36 w 592"/>
                <a:gd name="T25" fmla="*/ 436 h 590"/>
                <a:gd name="T26" fmla="*/ 67 w 592"/>
                <a:gd name="T27" fmla="*/ 483 h 590"/>
                <a:gd name="T28" fmla="*/ 108 w 592"/>
                <a:gd name="T29" fmla="*/ 524 h 590"/>
                <a:gd name="T30" fmla="*/ 155 w 592"/>
                <a:gd name="T31" fmla="*/ 555 h 590"/>
                <a:gd name="T32" fmla="*/ 207 w 592"/>
                <a:gd name="T33" fmla="*/ 578 h 590"/>
                <a:gd name="T34" fmla="*/ 265 w 592"/>
                <a:gd name="T35" fmla="*/ 590 h 590"/>
                <a:gd name="T36" fmla="*/ 295 w 592"/>
                <a:gd name="T37" fmla="*/ 590 h 590"/>
                <a:gd name="T38" fmla="*/ 327 w 592"/>
                <a:gd name="T39" fmla="*/ 590 h 590"/>
                <a:gd name="T40" fmla="*/ 384 w 592"/>
                <a:gd name="T41" fmla="*/ 578 h 590"/>
                <a:gd name="T42" fmla="*/ 436 w 592"/>
                <a:gd name="T43" fmla="*/ 555 h 590"/>
                <a:gd name="T44" fmla="*/ 484 w 592"/>
                <a:gd name="T45" fmla="*/ 524 h 590"/>
                <a:gd name="T46" fmla="*/ 524 w 592"/>
                <a:gd name="T47" fmla="*/ 483 h 590"/>
                <a:gd name="T48" fmla="*/ 556 w 592"/>
                <a:gd name="T49" fmla="*/ 436 h 590"/>
                <a:gd name="T50" fmla="*/ 579 w 592"/>
                <a:gd name="T51" fmla="*/ 383 h 590"/>
                <a:gd name="T52" fmla="*/ 590 w 592"/>
                <a:gd name="T53" fmla="*/ 325 h 590"/>
                <a:gd name="T54" fmla="*/ 592 w 592"/>
                <a:gd name="T55" fmla="*/ 295 h 590"/>
                <a:gd name="T56" fmla="*/ 590 w 592"/>
                <a:gd name="T57" fmla="*/ 265 h 590"/>
                <a:gd name="T58" fmla="*/ 579 w 592"/>
                <a:gd name="T59" fmla="*/ 207 h 590"/>
                <a:gd name="T60" fmla="*/ 556 w 592"/>
                <a:gd name="T61" fmla="*/ 154 h 590"/>
                <a:gd name="T62" fmla="*/ 524 w 592"/>
                <a:gd name="T63" fmla="*/ 108 h 590"/>
                <a:gd name="T64" fmla="*/ 484 w 592"/>
                <a:gd name="T65" fmla="*/ 67 h 590"/>
                <a:gd name="T66" fmla="*/ 436 w 592"/>
                <a:gd name="T67" fmla="*/ 36 h 590"/>
                <a:gd name="T68" fmla="*/ 384 w 592"/>
                <a:gd name="T69" fmla="*/ 12 h 590"/>
                <a:gd name="T70" fmla="*/ 327 w 592"/>
                <a:gd name="T71" fmla="*/ 1 h 590"/>
                <a:gd name="T72" fmla="*/ 295 w 592"/>
                <a:gd name="T73"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2" h="590">
                  <a:moveTo>
                    <a:pt x="295" y="0"/>
                  </a:moveTo>
                  <a:lnTo>
                    <a:pt x="265" y="1"/>
                  </a:lnTo>
                  <a:lnTo>
                    <a:pt x="207" y="12"/>
                  </a:lnTo>
                  <a:lnTo>
                    <a:pt x="155" y="36"/>
                  </a:lnTo>
                  <a:lnTo>
                    <a:pt x="108" y="67"/>
                  </a:lnTo>
                  <a:lnTo>
                    <a:pt x="67" y="108"/>
                  </a:lnTo>
                  <a:lnTo>
                    <a:pt x="36" y="154"/>
                  </a:lnTo>
                  <a:lnTo>
                    <a:pt x="13" y="207"/>
                  </a:lnTo>
                  <a:lnTo>
                    <a:pt x="1" y="265"/>
                  </a:lnTo>
                  <a:lnTo>
                    <a:pt x="0" y="295"/>
                  </a:lnTo>
                  <a:lnTo>
                    <a:pt x="1" y="325"/>
                  </a:lnTo>
                  <a:lnTo>
                    <a:pt x="13" y="383"/>
                  </a:lnTo>
                  <a:lnTo>
                    <a:pt x="36" y="436"/>
                  </a:lnTo>
                  <a:lnTo>
                    <a:pt x="67" y="483"/>
                  </a:lnTo>
                  <a:lnTo>
                    <a:pt x="108" y="524"/>
                  </a:lnTo>
                  <a:lnTo>
                    <a:pt x="155" y="555"/>
                  </a:lnTo>
                  <a:lnTo>
                    <a:pt x="207" y="578"/>
                  </a:lnTo>
                  <a:lnTo>
                    <a:pt x="265" y="590"/>
                  </a:lnTo>
                  <a:lnTo>
                    <a:pt x="295" y="590"/>
                  </a:lnTo>
                  <a:lnTo>
                    <a:pt x="327" y="590"/>
                  </a:lnTo>
                  <a:lnTo>
                    <a:pt x="384" y="578"/>
                  </a:lnTo>
                  <a:lnTo>
                    <a:pt x="436" y="555"/>
                  </a:lnTo>
                  <a:lnTo>
                    <a:pt x="484" y="524"/>
                  </a:lnTo>
                  <a:lnTo>
                    <a:pt x="524" y="483"/>
                  </a:lnTo>
                  <a:lnTo>
                    <a:pt x="556" y="436"/>
                  </a:lnTo>
                  <a:lnTo>
                    <a:pt x="579" y="383"/>
                  </a:lnTo>
                  <a:lnTo>
                    <a:pt x="590" y="325"/>
                  </a:lnTo>
                  <a:lnTo>
                    <a:pt x="592" y="295"/>
                  </a:lnTo>
                  <a:lnTo>
                    <a:pt x="590" y="265"/>
                  </a:lnTo>
                  <a:lnTo>
                    <a:pt x="579" y="207"/>
                  </a:lnTo>
                  <a:lnTo>
                    <a:pt x="556" y="154"/>
                  </a:lnTo>
                  <a:lnTo>
                    <a:pt x="524" y="108"/>
                  </a:lnTo>
                  <a:lnTo>
                    <a:pt x="484" y="67"/>
                  </a:lnTo>
                  <a:lnTo>
                    <a:pt x="436" y="36"/>
                  </a:lnTo>
                  <a:lnTo>
                    <a:pt x="384" y="12"/>
                  </a:lnTo>
                  <a:lnTo>
                    <a:pt x="327" y="1"/>
                  </a:lnTo>
                  <a:lnTo>
                    <a:pt x="295" y="0"/>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5" name="Freeform 14"/>
            <p:cNvSpPr>
              <a:spLocks/>
            </p:cNvSpPr>
            <p:nvPr/>
          </p:nvSpPr>
          <p:spPr bwMode="auto">
            <a:xfrm>
              <a:off x="6001319" y="338252"/>
              <a:ext cx="196850" cy="196850"/>
            </a:xfrm>
            <a:custGeom>
              <a:avLst/>
              <a:gdLst>
                <a:gd name="T0" fmla="*/ 186 w 373"/>
                <a:gd name="T1" fmla="*/ 0 h 373"/>
                <a:gd name="T2" fmla="*/ 167 w 373"/>
                <a:gd name="T3" fmla="*/ 1 h 373"/>
                <a:gd name="T4" fmla="*/ 131 w 373"/>
                <a:gd name="T5" fmla="*/ 9 h 373"/>
                <a:gd name="T6" fmla="*/ 98 w 373"/>
                <a:gd name="T7" fmla="*/ 23 h 373"/>
                <a:gd name="T8" fmla="*/ 68 w 373"/>
                <a:gd name="T9" fmla="*/ 42 h 373"/>
                <a:gd name="T10" fmla="*/ 43 w 373"/>
                <a:gd name="T11" fmla="*/ 68 h 373"/>
                <a:gd name="T12" fmla="*/ 23 w 373"/>
                <a:gd name="T13" fmla="*/ 98 h 373"/>
                <a:gd name="T14" fmla="*/ 9 w 373"/>
                <a:gd name="T15" fmla="*/ 131 h 373"/>
                <a:gd name="T16" fmla="*/ 2 w 373"/>
                <a:gd name="T17" fmla="*/ 167 h 373"/>
                <a:gd name="T18" fmla="*/ 0 w 373"/>
                <a:gd name="T19" fmla="*/ 186 h 373"/>
                <a:gd name="T20" fmla="*/ 2 w 373"/>
                <a:gd name="T21" fmla="*/ 206 h 373"/>
                <a:gd name="T22" fmla="*/ 9 w 373"/>
                <a:gd name="T23" fmla="*/ 242 h 373"/>
                <a:gd name="T24" fmla="*/ 23 w 373"/>
                <a:gd name="T25" fmla="*/ 275 h 373"/>
                <a:gd name="T26" fmla="*/ 43 w 373"/>
                <a:gd name="T27" fmla="*/ 305 h 373"/>
                <a:gd name="T28" fmla="*/ 68 w 373"/>
                <a:gd name="T29" fmla="*/ 330 h 373"/>
                <a:gd name="T30" fmla="*/ 98 w 373"/>
                <a:gd name="T31" fmla="*/ 350 h 373"/>
                <a:gd name="T32" fmla="*/ 131 w 373"/>
                <a:gd name="T33" fmla="*/ 364 h 373"/>
                <a:gd name="T34" fmla="*/ 167 w 373"/>
                <a:gd name="T35" fmla="*/ 372 h 373"/>
                <a:gd name="T36" fmla="*/ 186 w 373"/>
                <a:gd name="T37" fmla="*/ 373 h 373"/>
                <a:gd name="T38" fmla="*/ 206 w 373"/>
                <a:gd name="T39" fmla="*/ 372 h 373"/>
                <a:gd name="T40" fmla="*/ 242 w 373"/>
                <a:gd name="T41" fmla="*/ 364 h 373"/>
                <a:gd name="T42" fmla="*/ 275 w 373"/>
                <a:gd name="T43" fmla="*/ 350 h 373"/>
                <a:gd name="T44" fmla="*/ 305 w 373"/>
                <a:gd name="T45" fmla="*/ 330 h 373"/>
                <a:gd name="T46" fmla="*/ 330 w 373"/>
                <a:gd name="T47" fmla="*/ 305 h 373"/>
                <a:gd name="T48" fmla="*/ 350 w 373"/>
                <a:gd name="T49" fmla="*/ 275 h 373"/>
                <a:gd name="T50" fmla="*/ 365 w 373"/>
                <a:gd name="T51" fmla="*/ 242 h 373"/>
                <a:gd name="T52" fmla="*/ 372 w 373"/>
                <a:gd name="T53" fmla="*/ 206 h 373"/>
                <a:gd name="T54" fmla="*/ 373 w 373"/>
                <a:gd name="T55" fmla="*/ 186 h 373"/>
                <a:gd name="T56" fmla="*/ 372 w 373"/>
                <a:gd name="T57" fmla="*/ 167 h 373"/>
                <a:gd name="T58" fmla="*/ 365 w 373"/>
                <a:gd name="T59" fmla="*/ 131 h 373"/>
                <a:gd name="T60" fmla="*/ 350 w 373"/>
                <a:gd name="T61" fmla="*/ 98 h 373"/>
                <a:gd name="T62" fmla="*/ 330 w 373"/>
                <a:gd name="T63" fmla="*/ 68 h 373"/>
                <a:gd name="T64" fmla="*/ 305 w 373"/>
                <a:gd name="T65" fmla="*/ 42 h 373"/>
                <a:gd name="T66" fmla="*/ 275 w 373"/>
                <a:gd name="T67" fmla="*/ 23 h 373"/>
                <a:gd name="T68" fmla="*/ 242 w 373"/>
                <a:gd name="T69" fmla="*/ 9 h 373"/>
                <a:gd name="T70" fmla="*/ 206 w 373"/>
                <a:gd name="T71" fmla="*/ 1 h 373"/>
                <a:gd name="T72" fmla="*/ 186 w 373"/>
                <a:gd name="T73"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3" h="373">
                  <a:moveTo>
                    <a:pt x="186" y="0"/>
                  </a:moveTo>
                  <a:lnTo>
                    <a:pt x="167" y="1"/>
                  </a:lnTo>
                  <a:lnTo>
                    <a:pt x="131" y="9"/>
                  </a:lnTo>
                  <a:lnTo>
                    <a:pt x="98" y="23"/>
                  </a:lnTo>
                  <a:lnTo>
                    <a:pt x="68" y="42"/>
                  </a:lnTo>
                  <a:lnTo>
                    <a:pt x="43" y="68"/>
                  </a:lnTo>
                  <a:lnTo>
                    <a:pt x="23" y="98"/>
                  </a:lnTo>
                  <a:lnTo>
                    <a:pt x="9" y="131"/>
                  </a:lnTo>
                  <a:lnTo>
                    <a:pt x="2" y="167"/>
                  </a:lnTo>
                  <a:lnTo>
                    <a:pt x="0" y="186"/>
                  </a:lnTo>
                  <a:lnTo>
                    <a:pt x="2" y="206"/>
                  </a:lnTo>
                  <a:lnTo>
                    <a:pt x="9" y="242"/>
                  </a:lnTo>
                  <a:lnTo>
                    <a:pt x="23" y="275"/>
                  </a:lnTo>
                  <a:lnTo>
                    <a:pt x="43" y="305"/>
                  </a:lnTo>
                  <a:lnTo>
                    <a:pt x="68" y="330"/>
                  </a:lnTo>
                  <a:lnTo>
                    <a:pt x="98" y="350"/>
                  </a:lnTo>
                  <a:lnTo>
                    <a:pt x="131" y="364"/>
                  </a:lnTo>
                  <a:lnTo>
                    <a:pt x="167" y="372"/>
                  </a:lnTo>
                  <a:lnTo>
                    <a:pt x="186" y="373"/>
                  </a:lnTo>
                  <a:lnTo>
                    <a:pt x="206" y="372"/>
                  </a:lnTo>
                  <a:lnTo>
                    <a:pt x="242" y="364"/>
                  </a:lnTo>
                  <a:lnTo>
                    <a:pt x="275" y="350"/>
                  </a:lnTo>
                  <a:lnTo>
                    <a:pt x="305" y="330"/>
                  </a:lnTo>
                  <a:lnTo>
                    <a:pt x="330" y="305"/>
                  </a:lnTo>
                  <a:lnTo>
                    <a:pt x="350" y="275"/>
                  </a:lnTo>
                  <a:lnTo>
                    <a:pt x="365" y="242"/>
                  </a:lnTo>
                  <a:lnTo>
                    <a:pt x="372" y="206"/>
                  </a:lnTo>
                  <a:lnTo>
                    <a:pt x="373" y="186"/>
                  </a:lnTo>
                  <a:lnTo>
                    <a:pt x="372" y="167"/>
                  </a:lnTo>
                  <a:lnTo>
                    <a:pt x="365" y="131"/>
                  </a:lnTo>
                  <a:lnTo>
                    <a:pt x="350" y="98"/>
                  </a:lnTo>
                  <a:lnTo>
                    <a:pt x="330" y="68"/>
                  </a:lnTo>
                  <a:lnTo>
                    <a:pt x="305" y="42"/>
                  </a:lnTo>
                  <a:lnTo>
                    <a:pt x="275" y="23"/>
                  </a:lnTo>
                  <a:lnTo>
                    <a:pt x="242" y="9"/>
                  </a:lnTo>
                  <a:lnTo>
                    <a:pt x="206" y="1"/>
                  </a:lnTo>
                  <a:lnTo>
                    <a:pt x="186" y="0"/>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6" name="Freeform 15"/>
            <p:cNvSpPr>
              <a:spLocks/>
            </p:cNvSpPr>
            <p:nvPr/>
          </p:nvSpPr>
          <p:spPr bwMode="auto">
            <a:xfrm>
              <a:off x="5929881" y="649402"/>
              <a:ext cx="366713" cy="355600"/>
            </a:xfrm>
            <a:custGeom>
              <a:avLst/>
              <a:gdLst>
                <a:gd name="T0" fmla="*/ 379 w 693"/>
                <a:gd name="T1" fmla="*/ 0 h 671"/>
                <a:gd name="T2" fmla="*/ 231 w 693"/>
                <a:gd name="T3" fmla="*/ 70 h 671"/>
                <a:gd name="T4" fmla="*/ 242 w 693"/>
                <a:gd name="T5" fmla="*/ 74 h 671"/>
                <a:gd name="T6" fmla="*/ 336 w 693"/>
                <a:gd name="T7" fmla="*/ 129 h 671"/>
                <a:gd name="T8" fmla="*/ 416 w 693"/>
                <a:gd name="T9" fmla="*/ 198 h 671"/>
                <a:gd name="T10" fmla="*/ 457 w 693"/>
                <a:gd name="T11" fmla="*/ 255 h 671"/>
                <a:gd name="T12" fmla="*/ 471 w 693"/>
                <a:gd name="T13" fmla="*/ 301 h 671"/>
                <a:gd name="T14" fmla="*/ 473 w 693"/>
                <a:gd name="T15" fmla="*/ 332 h 671"/>
                <a:gd name="T16" fmla="*/ 465 w 693"/>
                <a:gd name="T17" fmla="*/ 367 h 671"/>
                <a:gd name="T18" fmla="*/ 447 w 693"/>
                <a:gd name="T19" fmla="*/ 401 h 671"/>
                <a:gd name="T20" fmla="*/ 434 w 693"/>
                <a:gd name="T21" fmla="*/ 419 h 671"/>
                <a:gd name="T22" fmla="*/ 418 w 693"/>
                <a:gd name="T23" fmla="*/ 435 h 671"/>
                <a:gd name="T24" fmla="*/ 388 w 693"/>
                <a:gd name="T25" fmla="*/ 459 h 671"/>
                <a:gd name="T26" fmla="*/ 355 w 693"/>
                <a:gd name="T27" fmla="*/ 473 h 671"/>
                <a:gd name="T28" fmla="*/ 320 w 693"/>
                <a:gd name="T29" fmla="*/ 479 h 671"/>
                <a:gd name="T30" fmla="*/ 270 w 693"/>
                <a:gd name="T31" fmla="*/ 476 h 671"/>
                <a:gd name="T32" fmla="*/ 202 w 693"/>
                <a:gd name="T33" fmla="*/ 450 h 671"/>
                <a:gd name="T34" fmla="*/ 140 w 693"/>
                <a:gd name="T35" fmla="*/ 412 h 671"/>
                <a:gd name="T36" fmla="*/ 87 w 693"/>
                <a:gd name="T37" fmla="*/ 368 h 671"/>
                <a:gd name="T38" fmla="*/ 32 w 693"/>
                <a:gd name="T39" fmla="*/ 314 h 671"/>
                <a:gd name="T40" fmla="*/ 23 w 693"/>
                <a:gd name="T41" fmla="*/ 305 h 671"/>
                <a:gd name="T42" fmla="*/ 10 w 693"/>
                <a:gd name="T43" fmla="*/ 328 h 671"/>
                <a:gd name="T44" fmla="*/ 0 w 693"/>
                <a:gd name="T45" fmla="*/ 386 h 671"/>
                <a:gd name="T46" fmla="*/ 5 w 693"/>
                <a:gd name="T47" fmla="*/ 414 h 671"/>
                <a:gd name="T48" fmla="*/ 16 w 693"/>
                <a:gd name="T49" fmla="*/ 450 h 671"/>
                <a:gd name="T50" fmla="*/ 52 w 693"/>
                <a:gd name="T51" fmla="*/ 518 h 671"/>
                <a:gd name="T52" fmla="*/ 100 w 693"/>
                <a:gd name="T53" fmla="*/ 574 h 671"/>
                <a:gd name="T54" fmla="*/ 159 w 693"/>
                <a:gd name="T55" fmla="*/ 620 h 671"/>
                <a:gd name="T56" fmla="*/ 192 w 693"/>
                <a:gd name="T57" fmla="*/ 638 h 671"/>
                <a:gd name="T58" fmla="*/ 232 w 693"/>
                <a:gd name="T59" fmla="*/ 653 h 671"/>
                <a:gd name="T60" fmla="*/ 311 w 693"/>
                <a:gd name="T61" fmla="*/ 671 h 671"/>
                <a:gd name="T62" fmla="*/ 389 w 693"/>
                <a:gd name="T63" fmla="*/ 671 h 671"/>
                <a:gd name="T64" fmla="*/ 463 w 693"/>
                <a:gd name="T65" fmla="*/ 655 h 671"/>
                <a:gd name="T66" fmla="*/ 530 w 693"/>
                <a:gd name="T67" fmla="*/ 626 h 671"/>
                <a:gd name="T68" fmla="*/ 589 w 693"/>
                <a:gd name="T69" fmla="*/ 584 h 671"/>
                <a:gd name="T70" fmla="*/ 635 w 693"/>
                <a:gd name="T71" fmla="*/ 534 h 671"/>
                <a:gd name="T72" fmla="*/ 670 w 693"/>
                <a:gd name="T73" fmla="*/ 473 h 671"/>
                <a:gd name="T74" fmla="*/ 680 w 693"/>
                <a:gd name="T75" fmla="*/ 442 h 671"/>
                <a:gd name="T76" fmla="*/ 687 w 693"/>
                <a:gd name="T77" fmla="*/ 409 h 671"/>
                <a:gd name="T78" fmla="*/ 693 w 693"/>
                <a:gd name="T79" fmla="*/ 348 h 671"/>
                <a:gd name="T80" fmla="*/ 690 w 693"/>
                <a:gd name="T81" fmla="*/ 293 h 671"/>
                <a:gd name="T82" fmla="*/ 680 w 693"/>
                <a:gd name="T83" fmla="*/ 246 h 671"/>
                <a:gd name="T84" fmla="*/ 651 w 693"/>
                <a:gd name="T85" fmla="*/ 181 h 671"/>
                <a:gd name="T86" fmla="*/ 595 w 693"/>
                <a:gd name="T87" fmla="*/ 113 h 671"/>
                <a:gd name="T88" fmla="*/ 530 w 693"/>
                <a:gd name="T89" fmla="*/ 64 h 671"/>
                <a:gd name="T90" fmla="*/ 467 w 693"/>
                <a:gd name="T91" fmla="*/ 30 h 671"/>
                <a:gd name="T92" fmla="*/ 391 w 693"/>
                <a:gd name="T93" fmla="*/ 2 h 671"/>
                <a:gd name="T94" fmla="*/ 379 w 693"/>
                <a:gd name="T95"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3" h="671">
                  <a:moveTo>
                    <a:pt x="379" y="0"/>
                  </a:moveTo>
                  <a:lnTo>
                    <a:pt x="231" y="70"/>
                  </a:lnTo>
                  <a:lnTo>
                    <a:pt x="242" y="74"/>
                  </a:lnTo>
                  <a:lnTo>
                    <a:pt x="336" y="129"/>
                  </a:lnTo>
                  <a:lnTo>
                    <a:pt x="416" y="198"/>
                  </a:lnTo>
                  <a:lnTo>
                    <a:pt x="457" y="255"/>
                  </a:lnTo>
                  <a:lnTo>
                    <a:pt x="471" y="301"/>
                  </a:lnTo>
                  <a:lnTo>
                    <a:pt x="473" y="332"/>
                  </a:lnTo>
                  <a:lnTo>
                    <a:pt x="465" y="367"/>
                  </a:lnTo>
                  <a:lnTo>
                    <a:pt x="447" y="401"/>
                  </a:lnTo>
                  <a:lnTo>
                    <a:pt x="434" y="419"/>
                  </a:lnTo>
                  <a:lnTo>
                    <a:pt x="418" y="435"/>
                  </a:lnTo>
                  <a:lnTo>
                    <a:pt x="388" y="459"/>
                  </a:lnTo>
                  <a:lnTo>
                    <a:pt x="355" y="473"/>
                  </a:lnTo>
                  <a:lnTo>
                    <a:pt x="320" y="479"/>
                  </a:lnTo>
                  <a:lnTo>
                    <a:pt x="270" y="476"/>
                  </a:lnTo>
                  <a:lnTo>
                    <a:pt x="202" y="450"/>
                  </a:lnTo>
                  <a:lnTo>
                    <a:pt x="140" y="412"/>
                  </a:lnTo>
                  <a:lnTo>
                    <a:pt x="87" y="368"/>
                  </a:lnTo>
                  <a:lnTo>
                    <a:pt x="32" y="314"/>
                  </a:lnTo>
                  <a:lnTo>
                    <a:pt x="23" y="305"/>
                  </a:lnTo>
                  <a:lnTo>
                    <a:pt x="10" y="328"/>
                  </a:lnTo>
                  <a:lnTo>
                    <a:pt x="0" y="386"/>
                  </a:lnTo>
                  <a:lnTo>
                    <a:pt x="5" y="414"/>
                  </a:lnTo>
                  <a:lnTo>
                    <a:pt x="16" y="450"/>
                  </a:lnTo>
                  <a:lnTo>
                    <a:pt x="52" y="518"/>
                  </a:lnTo>
                  <a:lnTo>
                    <a:pt x="100" y="574"/>
                  </a:lnTo>
                  <a:lnTo>
                    <a:pt x="159" y="620"/>
                  </a:lnTo>
                  <a:lnTo>
                    <a:pt x="192" y="638"/>
                  </a:lnTo>
                  <a:lnTo>
                    <a:pt x="232" y="653"/>
                  </a:lnTo>
                  <a:lnTo>
                    <a:pt x="311" y="671"/>
                  </a:lnTo>
                  <a:lnTo>
                    <a:pt x="389" y="671"/>
                  </a:lnTo>
                  <a:lnTo>
                    <a:pt x="463" y="655"/>
                  </a:lnTo>
                  <a:lnTo>
                    <a:pt x="530" y="626"/>
                  </a:lnTo>
                  <a:lnTo>
                    <a:pt x="589" y="584"/>
                  </a:lnTo>
                  <a:lnTo>
                    <a:pt x="635" y="534"/>
                  </a:lnTo>
                  <a:lnTo>
                    <a:pt x="670" y="473"/>
                  </a:lnTo>
                  <a:lnTo>
                    <a:pt x="680" y="442"/>
                  </a:lnTo>
                  <a:lnTo>
                    <a:pt x="687" y="409"/>
                  </a:lnTo>
                  <a:lnTo>
                    <a:pt x="693" y="348"/>
                  </a:lnTo>
                  <a:lnTo>
                    <a:pt x="690" y="293"/>
                  </a:lnTo>
                  <a:lnTo>
                    <a:pt x="680" y="246"/>
                  </a:lnTo>
                  <a:lnTo>
                    <a:pt x="651" y="181"/>
                  </a:lnTo>
                  <a:lnTo>
                    <a:pt x="595" y="113"/>
                  </a:lnTo>
                  <a:lnTo>
                    <a:pt x="530" y="64"/>
                  </a:lnTo>
                  <a:lnTo>
                    <a:pt x="467" y="30"/>
                  </a:lnTo>
                  <a:lnTo>
                    <a:pt x="391" y="2"/>
                  </a:lnTo>
                  <a:lnTo>
                    <a:pt x="379" y="0"/>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7" name="Freeform 16"/>
            <p:cNvSpPr>
              <a:spLocks/>
            </p:cNvSpPr>
            <p:nvPr/>
          </p:nvSpPr>
          <p:spPr bwMode="auto">
            <a:xfrm>
              <a:off x="6179119" y="687502"/>
              <a:ext cx="101600" cy="258763"/>
            </a:xfrm>
            <a:custGeom>
              <a:avLst/>
              <a:gdLst>
                <a:gd name="T0" fmla="*/ 191 w 194"/>
                <a:gd name="T1" fmla="*/ 214 h 489"/>
                <a:gd name="T2" fmla="*/ 186 w 194"/>
                <a:gd name="T3" fmla="*/ 180 h 489"/>
                <a:gd name="T4" fmla="*/ 158 w 194"/>
                <a:gd name="T5" fmla="*/ 119 h 489"/>
                <a:gd name="T6" fmla="*/ 111 w 194"/>
                <a:gd name="T7" fmla="*/ 66 h 489"/>
                <a:gd name="T8" fmla="*/ 41 w 194"/>
                <a:gd name="T9" fmla="*/ 20 h 489"/>
                <a:gd name="T10" fmla="*/ 0 w 194"/>
                <a:gd name="T11" fmla="*/ 0 h 489"/>
                <a:gd name="T12" fmla="*/ 7 w 194"/>
                <a:gd name="T13" fmla="*/ 7 h 489"/>
                <a:gd name="T14" fmla="*/ 47 w 194"/>
                <a:gd name="T15" fmla="*/ 54 h 489"/>
                <a:gd name="T16" fmla="*/ 79 w 194"/>
                <a:gd name="T17" fmla="*/ 105 h 489"/>
                <a:gd name="T18" fmla="*/ 108 w 194"/>
                <a:gd name="T19" fmla="*/ 170 h 489"/>
                <a:gd name="T20" fmla="*/ 126 w 194"/>
                <a:gd name="T21" fmla="*/ 246 h 489"/>
                <a:gd name="T22" fmla="*/ 128 w 194"/>
                <a:gd name="T23" fmla="*/ 337 h 489"/>
                <a:gd name="T24" fmla="*/ 108 w 194"/>
                <a:gd name="T25" fmla="*/ 436 h 489"/>
                <a:gd name="T26" fmla="*/ 85 w 194"/>
                <a:gd name="T27" fmla="*/ 489 h 489"/>
                <a:gd name="T28" fmla="*/ 88 w 194"/>
                <a:gd name="T29" fmla="*/ 488 h 489"/>
                <a:gd name="T30" fmla="*/ 124 w 194"/>
                <a:gd name="T31" fmla="*/ 455 h 489"/>
                <a:gd name="T32" fmla="*/ 157 w 194"/>
                <a:gd name="T33" fmla="*/ 406 h 489"/>
                <a:gd name="T34" fmla="*/ 175 w 194"/>
                <a:gd name="T35" fmla="*/ 363 h 489"/>
                <a:gd name="T36" fmla="*/ 190 w 194"/>
                <a:gd name="T37" fmla="*/ 311 h 489"/>
                <a:gd name="T38" fmla="*/ 194 w 194"/>
                <a:gd name="T39" fmla="*/ 249 h 489"/>
                <a:gd name="T40" fmla="*/ 191 w 194"/>
                <a:gd name="T41" fmla="*/ 21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489">
                  <a:moveTo>
                    <a:pt x="191" y="214"/>
                  </a:moveTo>
                  <a:lnTo>
                    <a:pt x="186" y="180"/>
                  </a:lnTo>
                  <a:lnTo>
                    <a:pt x="158" y="119"/>
                  </a:lnTo>
                  <a:lnTo>
                    <a:pt x="111" y="66"/>
                  </a:lnTo>
                  <a:lnTo>
                    <a:pt x="41" y="20"/>
                  </a:lnTo>
                  <a:lnTo>
                    <a:pt x="0" y="0"/>
                  </a:lnTo>
                  <a:lnTo>
                    <a:pt x="7" y="7"/>
                  </a:lnTo>
                  <a:lnTo>
                    <a:pt x="47" y="54"/>
                  </a:lnTo>
                  <a:lnTo>
                    <a:pt x="79" y="105"/>
                  </a:lnTo>
                  <a:lnTo>
                    <a:pt x="108" y="170"/>
                  </a:lnTo>
                  <a:lnTo>
                    <a:pt x="126" y="246"/>
                  </a:lnTo>
                  <a:lnTo>
                    <a:pt x="128" y="337"/>
                  </a:lnTo>
                  <a:lnTo>
                    <a:pt x="108" y="436"/>
                  </a:lnTo>
                  <a:lnTo>
                    <a:pt x="85" y="489"/>
                  </a:lnTo>
                  <a:lnTo>
                    <a:pt x="88" y="488"/>
                  </a:lnTo>
                  <a:lnTo>
                    <a:pt x="124" y="455"/>
                  </a:lnTo>
                  <a:lnTo>
                    <a:pt x="157" y="406"/>
                  </a:lnTo>
                  <a:lnTo>
                    <a:pt x="175" y="363"/>
                  </a:lnTo>
                  <a:lnTo>
                    <a:pt x="190" y="311"/>
                  </a:lnTo>
                  <a:lnTo>
                    <a:pt x="194" y="249"/>
                  </a:lnTo>
                  <a:lnTo>
                    <a:pt x="191" y="2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8" name="자유형 47"/>
            <p:cNvSpPr/>
            <p:nvPr/>
          </p:nvSpPr>
          <p:spPr>
            <a:xfrm>
              <a:off x="6081487" y="908958"/>
              <a:ext cx="12700" cy="216000"/>
            </a:xfrm>
            <a:custGeom>
              <a:avLst/>
              <a:gdLst>
                <a:gd name="connsiteX0" fmla="*/ 0 w 12700"/>
                <a:gd name="connsiteY0" fmla="*/ 0 h 317500"/>
                <a:gd name="connsiteX1" fmla="*/ 12700 w 12700"/>
                <a:gd name="connsiteY1" fmla="*/ 317500 h 317500"/>
              </a:gdLst>
              <a:ahLst/>
              <a:cxnLst>
                <a:cxn ang="0">
                  <a:pos x="connsiteX0" y="connsiteY0"/>
                </a:cxn>
                <a:cxn ang="0">
                  <a:pos x="connsiteX1" y="connsiteY1"/>
                </a:cxn>
              </a:cxnLst>
              <a:rect l="l" t="t" r="r" b="b"/>
              <a:pathLst>
                <a:path w="12700" h="317500">
                  <a:moveTo>
                    <a:pt x="0" y="0"/>
                  </a:moveTo>
                  <a:lnTo>
                    <a:pt x="12700" y="317500"/>
                  </a:ln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9" name="자유형 48"/>
            <p:cNvSpPr/>
            <p:nvPr/>
          </p:nvSpPr>
          <p:spPr>
            <a:xfrm flipH="1">
              <a:off x="5842568" y="893083"/>
              <a:ext cx="188911" cy="216000"/>
            </a:xfrm>
            <a:custGeom>
              <a:avLst/>
              <a:gdLst>
                <a:gd name="connsiteX0" fmla="*/ 0 w 12700"/>
                <a:gd name="connsiteY0" fmla="*/ 0 h 317500"/>
                <a:gd name="connsiteX1" fmla="*/ 12700 w 12700"/>
                <a:gd name="connsiteY1" fmla="*/ 317500 h 317500"/>
              </a:gdLst>
              <a:ahLst/>
              <a:cxnLst>
                <a:cxn ang="0">
                  <a:pos x="connsiteX0" y="connsiteY0"/>
                </a:cxn>
                <a:cxn ang="0">
                  <a:pos x="connsiteX1" y="connsiteY1"/>
                </a:cxn>
              </a:cxnLst>
              <a:rect l="l" t="t" r="r" b="b"/>
              <a:pathLst>
                <a:path w="12700" h="317500">
                  <a:moveTo>
                    <a:pt x="0" y="0"/>
                  </a:moveTo>
                  <a:lnTo>
                    <a:pt x="12700" y="317500"/>
                  </a:ln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0" name="자유형 49"/>
            <p:cNvSpPr/>
            <p:nvPr/>
          </p:nvSpPr>
          <p:spPr>
            <a:xfrm>
              <a:off x="6141019" y="893877"/>
              <a:ext cx="155575" cy="216000"/>
            </a:xfrm>
            <a:custGeom>
              <a:avLst/>
              <a:gdLst>
                <a:gd name="connsiteX0" fmla="*/ 0 w 12700"/>
                <a:gd name="connsiteY0" fmla="*/ 0 h 317500"/>
                <a:gd name="connsiteX1" fmla="*/ 12700 w 12700"/>
                <a:gd name="connsiteY1" fmla="*/ 317500 h 317500"/>
              </a:gdLst>
              <a:ahLst/>
              <a:cxnLst>
                <a:cxn ang="0">
                  <a:pos x="connsiteX0" y="connsiteY0"/>
                </a:cxn>
                <a:cxn ang="0">
                  <a:pos x="connsiteX1" y="connsiteY1"/>
                </a:cxn>
              </a:cxnLst>
              <a:rect l="l" t="t" r="r" b="b"/>
              <a:pathLst>
                <a:path w="12700" h="317500">
                  <a:moveTo>
                    <a:pt x="0" y="0"/>
                  </a:moveTo>
                  <a:lnTo>
                    <a:pt x="12700" y="317500"/>
                  </a:ln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양쪽 모서리가 둥근 사각형 4"/>
          <p:cNvSpPr/>
          <p:nvPr/>
        </p:nvSpPr>
        <p:spPr>
          <a:xfrm>
            <a:off x="901943" y="560851"/>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壹</a:t>
            </a:r>
            <a:r>
              <a:rPr lang="zh-TW" altLang="en-US" sz="2800" b="1" dirty="0" smtClean="0">
                <a:latin typeface="微軟正黑體" panose="020B0604030504040204" pitchFamily="34" charset="-120"/>
                <a:ea typeface="微軟正黑體" panose="020B0604030504040204" pitchFamily="34" charset="-120"/>
              </a:rPr>
              <a:t>、辦理緣起</a:t>
            </a:r>
            <a:endParaRPr lang="en-US" altLang="zh-TW" sz="2800" b="1" dirty="0">
              <a:latin typeface="微軟正黑體" panose="020B0604030504040204" pitchFamily="34" charset="-120"/>
              <a:ea typeface="微軟正黑體" panose="020B0604030504040204" pitchFamily="34" charset="-120"/>
            </a:endParaRPr>
          </a:p>
        </p:txBody>
      </p:sp>
      <p:sp>
        <p:nvSpPr>
          <p:cNvPr id="26"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sp>
        <p:nvSpPr>
          <p:cNvPr id="72" name="內容版面配置區 2">
            <a:extLst>
              <a:ext uri="{FF2B5EF4-FFF2-40B4-BE49-F238E27FC236}">
                <a16:creationId xmlns:a16="http://schemas.microsoft.com/office/drawing/2014/main" id="{3609589E-2621-419A-BAE4-411DF31CA41F}"/>
              </a:ext>
            </a:extLst>
          </p:cNvPr>
          <p:cNvSpPr txBox="1">
            <a:spLocks/>
          </p:cNvSpPr>
          <p:nvPr/>
        </p:nvSpPr>
        <p:spPr>
          <a:xfrm>
            <a:off x="1267348" y="4952071"/>
            <a:ext cx="9027172" cy="1255113"/>
          </a:xfrm>
          <a:prstGeom prst="rect">
            <a:avLst/>
          </a:prstGeom>
          <a:noFill/>
          <a:ln w="25400" cap="flat" cmpd="sng" algn="ctr">
            <a:no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eaLnBrk="0" hangingPunct="0">
              <a:buFont typeface="Arial" pitchFamily="34" charset="0"/>
              <a:buNone/>
            </a:pPr>
            <a:r>
              <a:rPr lang="zh-TW" altLang="zh-TW" sz="1800" b="1" dirty="0" smtClean="0">
                <a:solidFill>
                  <a:srgbClr val="FF0000"/>
                </a:solidFill>
                <a:latin typeface="微軟正黑體" panose="020B0604030504040204" pitchFamily="34" charset="-120"/>
                <a:ea typeface="微軟正黑體" panose="020B0604030504040204" pitchFamily="34" charset="-120"/>
              </a:rPr>
              <a:t>內政部為全力協助各縣市推動危老屋重建，</a:t>
            </a:r>
            <a:endParaRPr lang="en-US" altLang="zh-TW" sz="1800" b="1" dirty="0" smtClean="0">
              <a:solidFill>
                <a:srgbClr val="FF0000"/>
              </a:solidFill>
              <a:latin typeface="微軟正黑體" panose="020B0604030504040204" pitchFamily="34" charset="-120"/>
              <a:ea typeface="微軟正黑體" panose="020B0604030504040204" pitchFamily="34" charset="-120"/>
            </a:endParaRPr>
          </a:p>
          <a:p>
            <a:pPr marL="0" indent="0" eaLnBrk="0" hangingPunct="0">
              <a:buFont typeface="Arial" pitchFamily="34" charset="0"/>
              <a:buNone/>
            </a:pPr>
            <a:r>
              <a:rPr lang="zh-TW" altLang="zh-TW" sz="1800" b="1" dirty="0" smtClean="0">
                <a:solidFill>
                  <a:srgbClr val="FF0000"/>
                </a:solidFill>
                <a:latin typeface="微軟正黑體" panose="020B0604030504040204" pitchFamily="34" charset="-120"/>
                <a:ea typeface="微軟正黑體" panose="020B0604030504040204" pitchFamily="34" charset="-120"/>
              </a:rPr>
              <a:t>委外成立重建輔導團，深入社區提供住戶關於危險及老舊建築物重建相關法令、</a:t>
            </a:r>
            <a:endParaRPr lang="en-US" altLang="zh-TW" sz="1800" b="1" dirty="0" smtClean="0">
              <a:solidFill>
                <a:srgbClr val="FF0000"/>
              </a:solidFill>
              <a:latin typeface="微軟正黑體" panose="020B0604030504040204" pitchFamily="34" charset="-120"/>
              <a:ea typeface="微軟正黑體" panose="020B0604030504040204" pitchFamily="34" charset="-120"/>
            </a:endParaRPr>
          </a:p>
          <a:p>
            <a:pPr marL="0" indent="0" eaLnBrk="0" hangingPunct="0">
              <a:buFont typeface="Arial" pitchFamily="34" charset="0"/>
              <a:buNone/>
            </a:pPr>
            <a:r>
              <a:rPr lang="zh-TW" altLang="zh-TW" sz="1800" b="1" dirty="0" smtClean="0">
                <a:solidFill>
                  <a:srgbClr val="FF0000"/>
                </a:solidFill>
                <a:latin typeface="微軟正黑體" panose="020B0604030504040204" pitchFamily="34" charset="-120"/>
                <a:ea typeface="微軟正黑體" panose="020B0604030504040204" pitchFamily="34" charset="-120"/>
              </a:rPr>
              <a:t>工程技術諮詢及融資管道等服務，以協助整合及提送重建計畫，加速重建作業。</a:t>
            </a:r>
          </a:p>
          <a:p>
            <a:pPr eaLnBrk="0" hangingPunct="0"/>
            <a:endParaRPr lang="en-US" altLang="zh-TW" sz="1400" dirty="0" smtClean="0">
              <a:ea typeface="華康儷中宋" panose="02020509000000000000"/>
            </a:endParaRPr>
          </a:p>
          <a:p>
            <a:pPr marL="0" indent="0">
              <a:buFont typeface="Arial" pitchFamily="34" charset="0"/>
              <a:buNone/>
            </a:pPr>
            <a:endParaRPr lang="en-US" altLang="zh-TW" sz="1400" dirty="0" smtClean="0">
              <a:latin typeface="Optima" pitchFamily="2" charset="0"/>
              <a:ea typeface="華康儷中宋" panose="02020509000000000000" pitchFamily="49" charset="-120"/>
            </a:endParaRPr>
          </a:p>
          <a:p>
            <a:pPr marL="457200" indent="-457200">
              <a:buFont typeface="+mj-lt"/>
              <a:buAutoNum type="arabicPeriod"/>
            </a:pPr>
            <a:endParaRPr lang="en-US" altLang="zh-TW" sz="1400" dirty="0" smtClean="0">
              <a:latin typeface="Optima" pitchFamily="2" charset="0"/>
              <a:ea typeface="華康儷中宋" panose="02020509000000000000" pitchFamily="49" charset="-120"/>
            </a:endParaRPr>
          </a:p>
          <a:p>
            <a:pPr marL="457200" indent="-457200">
              <a:buFont typeface="+mj-lt"/>
              <a:buAutoNum type="arabicPeriod"/>
            </a:pPr>
            <a:endParaRPr lang="en-US" altLang="zh-TW" sz="1400" dirty="0">
              <a:latin typeface="Optima" pitchFamily="2" charset="0"/>
              <a:ea typeface="華康儷中宋" panose="02020509000000000000" pitchFamily="49" charset="-120"/>
            </a:endParaRPr>
          </a:p>
        </p:txBody>
      </p:sp>
      <p:pic>
        <p:nvPicPr>
          <p:cNvPr id="76" name="Picture 3" descr="C:\Users\J-new\Desktop\Rita\01簡報\20170921_194751_18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4471" y="1423102"/>
            <a:ext cx="4743030" cy="317105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群組 2"/>
          <p:cNvGrpSpPr/>
          <p:nvPr/>
        </p:nvGrpSpPr>
        <p:grpSpPr>
          <a:xfrm>
            <a:off x="1264158" y="1435628"/>
            <a:ext cx="4850794" cy="3405873"/>
            <a:chOff x="1264158" y="1435628"/>
            <a:chExt cx="4850794" cy="3405873"/>
          </a:xfrm>
        </p:grpSpPr>
        <p:grpSp>
          <p:nvGrpSpPr>
            <p:cNvPr id="77" name="群組 76"/>
            <p:cNvGrpSpPr/>
            <p:nvPr/>
          </p:nvGrpSpPr>
          <p:grpSpPr>
            <a:xfrm>
              <a:off x="1264158" y="2684915"/>
              <a:ext cx="4850794" cy="2156586"/>
              <a:chOff x="4866542" y="1905516"/>
              <a:chExt cx="3878697" cy="1624307"/>
            </a:xfrm>
          </p:grpSpPr>
          <p:sp>
            <p:nvSpPr>
              <p:cNvPr id="78" name="矩形 77"/>
              <p:cNvSpPr/>
              <p:nvPr/>
            </p:nvSpPr>
            <p:spPr>
              <a:xfrm>
                <a:off x="4967003" y="1907135"/>
                <a:ext cx="3778236" cy="162268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spcAft>
                    <a:spcPts val="600"/>
                  </a:spcAft>
                </a:pPr>
                <a:endParaRPr lang="en-US" altLang="zh-TW" sz="1600" dirty="0" smtClean="0">
                  <a:solidFill>
                    <a:sysClr val="windowText" lastClr="000000"/>
                  </a:solidFill>
                  <a:latin typeface="+mj-lt"/>
                  <a:ea typeface="微軟正黑體" panose="020B0604030504040204" pitchFamily="34" charset="-120"/>
                </a:endParaRPr>
              </a:p>
              <a:p>
                <a:pPr>
                  <a:spcAft>
                    <a:spcPts val="600"/>
                  </a:spcAft>
                </a:pPr>
                <a:r>
                  <a:rPr lang="zh-TW" altLang="zh-TW" dirty="0" smtClean="0">
                    <a:solidFill>
                      <a:sysClr val="windowText" lastClr="000000"/>
                    </a:solidFill>
                    <a:latin typeface="+mj-lt"/>
                    <a:ea typeface="微軟正黑體" panose="020B0604030504040204" pitchFamily="34" charset="-120"/>
                  </a:rPr>
                  <a:t>於</a:t>
                </a:r>
                <a:r>
                  <a:rPr lang="zh-TW" altLang="zh-TW" dirty="0">
                    <a:solidFill>
                      <a:sysClr val="windowText" lastClr="000000"/>
                    </a:solidFill>
                    <a:latin typeface="+mj-lt"/>
                    <a:ea typeface="微軟正黑體" panose="020B0604030504040204" pitchFamily="34" charset="-120"/>
                  </a:rPr>
                  <a:t>九二一地震及三三一地震之發生</a:t>
                </a:r>
                <a:r>
                  <a:rPr lang="zh-TW" altLang="zh-TW" dirty="0" smtClean="0">
                    <a:solidFill>
                      <a:sysClr val="windowText" lastClr="000000"/>
                    </a:solidFill>
                    <a:latin typeface="+mj-lt"/>
                    <a:ea typeface="微軟正黑體" panose="020B0604030504040204" pitchFamily="34" charset="-120"/>
                  </a:rPr>
                  <a:t>，造成</a:t>
                </a:r>
                <a:r>
                  <a:rPr lang="zh-TW" altLang="zh-TW" dirty="0">
                    <a:solidFill>
                      <a:sysClr val="windowText" lastClr="000000"/>
                    </a:solidFill>
                    <a:latin typeface="+mj-lt"/>
                    <a:ea typeface="微軟正黑體" panose="020B0604030504040204" pitchFamily="34" charset="-120"/>
                  </a:rPr>
                  <a:t>建築物倒塌受損</a:t>
                </a:r>
                <a:r>
                  <a:rPr lang="zh-TW" altLang="zh-TW" dirty="0" smtClean="0">
                    <a:solidFill>
                      <a:sysClr val="windowText" lastClr="000000"/>
                    </a:solidFill>
                    <a:latin typeface="+mj-lt"/>
                    <a:ea typeface="微軟正黑體" panose="020B0604030504040204" pitchFamily="34" charset="-120"/>
                  </a:rPr>
                  <a:t>，進而</a:t>
                </a:r>
                <a:r>
                  <a:rPr lang="zh-TW" altLang="zh-TW" dirty="0">
                    <a:solidFill>
                      <a:sysClr val="windowText" lastClr="000000"/>
                    </a:solidFill>
                    <a:latin typeface="+mj-lt"/>
                    <a:ea typeface="微軟正黑體" panose="020B0604030504040204" pitchFamily="34" charset="-120"/>
                  </a:rPr>
                  <a:t>導致人民生命、財產遭受損害</a:t>
                </a:r>
                <a:r>
                  <a:rPr lang="zh-TW" altLang="zh-TW" dirty="0" smtClean="0">
                    <a:solidFill>
                      <a:sysClr val="windowText" lastClr="000000"/>
                    </a:solidFill>
                    <a:latin typeface="+mj-lt"/>
                    <a:ea typeface="微軟正黑體" panose="020B0604030504040204" pitchFamily="34" charset="-120"/>
                  </a:rPr>
                  <a:t>，及</a:t>
                </a:r>
                <a:r>
                  <a:rPr lang="zh-TW" altLang="zh-TW" dirty="0">
                    <a:solidFill>
                      <a:sysClr val="windowText" lastClr="000000"/>
                    </a:solidFill>
                    <a:latin typeface="+mj-lt"/>
                    <a:ea typeface="微軟正黑體" panose="020B0604030504040204" pitchFamily="34" charset="-120"/>
                  </a:rPr>
                  <a:t>考量我國已邁入</a:t>
                </a:r>
                <a:r>
                  <a:rPr lang="zh-TW" altLang="zh-TW" dirty="0">
                    <a:solidFill>
                      <a:srgbClr val="FF6600"/>
                    </a:solidFill>
                    <a:latin typeface="+mj-lt"/>
                    <a:ea typeface="微軟正黑體" panose="020B0604030504040204" pitchFamily="34" charset="-120"/>
                  </a:rPr>
                  <a:t>高齡化社會</a:t>
                </a:r>
                <a:r>
                  <a:rPr lang="zh-TW" altLang="zh-TW" dirty="0" smtClean="0">
                    <a:solidFill>
                      <a:sysClr val="windowText" lastClr="000000"/>
                    </a:solidFill>
                    <a:latin typeface="+mj-lt"/>
                    <a:ea typeface="微軟正黑體" panose="020B0604030504040204" pitchFamily="34" charset="-120"/>
                  </a:rPr>
                  <a:t>，</a:t>
                </a:r>
                <a:r>
                  <a:rPr lang="zh-TW" altLang="zh-TW" dirty="0" smtClean="0">
                    <a:solidFill>
                      <a:schemeClr val="tx1"/>
                    </a:solidFill>
                    <a:latin typeface="+mj-lt"/>
                    <a:ea typeface="微軟正黑體" panose="020B0604030504040204" pitchFamily="34" charset="-120"/>
                  </a:rPr>
                  <a:t>亟需</a:t>
                </a:r>
                <a:r>
                  <a:rPr lang="zh-TW" altLang="zh-TW" dirty="0">
                    <a:solidFill>
                      <a:schemeClr val="tx1"/>
                    </a:solidFill>
                    <a:latin typeface="+mj-lt"/>
                    <a:ea typeface="微軟正黑體" panose="020B0604030504040204" pitchFamily="34" charset="-120"/>
                  </a:rPr>
                  <a:t>提昇無障礙之居住環境品質</a:t>
                </a:r>
                <a:r>
                  <a:rPr lang="zh-TW" altLang="zh-TW" dirty="0" smtClean="0">
                    <a:solidFill>
                      <a:schemeClr val="tx1"/>
                    </a:solidFill>
                    <a:latin typeface="+mj-lt"/>
                    <a:ea typeface="微軟正黑體" panose="020B0604030504040204" pitchFamily="34" charset="-120"/>
                  </a:rPr>
                  <a:t>，</a:t>
                </a:r>
                <a:r>
                  <a:rPr lang="zh-TW" altLang="zh-TW" dirty="0" smtClean="0">
                    <a:solidFill>
                      <a:srgbClr val="FF6600"/>
                    </a:solidFill>
                    <a:latin typeface="+mj-lt"/>
                    <a:ea typeface="微軟正黑體" panose="020B0604030504040204" pitchFamily="34" charset="-120"/>
                  </a:rPr>
                  <a:t>爰</a:t>
                </a:r>
                <a:r>
                  <a:rPr lang="zh-TW" altLang="zh-TW" dirty="0">
                    <a:solidFill>
                      <a:srgbClr val="FF6600"/>
                    </a:solidFill>
                    <a:latin typeface="+mj-lt"/>
                    <a:ea typeface="微軟正黑體" panose="020B0604030504040204" pitchFamily="34" charset="-120"/>
                  </a:rPr>
                  <a:t>有加速辦理危險及老舊建築物重建之</a:t>
                </a:r>
                <a:r>
                  <a:rPr lang="zh-TW" altLang="zh-TW" dirty="0" smtClean="0">
                    <a:solidFill>
                      <a:srgbClr val="FF6600"/>
                    </a:solidFill>
                    <a:latin typeface="+mj-lt"/>
                    <a:ea typeface="微軟正黑體" panose="020B0604030504040204" pitchFamily="34" charset="-120"/>
                  </a:rPr>
                  <a:t>必要</a:t>
                </a:r>
                <a:r>
                  <a:rPr lang="zh-TW" altLang="en-US" dirty="0" smtClean="0">
                    <a:solidFill>
                      <a:srgbClr val="FF6600"/>
                    </a:solidFill>
                    <a:latin typeface="+mj-lt"/>
                    <a:ea typeface="微軟正黑體" panose="020B0604030504040204" pitchFamily="34" charset="-120"/>
                  </a:rPr>
                  <a:t>。</a:t>
                </a:r>
                <a:endParaRPr lang="en-US" altLang="zh-TW" dirty="0" smtClean="0">
                  <a:solidFill>
                    <a:srgbClr val="FF6600"/>
                  </a:solidFill>
                  <a:latin typeface="+mj-lt"/>
                  <a:ea typeface="微軟正黑體" panose="020B0604030504040204" pitchFamily="34" charset="-120"/>
                </a:endParaRPr>
              </a:p>
              <a:p>
                <a:endParaRPr lang="zh-TW" altLang="en-US" dirty="0">
                  <a:solidFill>
                    <a:sysClr val="windowText" lastClr="000000"/>
                  </a:solidFill>
                  <a:latin typeface="+mj-lt"/>
                  <a:ea typeface="微軟正黑體" panose="020B0604030504040204" pitchFamily="34" charset="-120"/>
                </a:endParaRPr>
              </a:p>
            </p:txBody>
          </p:sp>
          <p:sp>
            <p:nvSpPr>
              <p:cNvPr id="79" name="矩形 78"/>
              <p:cNvSpPr/>
              <p:nvPr/>
            </p:nvSpPr>
            <p:spPr>
              <a:xfrm>
                <a:off x="4866542" y="1905516"/>
                <a:ext cx="3788228" cy="14760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grpSp>
        <p:grpSp>
          <p:nvGrpSpPr>
            <p:cNvPr id="81" name="群組 80"/>
            <p:cNvGrpSpPr/>
            <p:nvPr/>
          </p:nvGrpSpPr>
          <p:grpSpPr>
            <a:xfrm>
              <a:off x="1264677" y="1435628"/>
              <a:ext cx="4745750" cy="1550099"/>
              <a:chOff x="275871" y="1908338"/>
              <a:chExt cx="4477973" cy="1483172"/>
            </a:xfrm>
          </p:grpSpPr>
          <p:pic>
            <p:nvPicPr>
              <p:cNvPr id="82" name="圖片 81"/>
              <p:cNvPicPr>
                <a:picLocks noChangeAspect="1"/>
              </p:cNvPicPr>
              <p:nvPr/>
            </p:nvPicPr>
            <p:blipFill rotWithShape="1">
              <a:blip r:embed="rId3">
                <a:extLst>
                  <a:ext uri="{28A0092B-C50C-407E-A947-70E740481C1C}">
                    <a14:useLocalDpi xmlns:a14="http://schemas.microsoft.com/office/drawing/2010/main" val="0"/>
                  </a:ext>
                </a:extLst>
              </a:blip>
              <a:srcRect l="35682" t="64837" r="6197" b="6749"/>
              <a:stretch/>
            </p:blipFill>
            <p:spPr>
              <a:xfrm>
                <a:off x="1734753" y="1908338"/>
                <a:ext cx="3019091" cy="1476000"/>
              </a:xfrm>
              <a:prstGeom prst="rect">
                <a:avLst/>
              </a:prstGeom>
            </p:spPr>
          </p:pic>
          <p:pic>
            <p:nvPicPr>
              <p:cNvPr id="83" name="圖片 82"/>
              <p:cNvPicPr>
                <a:picLocks noChangeAspect="1"/>
              </p:cNvPicPr>
              <p:nvPr/>
            </p:nvPicPr>
            <p:blipFill rotWithShape="1">
              <a:blip r:embed="rId3">
                <a:extLst>
                  <a:ext uri="{28A0092B-C50C-407E-A947-70E740481C1C}">
                    <a14:useLocalDpi xmlns:a14="http://schemas.microsoft.com/office/drawing/2010/main" val="0"/>
                  </a:ext>
                </a:extLst>
              </a:blip>
              <a:srcRect l="64652" t="34969" r="6239" b="35727"/>
              <a:stretch/>
            </p:blipFill>
            <p:spPr>
              <a:xfrm>
                <a:off x="275871" y="1908338"/>
                <a:ext cx="1466160" cy="1483172"/>
              </a:xfrm>
              <a:prstGeom prst="rect">
                <a:avLst/>
              </a:prstGeom>
            </p:spPr>
          </p:pic>
        </p:grpSp>
      </p:grpSp>
    </p:spTree>
    <p:extLst>
      <p:ext uri="{BB962C8B-B14F-4D97-AF65-F5344CB8AC3E}">
        <p14:creationId xmlns:p14="http://schemas.microsoft.com/office/powerpoint/2010/main" val="384613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1+#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8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50" fill="hold"/>
                                        <p:tgtEl>
                                          <p:spTgt spid="7"/>
                                        </p:tgtEl>
                                        <p:attrNameLst>
                                          <p:attrName>ppt_x</p:attrName>
                                        </p:attrNameLst>
                                      </p:cBhvr>
                                      <p:tavLst>
                                        <p:tav tm="0">
                                          <p:val>
                                            <p:strVal val="1+#ppt_w/2"/>
                                          </p:val>
                                        </p:tav>
                                        <p:tav tm="100000">
                                          <p:val>
                                            <p:strVal val="#ppt_x"/>
                                          </p:val>
                                        </p:tav>
                                      </p:tavLst>
                                    </p:anim>
                                    <p:anim calcmode="lin" valueType="num">
                                      <p:cBhvr additive="base">
                                        <p:cTn id="12" dur="2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50"/>
                            </p:stCondLst>
                            <p:childTnLst>
                              <p:par>
                                <p:cTn id="14" presetID="2" presetClass="exit" presetSubtype="2" fill="hold" nodeType="afterEffect">
                                  <p:stCondLst>
                                    <p:cond delay="500"/>
                                  </p:stCondLst>
                                  <p:childTnLst>
                                    <p:anim calcmode="lin" valueType="num">
                                      <p:cBhvr additive="base">
                                        <p:cTn id="15" dur="750"/>
                                        <p:tgtEl>
                                          <p:spTgt spid="7"/>
                                        </p:tgtEl>
                                        <p:attrNameLst>
                                          <p:attrName>ppt_x</p:attrName>
                                        </p:attrNameLst>
                                      </p:cBhvr>
                                      <p:tavLst>
                                        <p:tav tm="0">
                                          <p:val>
                                            <p:strVal val="ppt_x"/>
                                          </p:val>
                                        </p:tav>
                                        <p:tav tm="100000">
                                          <p:val>
                                            <p:strVal val="1+ppt_w/2"/>
                                          </p:val>
                                        </p:tav>
                                      </p:tavLst>
                                    </p:anim>
                                    <p:anim calcmode="lin" valueType="num">
                                      <p:cBhvr additive="base">
                                        <p:cTn id="16" dur="750"/>
                                        <p:tgtEl>
                                          <p:spTgt spid="7"/>
                                        </p:tgtEl>
                                        <p:attrNameLst>
                                          <p:attrName>ppt_y</p:attrName>
                                        </p:attrNameLst>
                                      </p:cBhvr>
                                      <p:tavLst>
                                        <p:tav tm="0">
                                          <p:val>
                                            <p:strVal val="ppt_y"/>
                                          </p:val>
                                        </p:tav>
                                        <p:tav tm="100000">
                                          <p:val>
                                            <p:strVal val="ppt_y"/>
                                          </p:val>
                                        </p:tav>
                                      </p:tavLst>
                                    </p:anim>
                                    <p:set>
                                      <p:cBhvr>
                                        <p:cTn id="17" dur="1" fill="hold">
                                          <p:stCondLst>
                                            <p:cond delay="749"/>
                                          </p:stCondLst>
                                        </p:cTn>
                                        <p:tgtEl>
                                          <p:spTgt spid="7"/>
                                        </p:tgtEl>
                                        <p:attrNameLst>
                                          <p:attrName>style.visibility</p:attrName>
                                        </p:attrNameLst>
                                      </p:cBhvr>
                                      <p:to>
                                        <p:strVal val="hidden"/>
                                      </p:to>
                                    </p:set>
                                  </p:childTnLst>
                                </p:cTn>
                              </p:par>
                            </p:childTnLst>
                          </p:cTn>
                        </p:par>
                        <p:par>
                          <p:cTn id="18" fill="hold">
                            <p:stCondLst>
                              <p:cond delay="2300"/>
                            </p:stCondLst>
                            <p:childTnLst>
                              <p:par>
                                <p:cTn id="19" presetID="47" presetClass="entr" presetSubtype="0"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750"/>
                                        <p:tgtEl>
                                          <p:spTgt spid="29"/>
                                        </p:tgtEl>
                                      </p:cBhvr>
                                    </p:animEffect>
                                    <p:anim calcmode="lin" valueType="num">
                                      <p:cBhvr>
                                        <p:cTn id="22" dur="750" fill="hold"/>
                                        <p:tgtEl>
                                          <p:spTgt spid="29"/>
                                        </p:tgtEl>
                                        <p:attrNameLst>
                                          <p:attrName>ppt_x</p:attrName>
                                        </p:attrNameLst>
                                      </p:cBhvr>
                                      <p:tavLst>
                                        <p:tav tm="0">
                                          <p:val>
                                            <p:strVal val="#ppt_x"/>
                                          </p:val>
                                        </p:tav>
                                        <p:tav tm="100000">
                                          <p:val>
                                            <p:strVal val="#ppt_x"/>
                                          </p:val>
                                        </p:tav>
                                      </p:tavLst>
                                    </p:anim>
                                    <p:anim calcmode="lin" valueType="num">
                                      <p:cBhvr>
                                        <p:cTn id="23" dur="750" fill="hold"/>
                                        <p:tgtEl>
                                          <p:spTgt spid="2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750"/>
                                        <p:tgtEl>
                                          <p:spTgt spid="5"/>
                                        </p:tgtEl>
                                      </p:cBhvr>
                                    </p:animEffect>
                                    <p:anim calcmode="lin" valueType="num">
                                      <p:cBhvr>
                                        <p:cTn id="27" dur="750" fill="hold"/>
                                        <p:tgtEl>
                                          <p:spTgt spid="5"/>
                                        </p:tgtEl>
                                        <p:attrNameLst>
                                          <p:attrName>ppt_x</p:attrName>
                                        </p:attrNameLst>
                                      </p:cBhvr>
                                      <p:tavLst>
                                        <p:tav tm="0">
                                          <p:val>
                                            <p:strVal val="#ppt_x"/>
                                          </p:val>
                                        </p:tav>
                                        <p:tav tm="100000">
                                          <p:val>
                                            <p:strVal val="#ppt_x"/>
                                          </p:val>
                                        </p:tav>
                                      </p:tavLst>
                                    </p:anim>
                                    <p:anim calcmode="lin" valueType="num">
                                      <p:cBhvr>
                                        <p:cTn id="28" dur="750" fill="hold"/>
                                        <p:tgtEl>
                                          <p:spTgt spid="5"/>
                                        </p:tgtEl>
                                        <p:attrNameLst>
                                          <p:attrName>ppt_y</p:attrName>
                                        </p:attrNameLst>
                                      </p:cBhvr>
                                      <p:tavLst>
                                        <p:tav tm="0">
                                          <p:val>
                                            <p:strVal val="#ppt_y-.1"/>
                                          </p:val>
                                        </p:tav>
                                        <p:tav tm="100000">
                                          <p:val>
                                            <p:strVal val="#ppt_y"/>
                                          </p:val>
                                        </p:tav>
                                      </p:tavLst>
                                    </p:anim>
                                  </p:childTnLst>
                                </p:cTn>
                              </p:par>
                            </p:childTnLst>
                          </p:cTn>
                        </p:par>
                        <p:par>
                          <p:cTn id="29" fill="hold">
                            <p:stCondLst>
                              <p:cond delay="3050"/>
                            </p:stCondLst>
                            <p:childTnLst>
                              <p:par>
                                <p:cTn id="30" presetID="2" presetClass="exit" presetSubtype="1" fill="hold" nodeType="afterEffect">
                                  <p:stCondLst>
                                    <p:cond delay="0"/>
                                  </p:stCondLst>
                                  <p:childTnLst>
                                    <p:anim calcmode="lin" valueType="num">
                                      <p:cBhvr additive="base">
                                        <p:cTn id="31" dur="500"/>
                                        <p:tgtEl>
                                          <p:spTgt spid="29"/>
                                        </p:tgtEl>
                                        <p:attrNameLst>
                                          <p:attrName>ppt_x</p:attrName>
                                        </p:attrNameLst>
                                      </p:cBhvr>
                                      <p:tavLst>
                                        <p:tav tm="0">
                                          <p:val>
                                            <p:strVal val="ppt_x"/>
                                          </p:val>
                                        </p:tav>
                                        <p:tav tm="100000">
                                          <p:val>
                                            <p:strVal val="ppt_x"/>
                                          </p:val>
                                        </p:tav>
                                      </p:tavLst>
                                    </p:anim>
                                    <p:anim calcmode="lin" valueType="num">
                                      <p:cBhvr additive="base">
                                        <p:cTn id="32" dur="500"/>
                                        <p:tgtEl>
                                          <p:spTgt spid="29"/>
                                        </p:tgtEl>
                                        <p:attrNameLst>
                                          <p:attrName>ppt_y</p:attrName>
                                        </p:attrNameLst>
                                      </p:cBhvr>
                                      <p:tavLst>
                                        <p:tav tm="0">
                                          <p:val>
                                            <p:strVal val="ppt_y"/>
                                          </p:val>
                                        </p:tav>
                                        <p:tav tm="100000">
                                          <p:val>
                                            <p:strVal val="0-ppt_h/2"/>
                                          </p:val>
                                        </p:tav>
                                      </p:tavLst>
                                    </p:anim>
                                    <p:set>
                                      <p:cBhvr>
                                        <p:cTn id="33" dur="1" fill="hold">
                                          <p:stCondLst>
                                            <p:cond delay="499"/>
                                          </p:stCondLst>
                                        </p:cTn>
                                        <p:tgtEl>
                                          <p:spTgt spid="29"/>
                                        </p:tgtEl>
                                        <p:attrNameLst>
                                          <p:attrName>style.visibility</p:attrName>
                                        </p:attrNameLst>
                                      </p:cBhvr>
                                      <p:to>
                                        <p:strVal val="hidden"/>
                                      </p:to>
                                    </p:set>
                                  </p:childTnLst>
                                </p:cTn>
                              </p:par>
                            </p:childTnLst>
                          </p:cTn>
                        </p:par>
                        <p:par>
                          <p:cTn id="34" fill="hold">
                            <p:stCondLst>
                              <p:cond delay="3550"/>
                            </p:stCondLst>
                            <p:childTnLst>
                              <p:par>
                                <p:cTn id="35" presetID="2" presetClass="entr" presetSubtype="4"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2">
                                            <p:txEl>
                                              <p:pRg st="0" end="0"/>
                                            </p:txEl>
                                          </p:spTgt>
                                        </p:tgtEl>
                                        <p:attrNameLst>
                                          <p:attrName>style.visibility</p:attrName>
                                        </p:attrNameLst>
                                      </p:cBhvr>
                                      <p:to>
                                        <p:strVal val="visible"/>
                                      </p:to>
                                    </p:set>
                                    <p:anim calcmode="lin" valueType="num">
                                      <p:cBhvr additive="base">
                                        <p:cTn id="41" dur="500" fill="hold"/>
                                        <p:tgtEl>
                                          <p:spTgt spid="72">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2">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2">
                                            <p:txEl>
                                              <p:pRg st="1" end="1"/>
                                            </p:txEl>
                                          </p:spTgt>
                                        </p:tgtEl>
                                        <p:attrNameLst>
                                          <p:attrName>style.visibility</p:attrName>
                                        </p:attrNameLst>
                                      </p:cBhvr>
                                      <p:to>
                                        <p:strVal val="visible"/>
                                      </p:to>
                                    </p:set>
                                    <p:anim calcmode="lin" valueType="num">
                                      <p:cBhvr additive="base">
                                        <p:cTn id="45" dur="500" fill="hold"/>
                                        <p:tgtEl>
                                          <p:spTgt spid="72">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2">
                                            <p:txEl>
                                              <p:pRg st="1" end="1"/>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2">
                                            <p:txEl>
                                              <p:pRg st="2" end="2"/>
                                            </p:txEl>
                                          </p:spTgt>
                                        </p:tgtEl>
                                        <p:attrNameLst>
                                          <p:attrName>style.visibility</p:attrName>
                                        </p:attrNameLst>
                                      </p:cBhvr>
                                      <p:to>
                                        <p:strVal val="visible"/>
                                      </p:to>
                                    </p:set>
                                    <p:anim calcmode="lin" valueType="num">
                                      <p:cBhvr additive="base">
                                        <p:cTn id="49" dur="500" fill="hold"/>
                                        <p:tgtEl>
                                          <p:spTgt spid="72">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wheel(1)">
                                      <p:cBhvr>
                                        <p:cTn id="55"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7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양쪽 모서리가 둥근 사각형 4"/>
          <p:cNvSpPr/>
          <p:nvPr/>
        </p:nvSpPr>
        <p:spPr>
          <a:xfrm>
            <a:off x="901943" y="560851"/>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smtClean="0">
                <a:solidFill>
                  <a:prstClr val="white"/>
                </a:solidFill>
                <a:latin typeface="微軟正黑體" panose="020B0604030504040204" pitchFamily="34" charset="-120"/>
                <a:ea typeface="微軟正黑體" panose="020B0604030504040204" pitchFamily="34" charset="-120"/>
              </a:rPr>
              <a:t>捌、貸款</a:t>
            </a:r>
            <a:endParaRPr lang="en-US"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26"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prstClr val="white"/>
              </a:solidFill>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aphicFrame>
        <p:nvGraphicFramePr>
          <p:cNvPr id="71" name="Group 87"/>
          <p:cNvGraphicFramePr>
            <a:graphicFrameLocks noGrp="1"/>
          </p:cNvGraphicFramePr>
          <p:nvPr>
            <p:ph idx="4294967295"/>
            <p:extLst>
              <p:ext uri="{D42A27DB-BD31-4B8C-83A1-F6EECF244321}">
                <p14:modId xmlns:p14="http://schemas.microsoft.com/office/powerpoint/2010/main" val="4260201172"/>
              </p:ext>
            </p:extLst>
          </p:nvPr>
        </p:nvGraphicFramePr>
        <p:xfrm>
          <a:off x="2088923" y="1156111"/>
          <a:ext cx="8139547" cy="5101905"/>
        </p:xfrm>
        <a:graphic>
          <a:graphicData uri="http://schemas.openxmlformats.org/drawingml/2006/table">
            <a:tbl>
              <a:tblPr/>
              <a:tblGrid>
                <a:gridCol w="2034887">
                  <a:extLst>
                    <a:ext uri="{9D8B030D-6E8A-4147-A177-3AD203B41FA5}">
                      <a16:colId xmlns:a16="http://schemas.microsoft.com/office/drawing/2014/main" val="20000"/>
                    </a:ext>
                  </a:extLst>
                </a:gridCol>
                <a:gridCol w="2034887">
                  <a:extLst>
                    <a:ext uri="{9D8B030D-6E8A-4147-A177-3AD203B41FA5}">
                      <a16:colId xmlns:a16="http://schemas.microsoft.com/office/drawing/2014/main" val="20001"/>
                    </a:ext>
                  </a:extLst>
                </a:gridCol>
                <a:gridCol w="2033284">
                  <a:extLst>
                    <a:ext uri="{9D8B030D-6E8A-4147-A177-3AD203B41FA5}">
                      <a16:colId xmlns:a16="http://schemas.microsoft.com/office/drawing/2014/main" val="20002"/>
                    </a:ext>
                  </a:extLst>
                </a:gridCol>
                <a:gridCol w="2036489">
                  <a:extLst>
                    <a:ext uri="{9D8B030D-6E8A-4147-A177-3AD203B41FA5}">
                      <a16:colId xmlns:a16="http://schemas.microsoft.com/office/drawing/2014/main" val="20003"/>
                    </a:ext>
                  </a:extLst>
                </a:gridCol>
              </a:tblGrid>
              <a:tr h="34012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台灣銀行</a:t>
                      </a:r>
                    </a:p>
                  </a:txBody>
                  <a:tcPr anchor="ctr" horzOverflow="overflow">
                    <a:lnL w="2857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2857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台灣土地銀行</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2857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合作金庫商業銀行</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2857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第一商業銀行</a:t>
                      </a:r>
                    </a:p>
                  </a:txBody>
                  <a:tcPr anchor="ctr" horzOverflow="overflow">
                    <a:lnL w="9525" cap="flat" cmpd="sng" algn="ctr">
                      <a:solidFill>
                        <a:srgbClr val="FF0000"/>
                      </a:solidFill>
                      <a:prstDash val="solid"/>
                      <a:round/>
                      <a:headEnd type="none" w="sm" len="sm"/>
                      <a:tailEnd type="none" w="sm" len="sm"/>
                    </a:lnL>
                    <a:lnR w="28575" cap="flat" cmpd="sng" algn="ctr">
                      <a:solidFill>
                        <a:srgbClr val="FF0000"/>
                      </a:solidFill>
                      <a:prstDash val="solid"/>
                      <a:round/>
                      <a:headEnd type="none" w="sm" len="sm"/>
                      <a:tailEnd type="none" w="sm" len="sm"/>
                    </a:lnR>
                    <a:lnT w="2857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extLst>
                  <a:ext uri="{0D108BD9-81ED-4DB2-BD59-A6C34878D82A}">
                    <a16:rowId xmlns:a16="http://schemas.microsoft.com/office/drawing/2014/main" val="10000"/>
                  </a:ext>
                </a:extLst>
              </a:tr>
              <a:tr h="34012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華南商業銀行</a:t>
                      </a:r>
                    </a:p>
                  </a:txBody>
                  <a:tcPr anchor="ctr" horzOverflow="overflow">
                    <a:lnL w="2857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彰化商業銀行</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上海商業儲蓄銀行</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台北富邦銀行</a:t>
                      </a:r>
                    </a:p>
                  </a:txBody>
                  <a:tcPr anchor="ctr" horzOverflow="overflow">
                    <a:lnL w="9525" cap="flat" cmpd="sng" algn="ctr">
                      <a:solidFill>
                        <a:srgbClr val="FF0000"/>
                      </a:solidFill>
                      <a:prstDash val="solid"/>
                      <a:round/>
                      <a:headEnd type="none" w="sm" len="sm"/>
                      <a:tailEnd type="none" w="sm" len="sm"/>
                    </a:lnL>
                    <a:lnR w="2857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r h="34012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國泰世華商業銀行</a:t>
                      </a:r>
                    </a:p>
                  </a:txBody>
                  <a:tcPr anchor="ctr" horzOverflow="overflow">
                    <a:lnL w="2857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中國輸出入銀行</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高雄銀行</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兆豐國際商業銀行</a:t>
                      </a:r>
                    </a:p>
                  </a:txBody>
                  <a:tcPr anchor="ctr" horzOverflow="overflow">
                    <a:lnL w="9525" cap="flat" cmpd="sng" algn="ctr">
                      <a:solidFill>
                        <a:srgbClr val="FF0000"/>
                      </a:solidFill>
                      <a:prstDash val="solid"/>
                      <a:round/>
                      <a:headEnd type="none" w="sm" len="sm"/>
                      <a:tailEnd type="none" w="sm" len="sm"/>
                    </a:lnL>
                    <a:lnR w="2857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34012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花旗</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台灣</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商業銀行</a:t>
                      </a:r>
                    </a:p>
                  </a:txBody>
                  <a:tcPr anchor="ctr" horzOverflow="overflow">
                    <a:lnL w="2857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澳盛</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台灣</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商業銀行</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臺灣中小企業銀行</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渣打國際商業銀行</a:t>
                      </a:r>
                    </a:p>
                  </a:txBody>
                  <a:tcPr anchor="ctr" horzOverflow="overflow">
                    <a:lnL w="9525" cap="flat" cmpd="sng" algn="ctr">
                      <a:solidFill>
                        <a:srgbClr val="FF0000"/>
                      </a:solidFill>
                      <a:prstDash val="solid"/>
                      <a:round/>
                      <a:headEnd type="none" w="sm" len="sm"/>
                      <a:tailEnd type="none" w="sm" len="sm"/>
                    </a:lnL>
                    <a:lnR w="2857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34012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台中商業銀行</a:t>
                      </a:r>
                    </a:p>
                  </a:txBody>
                  <a:tcPr anchor="ctr" horzOverflow="overflow">
                    <a:lnL w="2857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京城商業銀行</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匯豐</a:t>
                      </a:r>
                      <a:r>
                        <a:rPr kumimoji="1" lang="en-US" altLang="zh-TW"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台灣</a:t>
                      </a:r>
                      <a:r>
                        <a:rPr kumimoji="1" lang="en-US" altLang="zh-TW"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商業銀行</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瑞興商業銀行</a:t>
                      </a:r>
                    </a:p>
                  </a:txBody>
                  <a:tcPr anchor="ctr" horzOverflow="overflow">
                    <a:lnL w="9525" cap="flat" cmpd="sng" algn="ctr">
                      <a:solidFill>
                        <a:srgbClr val="FF0000"/>
                      </a:solidFill>
                      <a:prstDash val="solid"/>
                      <a:round/>
                      <a:headEnd type="none" w="sm" len="sm"/>
                      <a:tailEnd type="none" w="sm" len="sm"/>
                    </a:lnL>
                    <a:lnR w="2857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extLst>
                  <a:ext uri="{0D108BD9-81ED-4DB2-BD59-A6C34878D82A}">
                    <a16:rowId xmlns:a16="http://schemas.microsoft.com/office/drawing/2014/main" val="10004"/>
                  </a:ext>
                </a:extLst>
              </a:tr>
              <a:tr h="34012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華泰商業銀行</a:t>
                      </a:r>
                    </a:p>
                  </a:txBody>
                  <a:tcPr anchor="ctr" horzOverflow="overflow">
                    <a:lnL w="2857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臺灣新光商業銀行</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陽信商業銀行</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板信商業銀行</a:t>
                      </a:r>
                    </a:p>
                  </a:txBody>
                  <a:tcPr anchor="ctr" horzOverflow="overflow">
                    <a:lnL w="9525" cap="flat" cmpd="sng" algn="ctr">
                      <a:solidFill>
                        <a:srgbClr val="FF0000"/>
                      </a:solidFill>
                      <a:prstDash val="solid"/>
                      <a:round/>
                      <a:headEnd type="none" w="sm" len="sm"/>
                      <a:tailEnd type="none" w="sm" len="sm"/>
                    </a:lnL>
                    <a:lnR w="2857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extLst>
                  <a:ext uri="{0D108BD9-81ED-4DB2-BD59-A6C34878D82A}">
                    <a16:rowId xmlns:a16="http://schemas.microsoft.com/office/drawing/2014/main" val="10005"/>
                  </a:ext>
                </a:extLst>
              </a:tr>
              <a:tr h="34012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三信商業銀行</a:t>
                      </a:r>
                    </a:p>
                  </a:txBody>
                  <a:tcPr anchor="ctr" horzOverflow="overflow">
                    <a:lnL w="2857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聯邦商業銀行</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遠東國際商業銀行</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元大商業銀行</a:t>
                      </a:r>
                    </a:p>
                  </a:txBody>
                  <a:tcPr anchor="ctr" horzOverflow="overflow">
                    <a:lnL w="9525" cap="flat" cmpd="sng" algn="ctr">
                      <a:solidFill>
                        <a:srgbClr val="FF0000"/>
                      </a:solidFill>
                      <a:prstDash val="solid"/>
                      <a:round/>
                      <a:headEnd type="none" w="sm" len="sm"/>
                      <a:tailEnd type="none" w="sm" len="sm"/>
                    </a:lnL>
                    <a:lnR w="2857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extLst>
                  <a:ext uri="{0D108BD9-81ED-4DB2-BD59-A6C34878D82A}">
                    <a16:rowId xmlns:a16="http://schemas.microsoft.com/office/drawing/2014/main" val="10006"/>
                  </a:ext>
                </a:extLst>
              </a:tr>
              <a:tr h="34012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永豐商業銀行</a:t>
                      </a:r>
                    </a:p>
                  </a:txBody>
                  <a:tcPr anchor="ctr" horzOverflow="overflow">
                    <a:lnL w="2857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玉山商業銀行</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凱基商業銀行</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星展</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台灣</a:t>
                      </a:r>
                      <a:r>
                        <a:rPr kumimoji="1" lang="en-US" altLang="zh-TW"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銀行</a:t>
                      </a:r>
                    </a:p>
                  </a:txBody>
                  <a:tcPr anchor="ctr" horzOverflow="overflow">
                    <a:lnL w="9525" cap="flat" cmpd="sng" algn="ctr">
                      <a:solidFill>
                        <a:srgbClr val="FF0000"/>
                      </a:solidFill>
                      <a:prstDash val="solid"/>
                      <a:round/>
                      <a:headEnd type="none" w="sm" len="sm"/>
                      <a:tailEnd type="none" w="sm" len="sm"/>
                    </a:lnL>
                    <a:lnR w="2857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extLst>
                  <a:ext uri="{0D108BD9-81ED-4DB2-BD59-A6C34878D82A}">
                    <a16:rowId xmlns:a16="http://schemas.microsoft.com/office/drawing/2014/main" val="10007"/>
                  </a:ext>
                </a:extLst>
              </a:tr>
              <a:tr h="34012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台新國際商業銀行</a:t>
                      </a:r>
                    </a:p>
                  </a:txBody>
                  <a:tcPr anchor="ctr" horzOverflow="overflow">
                    <a:lnL w="2857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日盛國際商業銀行</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安泰商業銀行</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中國信託商業銀行</a:t>
                      </a:r>
                    </a:p>
                  </a:txBody>
                  <a:tcPr anchor="ctr" horzOverflow="overflow">
                    <a:lnL w="9525" cap="flat" cmpd="sng" algn="ctr">
                      <a:solidFill>
                        <a:srgbClr val="FF0000"/>
                      </a:solidFill>
                      <a:prstDash val="solid"/>
                      <a:round/>
                      <a:headEnd type="none" w="sm" len="sm"/>
                      <a:tailEnd type="none" w="sm" len="sm"/>
                    </a:lnL>
                    <a:lnR w="2857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extLst>
                  <a:ext uri="{0D108BD9-81ED-4DB2-BD59-A6C34878D82A}">
                    <a16:rowId xmlns:a16="http://schemas.microsoft.com/office/drawing/2014/main" val="10008"/>
                  </a:ext>
                </a:extLst>
              </a:tr>
              <a:tr h="34012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台北市第五信用合作社</a:t>
                      </a:r>
                    </a:p>
                  </a:txBody>
                  <a:tcPr anchor="ctr" horzOverflow="overflow">
                    <a:lnL w="2857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基隆第一信用合作社</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基隆市第二信用合作社</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淡水第一信用合作社</a:t>
                      </a:r>
                    </a:p>
                  </a:txBody>
                  <a:tcPr anchor="ctr" horzOverflow="overflow">
                    <a:lnL w="9525" cap="flat" cmpd="sng" algn="ctr">
                      <a:solidFill>
                        <a:srgbClr val="FF0000"/>
                      </a:solidFill>
                      <a:prstDash val="solid"/>
                      <a:round/>
                      <a:headEnd type="none" w="sm" len="sm"/>
                      <a:tailEnd type="none" w="sm" len="sm"/>
                    </a:lnL>
                    <a:lnR w="28575" cap="flat" cmpd="sng" algn="ctr">
                      <a:solidFill>
                        <a:srgbClr val="FF0000"/>
                      </a:solidFill>
                      <a:prstDash val="solid"/>
                      <a:round/>
                      <a:headEnd type="none" w="sm" len="sm"/>
                      <a:tailEnd type="none" w="sm" len="sm"/>
                    </a:lnR>
                    <a:lnT w="9525" cap="flat" cmpd="sng" algn="ctr">
                      <a:solidFill>
                        <a:srgbClr val="FF0000"/>
                      </a:solidFill>
                      <a:prstDash val="solid"/>
                      <a:round/>
                      <a:headEnd type="none" w="sm" len="sm"/>
                      <a:tailEnd type="none" w="sm" len="sm"/>
                    </a:lnT>
                    <a:lnB w="9525" cap="flat" cmpd="sng" algn="ctr">
                      <a:solidFill>
                        <a:srgbClr val="FF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9"/>
                  </a:ext>
                </a:extLst>
              </a:tr>
              <a:tr h="34012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新北市淡水信用合作社</a:t>
                      </a:r>
                    </a:p>
                  </a:txBody>
                  <a:tcPr anchor="ctr" horzOverflow="overflow">
                    <a:lnL w="2857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宜蘭信用合作社</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桃園信用合作社</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新竹第一信用合作社</a:t>
                      </a:r>
                    </a:p>
                  </a:txBody>
                  <a:tcPr anchor="ctr" horzOverflow="overflow">
                    <a:lnL w="9525" cap="flat" cmpd="sng" algn="ctr">
                      <a:solidFill>
                        <a:srgbClr val="FF0000"/>
                      </a:solidFill>
                      <a:prstDash val="solid"/>
                      <a:round/>
                      <a:headEnd type="none" w="sm" len="sm"/>
                      <a:tailEnd type="none" w="sm" len="sm"/>
                    </a:lnL>
                    <a:lnR w="28575" cap="flat" cmpd="sng" algn="ctr">
                      <a:solidFill>
                        <a:srgbClr val="FF0000"/>
                      </a:solidFill>
                      <a:prstDash val="solid"/>
                      <a:round/>
                      <a:headEnd type="none" w="sm" len="sm"/>
                      <a:tailEnd type="none" w="sm" len="sm"/>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10"/>
                  </a:ext>
                </a:extLst>
              </a:tr>
              <a:tr h="34012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新竹第三信用合作社</a:t>
                      </a:r>
                    </a:p>
                  </a:txBody>
                  <a:tcPr anchor="ctr" horzOverflow="overflow">
                    <a:lnL w="2857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台中市第二信用合作社</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彰化第一信用合作社</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彰化第五信用合作社</a:t>
                      </a:r>
                    </a:p>
                  </a:txBody>
                  <a:tcPr anchor="ctr" horzOverflow="overflow">
                    <a:lnL w="9525" cap="flat" cmpd="sng" algn="ctr">
                      <a:solidFill>
                        <a:srgbClr val="FF0000"/>
                      </a:solidFill>
                      <a:prstDash val="solid"/>
                      <a:round/>
                      <a:headEnd type="none" w="sm" len="sm"/>
                      <a:tailEnd type="none" w="sm" len="sm"/>
                    </a:lnL>
                    <a:lnR w="28575" cap="flat" cmpd="sng" algn="ctr">
                      <a:solidFill>
                        <a:srgbClr val="FF0000"/>
                      </a:solidFill>
                      <a:prstDash val="solid"/>
                      <a:round/>
                      <a:headEnd type="none" w="sm" len="sm"/>
                      <a:tailEnd type="none" w="sm" len="sm"/>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11"/>
                  </a:ext>
                </a:extLst>
              </a:tr>
              <a:tr h="34012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彰化第六信用合作社</a:t>
                      </a:r>
                    </a:p>
                  </a:txBody>
                  <a:tcPr anchor="ctr" horzOverflow="overflow">
                    <a:lnL w="2857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彰化第十信用合作社</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彰化鹿港信用合作社</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嘉義市第三信用合作社</a:t>
                      </a:r>
                    </a:p>
                  </a:txBody>
                  <a:tcPr anchor="ctr" horzOverflow="overflow">
                    <a:lnL w="9525" cap="flat" cmpd="sng" algn="ctr">
                      <a:solidFill>
                        <a:srgbClr val="FF0000"/>
                      </a:solidFill>
                      <a:prstDash val="solid"/>
                      <a:round/>
                      <a:headEnd type="none" w="sm" len="sm"/>
                      <a:tailEnd type="none" w="sm" len="sm"/>
                    </a:lnL>
                    <a:lnR w="28575" cap="flat" cmpd="sng" algn="ctr">
                      <a:solidFill>
                        <a:srgbClr val="FF0000"/>
                      </a:solidFill>
                      <a:prstDash val="solid"/>
                      <a:round/>
                      <a:headEnd type="none" w="sm" len="sm"/>
                      <a:tailEnd type="none" w="sm" len="sm"/>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12"/>
                  </a:ext>
                </a:extLst>
              </a:tr>
              <a:tr h="34012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台南第三信用合作社</a:t>
                      </a:r>
                    </a:p>
                  </a:txBody>
                  <a:tcPr anchor="ctr" horzOverflow="overflow">
                    <a:lnL w="2857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高雄市第三信用合作社</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花蓮第一信用合作社</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花蓮第二信用合作社</a:t>
                      </a:r>
                    </a:p>
                  </a:txBody>
                  <a:tcPr anchor="ctr" horzOverflow="overflow">
                    <a:lnL w="9525" cap="flat" cmpd="sng" algn="ctr">
                      <a:solidFill>
                        <a:srgbClr val="FF0000"/>
                      </a:solidFill>
                      <a:prstDash val="solid"/>
                      <a:round/>
                      <a:headEnd type="none" w="sm" len="sm"/>
                      <a:tailEnd type="none" w="sm" len="sm"/>
                    </a:lnL>
                    <a:lnR w="28575" cap="flat" cmpd="sng" algn="ctr">
                      <a:solidFill>
                        <a:srgbClr val="FF0000"/>
                      </a:solidFill>
                      <a:prstDash val="solid"/>
                      <a:round/>
                      <a:headEnd type="none" w="sm" len="sm"/>
                      <a:tailEnd type="none" w="sm" len="sm"/>
                    </a:lnR>
                    <a:lnT w="9525" cap="flat" cmpd="sng" algn="ctr">
                      <a:solidFill>
                        <a:srgbClr val="FF0000"/>
                      </a:solidFill>
                      <a:prstDash val="solid"/>
                      <a:round/>
                      <a:headEnd type="none" w="med" len="med"/>
                      <a:tailEnd type="none" w="med" len="med"/>
                    </a:lnT>
                    <a:lnB w="9525" cap="flat" cmpd="sng" algn="ctr">
                      <a:solidFill>
                        <a:srgbClr val="FF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13"/>
                  </a:ext>
                </a:extLst>
              </a:tr>
              <a:tr h="34012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澎湖第一信用合作社</a:t>
                      </a:r>
                    </a:p>
                  </a:txBody>
                  <a:tcPr anchor="ctr" horzOverflow="overflow">
                    <a:lnL w="2857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澎湖第二信用合作社</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金門縣信用合作社</a:t>
                      </a:r>
                    </a:p>
                  </a:txBody>
                  <a:tcPr anchor="ctr" horzOverflow="overflow">
                    <a:lnL w="9525" cap="flat" cmpd="sng" algn="ctr">
                      <a:solidFill>
                        <a:srgbClr val="FF0000"/>
                      </a:solidFill>
                      <a:prstDash val="solid"/>
                      <a:round/>
                      <a:headEnd type="none" w="sm" len="sm"/>
                      <a:tailEnd type="none" w="sm" len="sm"/>
                    </a:lnL>
                    <a:lnR w="9525" cap="flat" cmpd="sng" algn="ctr">
                      <a:solidFill>
                        <a:srgbClr val="FF0000"/>
                      </a:solidFill>
                      <a:prstDash val="solid"/>
                      <a:round/>
                      <a:headEnd type="none" w="sm" len="sm"/>
                      <a:tailEnd type="none" w="sm" len="sm"/>
                    </a:lnR>
                    <a:lnT w="952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14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anchor="ctr" horzOverflow="overflow">
                    <a:lnL w="9525" cap="flat" cmpd="sng" algn="ctr">
                      <a:solidFill>
                        <a:srgbClr val="FF0000"/>
                      </a:solidFill>
                      <a:prstDash val="solid"/>
                      <a:round/>
                      <a:headEnd type="none" w="sm" len="sm"/>
                      <a:tailEnd type="none" w="sm" len="sm"/>
                    </a:lnL>
                    <a:lnR w="28575" cap="flat" cmpd="sng" algn="ctr">
                      <a:solidFill>
                        <a:srgbClr val="FF0000"/>
                      </a:solidFill>
                      <a:prstDash val="solid"/>
                      <a:round/>
                      <a:headEnd type="none" w="sm" len="sm"/>
                      <a:tailEnd type="none" w="sm" len="sm"/>
                    </a:lnR>
                    <a:lnT w="952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sm" len="sm"/>
                      <a:tailEnd type="none" w="sm" len="sm"/>
                    </a:lnB>
                    <a:lnTlToBr>
                      <a:noFill/>
                    </a:lnTlToBr>
                    <a:lnBlToTr>
                      <a:noFill/>
                    </a:lnBlToTr>
                    <a:solidFill>
                      <a:schemeClr val="accent5">
                        <a:lumMod val="20000"/>
                        <a:lumOff val="80000"/>
                      </a:schemeClr>
                    </a:solidFill>
                  </a:tcPr>
                </a:tc>
                <a:extLst>
                  <a:ext uri="{0D108BD9-81ED-4DB2-BD59-A6C34878D82A}">
                    <a16:rowId xmlns:a16="http://schemas.microsoft.com/office/drawing/2014/main" val="10014"/>
                  </a:ext>
                </a:extLst>
              </a:tr>
            </a:tbl>
          </a:graphicData>
        </a:graphic>
      </p:graphicFrame>
      <p:sp>
        <p:nvSpPr>
          <p:cNvPr id="73" name="Text Box 76"/>
          <p:cNvSpPr txBox="1">
            <a:spLocks noChangeArrowheads="1"/>
          </p:cNvSpPr>
          <p:nvPr/>
        </p:nvSpPr>
        <p:spPr bwMode="auto">
          <a:xfrm>
            <a:off x="828928" y="6513461"/>
            <a:ext cx="6191250" cy="287337"/>
          </a:xfrm>
          <a:prstGeom prst="rect">
            <a:avLst/>
          </a:prstGeom>
          <a:noFill/>
          <a:ln w="9525">
            <a:noFill/>
            <a:miter lim="800000"/>
            <a:headEnd/>
            <a:tailEnd/>
          </a:ln>
        </p:spPr>
        <p:txBody>
          <a:bodyPr/>
          <a:lstStyle/>
          <a:p>
            <a:pPr>
              <a:lnSpc>
                <a:spcPct val="90000"/>
              </a:lnSpc>
            </a:pPr>
            <a:r>
              <a:rPr lang="zh-TW" altLang="en-US" sz="1600" dirty="0">
                <a:latin typeface="微軟正黑體" panose="020B0604030504040204" pitchFamily="34" charset="-120"/>
                <a:ea typeface="微軟正黑體" panose="020B0604030504040204" pitchFamily="34" charset="-120"/>
              </a:rPr>
              <a:t>註：</a:t>
            </a:r>
            <a:r>
              <a:rPr lang="en-US" altLang="zh-TW" sz="1600" dirty="0">
                <a:solidFill>
                  <a:srgbClr val="FF0000"/>
                </a:solidFill>
                <a:latin typeface="微軟正黑體" panose="020B0604030504040204" pitchFamily="34" charset="-120"/>
                <a:ea typeface="微軟正黑體" panose="020B0604030504040204" pitchFamily="34" charset="-120"/>
              </a:rPr>
              <a:t>59</a:t>
            </a:r>
            <a:r>
              <a:rPr lang="zh-TW" altLang="en-US" sz="1600" dirty="0">
                <a:solidFill>
                  <a:srgbClr val="FF3300"/>
                </a:solidFill>
                <a:latin typeface="微軟正黑體" panose="020B0604030504040204" pitchFamily="34" charset="-120"/>
                <a:ea typeface="微軟正黑體" panose="020B0604030504040204" pitchFamily="34" charset="-120"/>
              </a:rPr>
              <a:t>個</a:t>
            </a:r>
            <a:r>
              <a:rPr lang="zh-TW" altLang="en-US" sz="1600" dirty="0">
                <a:latin typeface="微軟正黑體" panose="020B0604030504040204" pitchFamily="34" charset="-120"/>
                <a:ea typeface="微軟正黑體" panose="020B0604030504040204" pitchFamily="34" charset="-120"/>
              </a:rPr>
              <a:t>簽約金融機構，分支營業單位</a:t>
            </a:r>
            <a:r>
              <a:rPr lang="zh-TW" altLang="en-US" sz="1600" dirty="0">
                <a:solidFill>
                  <a:srgbClr val="FF3300"/>
                </a:solidFill>
                <a:latin typeface="微軟正黑體" panose="020B0604030504040204" pitchFamily="34" charset="-120"/>
                <a:ea typeface="微軟正黑體" panose="020B0604030504040204" pitchFamily="34" charset="-120"/>
              </a:rPr>
              <a:t>總計有</a:t>
            </a:r>
            <a:r>
              <a:rPr lang="en-US" altLang="zh-TW" sz="1600" dirty="0">
                <a:solidFill>
                  <a:srgbClr val="FF3300"/>
                </a:solidFill>
                <a:latin typeface="微軟正黑體" panose="020B0604030504040204" pitchFamily="34" charset="-120"/>
                <a:ea typeface="微軟正黑體" panose="020B0604030504040204" pitchFamily="34" charset="-120"/>
              </a:rPr>
              <a:t>3,600</a:t>
            </a:r>
            <a:r>
              <a:rPr lang="zh-TW" altLang="en-US" sz="1600" dirty="0">
                <a:solidFill>
                  <a:srgbClr val="FF3300"/>
                </a:solidFill>
                <a:latin typeface="微軟正黑體" panose="020B0604030504040204" pitchFamily="34" charset="-120"/>
                <a:ea typeface="微軟正黑體" panose="020B0604030504040204" pitchFamily="34" charset="-120"/>
              </a:rPr>
              <a:t>餘個</a:t>
            </a:r>
            <a:r>
              <a:rPr lang="zh-TW" altLang="en-US" sz="1600" dirty="0">
                <a:latin typeface="微軟正黑體" panose="020B0604030504040204" pitchFamily="34" charset="-120"/>
                <a:ea typeface="微軟正黑體" panose="020B0604030504040204" pitchFamily="34" charset="-120"/>
              </a:rPr>
              <a:t>遍佈全國</a:t>
            </a:r>
          </a:p>
        </p:txBody>
      </p:sp>
    </p:spTree>
    <p:extLst>
      <p:ext uri="{BB962C8B-B14F-4D97-AF65-F5344CB8AC3E}">
        <p14:creationId xmlns:p14="http://schemas.microsoft.com/office/powerpoint/2010/main" val="1132865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양쪽 모서리가 둥근 사각형 4"/>
          <p:cNvSpPr/>
          <p:nvPr/>
        </p:nvSpPr>
        <p:spPr>
          <a:xfrm>
            <a:off x="901943" y="560851"/>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a:solidFill>
                  <a:prstClr val="white"/>
                </a:solidFill>
                <a:latin typeface="微軟正黑體" panose="020B0604030504040204" pitchFamily="34" charset="-120"/>
                <a:ea typeface="微軟正黑體" panose="020B0604030504040204" pitchFamily="34" charset="-120"/>
              </a:rPr>
              <a:t>玖</a:t>
            </a:r>
            <a:r>
              <a:rPr lang="zh-TW" altLang="en-US" sz="2800" b="1" dirty="0" smtClean="0">
                <a:solidFill>
                  <a:prstClr val="white"/>
                </a:solidFill>
                <a:latin typeface="微軟正黑體" panose="020B0604030504040204" pitchFamily="34" charset="-120"/>
                <a:ea typeface="微軟正黑體" panose="020B0604030504040204" pitchFamily="34" charset="-120"/>
              </a:rPr>
              <a:t>、利息補貼</a:t>
            </a:r>
            <a:endParaRPr lang="en-US"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26"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0" indent="-304800"/>
            <a:r>
              <a:rPr lang="zh-TW" altLang="en-US" sz="2000" b="1" spc="5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zh-TW" sz="2000" b="1" spc="5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申請</a:t>
            </a:r>
            <a:r>
              <a:rPr lang="zh-TW" altLang="zh-TW" sz="2000" b="1" spc="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重建住宅貸款利息補貼者，應具備下列各款條件：</a:t>
            </a:r>
            <a:endParaRPr lang="zh-TW" altLang="zh-TW" sz="2000" b="1" dirty="0">
              <a:solidFill>
                <a:schemeClr val="tx1"/>
              </a:solidFill>
              <a:latin typeface="微軟正黑體" panose="020B0604030504040204" pitchFamily="34" charset="-120"/>
              <a:ea typeface="微軟正黑體" panose="020B0604030504040204" pitchFamily="34" charset="-120"/>
              <a:cs typeface="新細明體" panose="02020500000000000000" pitchFamily="18" charset="-120"/>
            </a:endParaRPr>
          </a:p>
          <a:p>
            <a:pPr marL="762000" indent="-457200"/>
            <a:r>
              <a:rPr lang="zh-TW" altLang="zh-TW" spc="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（一）中華民國國民。</a:t>
            </a:r>
            <a:endParaRPr lang="zh-TW" altLang="zh-TW" sz="2800" dirty="0">
              <a:solidFill>
                <a:schemeClr val="tx1"/>
              </a:solidFill>
              <a:latin typeface="微軟正黑體" panose="020B0604030504040204" pitchFamily="34" charset="-120"/>
              <a:ea typeface="微軟正黑體" panose="020B0604030504040204" pitchFamily="34" charset="-120"/>
              <a:cs typeface="新細明體" panose="02020500000000000000" pitchFamily="18" charset="-120"/>
            </a:endParaRPr>
          </a:p>
          <a:p>
            <a:pPr marL="762000" indent="-457200"/>
            <a:r>
              <a:rPr lang="zh-TW" altLang="zh-TW" spc="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（二）年滿二十歲。</a:t>
            </a:r>
            <a:endParaRPr lang="zh-TW" altLang="zh-TW" sz="2800" dirty="0">
              <a:solidFill>
                <a:schemeClr val="tx1"/>
              </a:solidFill>
              <a:latin typeface="微軟正黑體" panose="020B0604030504040204" pitchFamily="34" charset="-120"/>
              <a:ea typeface="微軟正黑體" panose="020B0604030504040204" pitchFamily="34" charset="-120"/>
              <a:cs typeface="新細明體" panose="02020500000000000000" pitchFamily="18" charset="-120"/>
            </a:endParaRPr>
          </a:p>
          <a:p>
            <a:pPr marL="762000" indent="-457200"/>
            <a:r>
              <a:rPr lang="zh-TW" altLang="zh-TW" spc="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（三）符合下列家庭組成之一：</a:t>
            </a:r>
            <a:endParaRPr lang="zh-TW" altLang="zh-TW" sz="2800" dirty="0">
              <a:solidFill>
                <a:schemeClr val="tx1"/>
              </a:solidFill>
              <a:latin typeface="微軟正黑體" panose="020B0604030504040204" pitchFamily="34" charset="-120"/>
              <a:ea typeface="微軟正黑體" panose="020B0604030504040204" pitchFamily="34" charset="-120"/>
              <a:cs typeface="新細明體" panose="02020500000000000000" pitchFamily="18" charset="-120"/>
            </a:endParaRPr>
          </a:p>
          <a:p>
            <a:pPr marL="914400" indent="-152400"/>
            <a:r>
              <a:rPr lang="en-US" altLang="zh-TW" b="1" spc="50" dirty="0">
                <a:solidFill>
                  <a:srgbClr val="CC3300"/>
                </a:solidFill>
                <a:latin typeface="微軟正黑體" panose="020B0604030504040204" pitchFamily="34" charset="-120"/>
                <a:ea typeface="微軟正黑體" panose="020B0604030504040204" pitchFamily="34" charset="-120"/>
                <a:cs typeface="新細明體" panose="02020500000000000000" pitchFamily="18" charset="-120"/>
              </a:rPr>
              <a:t>1.</a:t>
            </a:r>
            <a:r>
              <a:rPr lang="zh-TW" altLang="zh-TW" b="1" spc="50" dirty="0">
                <a:solidFill>
                  <a:srgbClr val="CC3300"/>
                </a:solidFill>
                <a:latin typeface="微軟正黑體" panose="020B0604030504040204" pitchFamily="34" charset="-120"/>
                <a:ea typeface="微軟正黑體" panose="020B0604030504040204" pitchFamily="34" charset="-120"/>
                <a:cs typeface="Arial" panose="020B0604020202020204" pitchFamily="34" charset="0"/>
              </a:rPr>
              <a:t>有配偶。</a:t>
            </a:r>
            <a:endParaRPr lang="zh-TW" altLang="zh-TW" sz="2800" b="1" dirty="0">
              <a:solidFill>
                <a:srgbClr val="CC3300"/>
              </a:solidFill>
              <a:latin typeface="微軟正黑體" panose="020B0604030504040204" pitchFamily="34" charset="-120"/>
              <a:ea typeface="微軟正黑體" panose="020B0604030504040204" pitchFamily="34" charset="-120"/>
              <a:cs typeface="新細明體" panose="02020500000000000000" pitchFamily="18" charset="-120"/>
            </a:endParaRPr>
          </a:p>
          <a:p>
            <a:pPr marL="914400" indent="-152400"/>
            <a:r>
              <a:rPr lang="en-US" altLang="zh-TW" b="1" spc="50" dirty="0">
                <a:solidFill>
                  <a:srgbClr val="CC3300"/>
                </a:solidFill>
                <a:latin typeface="微軟正黑體" panose="020B0604030504040204" pitchFamily="34" charset="-120"/>
                <a:ea typeface="微軟正黑體" panose="020B0604030504040204" pitchFamily="34" charset="-120"/>
                <a:cs typeface="新細明體" panose="02020500000000000000" pitchFamily="18" charset="-120"/>
              </a:rPr>
              <a:t>2.</a:t>
            </a:r>
            <a:r>
              <a:rPr lang="zh-TW" altLang="zh-TW" b="1" spc="50" dirty="0">
                <a:solidFill>
                  <a:srgbClr val="CC3300"/>
                </a:solidFill>
                <a:latin typeface="微軟正黑體" panose="020B0604030504040204" pitchFamily="34" charset="-120"/>
                <a:ea typeface="微軟正黑體" panose="020B0604030504040204" pitchFamily="34" charset="-120"/>
                <a:cs typeface="Arial" panose="020B0604020202020204" pitchFamily="34" charset="0"/>
              </a:rPr>
              <a:t>與直系親屬設籍於同一戶。</a:t>
            </a:r>
            <a:endParaRPr lang="zh-TW" altLang="zh-TW" sz="2800" b="1" dirty="0">
              <a:solidFill>
                <a:srgbClr val="CC3300"/>
              </a:solidFill>
              <a:latin typeface="微軟正黑體" panose="020B0604030504040204" pitchFamily="34" charset="-120"/>
              <a:ea typeface="微軟正黑體" panose="020B0604030504040204" pitchFamily="34" charset="-120"/>
              <a:cs typeface="新細明體" panose="02020500000000000000" pitchFamily="18" charset="-120"/>
            </a:endParaRPr>
          </a:p>
          <a:p>
            <a:pPr marL="914400" indent="-152400"/>
            <a:r>
              <a:rPr lang="en-US" altLang="zh-TW" b="1" spc="50" dirty="0">
                <a:solidFill>
                  <a:srgbClr val="CC3300"/>
                </a:solidFill>
                <a:latin typeface="微軟正黑體" panose="020B0604030504040204" pitchFamily="34" charset="-120"/>
                <a:ea typeface="微軟正黑體" panose="020B0604030504040204" pitchFamily="34" charset="-120"/>
                <a:cs typeface="新細明體" panose="02020500000000000000" pitchFamily="18" charset="-120"/>
              </a:rPr>
              <a:t>3.</a:t>
            </a:r>
            <a:r>
              <a:rPr lang="zh-TW" altLang="zh-TW" b="1" spc="50" dirty="0">
                <a:solidFill>
                  <a:srgbClr val="CC3300"/>
                </a:solidFill>
                <a:latin typeface="微軟正黑體" panose="020B0604030504040204" pitchFamily="34" charset="-120"/>
                <a:ea typeface="微軟正黑體" panose="020B0604030504040204" pitchFamily="34" charset="-120"/>
                <a:cs typeface="Arial" panose="020B0604020202020204" pitchFamily="34" charset="0"/>
              </a:rPr>
              <a:t>申請人之父母均已死亡，且其戶籍內有未滿二十歲或已滿二十歲仍在學、身心障礙或無謀生能力之兄弟姊妹需要照顧。</a:t>
            </a:r>
            <a:endParaRPr lang="zh-TW" altLang="zh-TW" sz="2800" b="1" dirty="0">
              <a:solidFill>
                <a:srgbClr val="CC3300"/>
              </a:solidFill>
              <a:latin typeface="微軟正黑體" panose="020B0604030504040204" pitchFamily="34" charset="-120"/>
              <a:ea typeface="微軟正黑體" panose="020B0604030504040204" pitchFamily="34" charset="-120"/>
              <a:cs typeface="新細明體" panose="02020500000000000000" pitchFamily="18" charset="-120"/>
            </a:endParaRPr>
          </a:p>
          <a:p>
            <a:pPr marL="762000" indent="-457200"/>
            <a:r>
              <a:rPr lang="zh-TW" altLang="zh-TW" spc="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（四）申請人</a:t>
            </a:r>
            <a:r>
              <a:rPr lang="zh-TW" altLang="zh-TW" b="1" spc="50" dirty="0">
                <a:solidFill>
                  <a:srgbClr val="CC3300"/>
                </a:solidFill>
                <a:latin typeface="微軟正黑體" panose="020B0604030504040204" pitchFamily="34" charset="-120"/>
                <a:ea typeface="微軟正黑體" panose="020B0604030504040204" pitchFamily="34" charset="-120"/>
                <a:cs typeface="Arial" panose="020B0604020202020204" pitchFamily="34" charset="0"/>
              </a:rPr>
              <a:t>僅持有一戶住宅</a:t>
            </a:r>
            <a:r>
              <a:rPr lang="zh-TW" altLang="zh-TW" spc="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，該住宅位於直轄市、縣（市）主管機關依都市危險及老舊建築物加速重建條例核准重建計畫範圍內，且重建前住宅之建物所有權狀或建物登記資料，應符合下列各款情形之一：</a:t>
            </a:r>
            <a:endParaRPr lang="zh-TW" altLang="zh-TW" sz="2800" dirty="0">
              <a:solidFill>
                <a:schemeClr val="tx1"/>
              </a:solidFill>
              <a:latin typeface="微軟正黑體" panose="020B0604030504040204" pitchFamily="34" charset="-120"/>
              <a:ea typeface="微軟正黑體" panose="020B0604030504040204" pitchFamily="34" charset="-120"/>
              <a:cs typeface="新細明體" panose="02020500000000000000" pitchFamily="18" charset="-120"/>
            </a:endParaRPr>
          </a:p>
          <a:p>
            <a:pPr marL="914400" indent="-152400"/>
            <a:r>
              <a:rPr lang="en-US" altLang="zh-TW" spc="50" dirty="0">
                <a:solidFill>
                  <a:schemeClr val="tx1"/>
                </a:solidFill>
                <a:latin typeface="微軟正黑體" panose="020B0604030504040204" pitchFamily="34" charset="-120"/>
                <a:ea typeface="微軟正黑體" panose="020B0604030504040204" pitchFamily="34" charset="-120"/>
                <a:cs typeface="新細明體" panose="02020500000000000000" pitchFamily="18" charset="-120"/>
              </a:rPr>
              <a:t>1.</a:t>
            </a:r>
            <a:r>
              <a:rPr lang="zh-TW" altLang="zh-TW" spc="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主要</a:t>
            </a:r>
            <a:r>
              <a:rPr lang="zh-TW" altLang="zh-TW" b="1" spc="50" dirty="0">
                <a:solidFill>
                  <a:srgbClr val="CC3300"/>
                </a:solidFill>
                <a:latin typeface="微軟正黑體" panose="020B0604030504040204" pitchFamily="34" charset="-120"/>
                <a:ea typeface="微軟正黑體" panose="020B0604030504040204" pitchFamily="34" charset="-120"/>
                <a:cs typeface="Arial" panose="020B0604020202020204" pitchFamily="34" charset="0"/>
              </a:rPr>
              <a:t>用途登記含有「住」、「住宅」、「農舍」、「套房」或「公寓」字樣</a:t>
            </a:r>
            <a:r>
              <a:rPr lang="zh-TW" altLang="zh-TW" b="1" spc="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a:t>
            </a:r>
            <a:endParaRPr lang="zh-TW" altLang="zh-TW" sz="2800" b="1" dirty="0">
              <a:solidFill>
                <a:schemeClr val="tx1"/>
              </a:solidFill>
              <a:latin typeface="微軟正黑體" panose="020B0604030504040204" pitchFamily="34" charset="-120"/>
              <a:ea typeface="微軟正黑體" panose="020B0604030504040204" pitchFamily="34" charset="-120"/>
              <a:cs typeface="新細明體" panose="02020500000000000000" pitchFamily="18" charset="-120"/>
            </a:endParaRPr>
          </a:p>
          <a:p>
            <a:pPr marL="914400" indent="-152400"/>
            <a:r>
              <a:rPr lang="en-US" altLang="zh-TW" spc="50" dirty="0">
                <a:solidFill>
                  <a:schemeClr val="tx1"/>
                </a:solidFill>
                <a:latin typeface="微軟正黑體" panose="020B0604030504040204" pitchFamily="34" charset="-120"/>
                <a:ea typeface="微軟正黑體" panose="020B0604030504040204" pitchFamily="34" charset="-120"/>
                <a:cs typeface="新細明體" panose="02020500000000000000" pitchFamily="18" charset="-120"/>
              </a:rPr>
              <a:t>2.</a:t>
            </a:r>
            <a:r>
              <a:rPr lang="zh-TW" altLang="zh-TW" spc="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主要</a:t>
            </a:r>
            <a:r>
              <a:rPr lang="zh-TW" altLang="zh-TW" b="1" spc="50" dirty="0">
                <a:solidFill>
                  <a:srgbClr val="CC3300"/>
                </a:solidFill>
                <a:latin typeface="微軟正黑體" panose="020B0604030504040204" pitchFamily="34" charset="-120"/>
                <a:ea typeface="微軟正黑體" panose="020B0604030504040204" pitchFamily="34" charset="-120"/>
                <a:cs typeface="Arial" panose="020B0604020202020204" pitchFamily="34" charset="0"/>
              </a:rPr>
              <a:t>用途均為空白</a:t>
            </a:r>
            <a:r>
              <a:rPr lang="zh-TW" altLang="zh-TW" spc="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，依房屋稅單或稅捐單位證明文件所載全部按住家用稅率課徵房屋稅，得認定該建築物全部為住宅使用。</a:t>
            </a:r>
            <a:endParaRPr lang="zh-TW" altLang="zh-TW" sz="2800" dirty="0">
              <a:solidFill>
                <a:schemeClr val="tx1"/>
              </a:solidFill>
              <a:latin typeface="微軟正黑體" panose="020B0604030504040204" pitchFamily="34" charset="-120"/>
              <a:ea typeface="微軟正黑體" panose="020B0604030504040204" pitchFamily="34" charset="-120"/>
              <a:cs typeface="新細明體" panose="02020500000000000000" pitchFamily="18" charset="-120"/>
            </a:endParaRPr>
          </a:p>
          <a:p>
            <a:pPr marL="762000" indent="-457200"/>
            <a:r>
              <a:rPr lang="zh-TW" altLang="zh-TW" spc="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（五）家庭成員</a:t>
            </a:r>
            <a:r>
              <a:rPr lang="zh-TW" altLang="zh-TW" b="1" spc="50" dirty="0">
                <a:solidFill>
                  <a:srgbClr val="D2491C"/>
                </a:solidFill>
                <a:latin typeface="微軟正黑體" panose="020B0604030504040204" pitchFamily="34" charset="-120"/>
                <a:ea typeface="微軟正黑體" panose="020B0604030504040204" pitchFamily="34" charset="-120"/>
                <a:cs typeface="Arial" panose="020B0604020202020204" pitchFamily="34" charset="0"/>
              </a:rPr>
              <a:t>無</a:t>
            </a:r>
            <a:r>
              <a:rPr lang="zh-TW" altLang="zh-TW" spc="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重建住宅以外自有住宅。</a:t>
            </a:r>
            <a:endParaRPr lang="zh-TW" altLang="zh-TW" sz="2800" dirty="0">
              <a:solidFill>
                <a:schemeClr val="tx1"/>
              </a:solidFill>
              <a:latin typeface="微軟正黑體" panose="020B0604030504040204" pitchFamily="34" charset="-120"/>
              <a:ea typeface="微軟正黑體" panose="020B0604030504040204" pitchFamily="34" charset="-120"/>
              <a:cs typeface="新細明體" panose="02020500000000000000" pitchFamily="18" charset="-120"/>
            </a:endParaRPr>
          </a:p>
          <a:p>
            <a:pPr marL="762000" indent="-457200"/>
            <a:r>
              <a:rPr lang="zh-TW" altLang="zh-TW" spc="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（六）家庭成員最近年度綜合所得稅各類所得合計</a:t>
            </a:r>
            <a:r>
              <a:rPr lang="zh-TW" altLang="zh-TW" b="1" spc="50" dirty="0">
                <a:solidFill>
                  <a:srgbClr val="D2491C"/>
                </a:solidFill>
                <a:latin typeface="微軟正黑體" panose="020B0604030504040204" pitchFamily="34" charset="-120"/>
                <a:ea typeface="微軟正黑體" panose="020B0604030504040204" pitchFamily="34" charset="-120"/>
                <a:cs typeface="Arial" panose="020B0604020202020204" pitchFamily="34" charset="0"/>
              </a:rPr>
              <a:t>低於</a:t>
            </a:r>
            <a:r>
              <a:rPr lang="zh-TW" altLang="zh-TW" spc="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重建住宅所在直轄市、縣（市）</a:t>
            </a:r>
            <a:r>
              <a:rPr lang="zh-TW" altLang="zh-TW" spc="5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百分之二</a:t>
            </a:r>
            <a:r>
              <a:rPr lang="zh-TW" altLang="en-US" spc="5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a:t>
            </a:r>
            <a:endParaRPr lang="en-US" altLang="zh-TW" spc="5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endParaRPr>
          </a:p>
          <a:p>
            <a:pPr marL="762000" indent="-457200"/>
            <a:r>
              <a:rPr lang="zh-TW" altLang="en-US" spc="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en-US" spc="5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zh-TW" spc="50" dirty="0" smtClean="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十分</a:t>
            </a:r>
            <a:r>
              <a:rPr lang="zh-TW" altLang="zh-TW" spc="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位點家庭之平均所得。</a:t>
            </a:r>
            <a:endParaRPr lang="zh-TW" altLang="zh-TW" sz="2800" dirty="0">
              <a:solidFill>
                <a:schemeClr val="tx1"/>
              </a:solidFill>
              <a:latin typeface="微軟正黑體" panose="020B0604030504040204" pitchFamily="34" charset="-120"/>
              <a:ea typeface="微軟正黑體" panose="020B0604030504040204" pitchFamily="34" charset="-120"/>
              <a:cs typeface="新細明體" panose="02020500000000000000" pitchFamily="18" charset="-120"/>
            </a:endParaRPr>
          </a:p>
          <a:p>
            <a:pPr marL="304800"/>
            <a:r>
              <a:rPr lang="zh-TW" altLang="zh-TW" spc="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單身年滿四十歲者，得不受前項第三款之限制。</a:t>
            </a:r>
            <a:endParaRPr lang="zh-TW" altLang="zh-TW" sz="2800" dirty="0">
              <a:solidFill>
                <a:schemeClr val="tx1"/>
              </a:solidFill>
              <a:latin typeface="微軟正黑體" panose="020B0604030504040204" pitchFamily="34" charset="-120"/>
              <a:ea typeface="微軟正黑體" panose="020B0604030504040204" pitchFamily="34" charset="-120"/>
              <a:cs typeface="新細明體" panose="02020500000000000000" pitchFamily="18" charset="-120"/>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spTree>
    <p:extLst>
      <p:ext uri="{BB962C8B-B14F-4D97-AF65-F5344CB8AC3E}">
        <p14:creationId xmlns:p14="http://schemas.microsoft.com/office/powerpoint/2010/main" val="3272842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양쪽 모서리가 둥근 사각형 4"/>
          <p:cNvSpPr/>
          <p:nvPr/>
        </p:nvSpPr>
        <p:spPr>
          <a:xfrm>
            <a:off x="901943" y="560851"/>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smtClean="0">
                <a:solidFill>
                  <a:prstClr val="white"/>
                </a:solidFill>
                <a:latin typeface="微軟正黑體" panose="020B0604030504040204" pitchFamily="34" charset="-120"/>
                <a:ea typeface="微軟正黑體" panose="020B0604030504040204" pitchFamily="34" charset="-120"/>
              </a:rPr>
              <a:t>玖、利息補貼</a:t>
            </a:r>
            <a:endParaRPr lang="en-US"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26"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0" indent="-304800">
              <a:lnSpc>
                <a:spcPct val="150000"/>
              </a:lnSpc>
            </a:pPr>
            <a:r>
              <a:rPr lang="zh-TW" altLang="en-US" sz="2000" b="1" spc="50" dirty="0" smtClean="0">
                <a:solidFill>
                  <a:srgbClr val="333333"/>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zh-TW" sz="2000" b="1" spc="50" dirty="0" smtClean="0">
                <a:solidFill>
                  <a:srgbClr val="333333"/>
                </a:solidFill>
                <a:latin typeface="微軟正黑體" panose="020B0604030504040204" pitchFamily="34" charset="-120"/>
                <a:ea typeface="微軟正黑體" panose="020B0604030504040204" pitchFamily="34" charset="-120"/>
                <a:cs typeface="Arial" panose="020B0604020202020204" pitchFamily="34" charset="0"/>
              </a:rPr>
              <a:t>申請</a:t>
            </a:r>
            <a:r>
              <a:rPr lang="zh-TW" altLang="zh-TW" sz="2000" b="1" spc="50" dirty="0">
                <a:solidFill>
                  <a:srgbClr val="333333"/>
                </a:solidFill>
                <a:latin typeface="微軟正黑體" panose="020B0604030504040204" pitchFamily="34" charset="-120"/>
                <a:ea typeface="微軟正黑體" panose="020B0604030504040204" pitchFamily="34" charset="-120"/>
                <a:cs typeface="Arial" panose="020B0604020202020204" pitchFamily="34" charset="0"/>
              </a:rPr>
              <a:t>重建住宅貸款利息補貼程序：</a:t>
            </a:r>
            <a:endParaRPr lang="zh-TW" altLang="zh-TW" sz="2000" b="1" dirty="0">
              <a:latin typeface="微軟正黑體" panose="020B0604030504040204" pitchFamily="34" charset="-120"/>
              <a:ea typeface="微軟正黑體" panose="020B0604030504040204" pitchFamily="34" charset="-120"/>
              <a:cs typeface="新細明體" panose="02020500000000000000" pitchFamily="18" charset="-120"/>
            </a:endParaRPr>
          </a:p>
          <a:p>
            <a:pPr marL="762000" indent="-457200">
              <a:lnSpc>
                <a:spcPct val="150000"/>
              </a:lnSpc>
            </a:pPr>
            <a:r>
              <a:rPr lang="zh-TW" altLang="zh-TW" spc="50" dirty="0">
                <a:solidFill>
                  <a:srgbClr val="333333"/>
                </a:solidFill>
                <a:latin typeface="微軟正黑體" panose="020B0604030504040204" pitchFamily="34" charset="-120"/>
                <a:ea typeface="微軟正黑體" panose="020B0604030504040204" pitchFamily="34" charset="-120"/>
                <a:cs typeface="Arial" panose="020B0604020202020204" pitchFamily="34" charset="0"/>
              </a:rPr>
              <a:t>（一）</a:t>
            </a:r>
            <a:r>
              <a:rPr lang="zh-TW" altLang="zh-TW" b="1" spc="50" dirty="0">
                <a:solidFill>
                  <a:srgbClr val="CC3300"/>
                </a:solidFill>
                <a:latin typeface="微軟正黑體" panose="020B0604030504040204" pitchFamily="34" charset="-120"/>
                <a:ea typeface="微軟正黑體" panose="020B0604030504040204" pitchFamily="34" charset="-120"/>
                <a:cs typeface="Arial" panose="020B0604020202020204" pitchFamily="34" charset="0"/>
              </a:rPr>
              <a:t>受補貼者應於直轄市、縣（市）主管機關核發補貼證明之日起二年內，</a:t>
            </a:r>
            <a:r>
              <a:rPr lang="zh-TW" altLang="zh-TW" spc="50" dirty="0">
                <a:solidFill>
                  <a:schemeClr val="tx1"/>
                </a:solidFill>
                <a:latin typeface="微軟正黑體" panose="020B0604030504040204" pitchFamily="34" charset="-120"/>
                <a:ea typeface="微軟正黑體" panose="020B0604030504040204" pitchFamily="34" charset="-120"/>
                <a:cs typeface="Arial" panose="020B0604020202020204" pitchFamily="34" charset="0"/>
              </a:rPr>
              <a:t>檢附補貼證明及承貸金融機構規定相關文件，</a:t>
            </a:r>
            <a:r>
              <a:rPr lang="zh-TW" altLang="zh-TW" b="1" spc="50" dirty="0">
                <a:solidFill>
                  <a:srgbClr val="CC3300"/>
                </a:solidFill>
                <a:latin typeface="微軟正黑體" panose="020B0604030504040204" pitchFamily="34" charset="-120"/>
                <a:ea typeface="微軟正黑體" panose="020B0604030504040204" pitchFamily="34" charset="-120"/>
                <a:cs typeface="Arial" panose="020B0604020202020204" pitchFamily="34" charset="0"/>
              </a:rPr>
              <a:t>與承貸金融機構簽訂貸款契約，並於簽訂貸款契約之日起一年內完成第一筆貸款撥款</a:t>
            </a:r>
            <a:r>
              <a:rPr lang="zh-TW" altLang="zh-TW" spc="50" dirty="0">
                <a:solidFill>
                  <a:srgbClr val="333333"/>
                </a:solidFill>
                <a:latin typeface="微軟正黑體" panose="020B0604030504040204" pitchFamily="34" charset="-120"/>
                <a:ea typeface="微軟正黑體" panose="020B0604030504040204" pitchFamily="34" charset="-120"/>
                <a:cs typeface="Arial" panose="020B0604020202020204" pitchFamily="34" charset="0"/>
              </a:rPr>
              <a:t>，撥款金額由承貸金融機構按實際情況覈實撥貸。未於期限內完成簽約或撥款者，視為放棄利息補貼。貸款程序及貸款所需相關文件依各承貸金融機構規定辦理。</a:t>
            </a:r>
            <a:endParaRPr lang="zh-TW" altLang="zh-TW" dirty="0">
              <a:latin typeface="微軟正黑體" panose="020B0604030504040204" pitchFamily="34" charset="-120"/>
              <a:ea typeface="微軟正黑體" panose="020B0604030504040204" pitchFamily="34" charset="-120"/>
              <a:cs typeface="新細明體" panose="02020500000000000000" pitchFamily="18" charset="-120"/>
            </a:endParaRPr>
          </a:p>
          <a:p>
            <a:pPr marL="762000" indent="-457200">
              <a:lnSpc>
                <a:spcPct val="150000"/>
              </a:lnSpc>
            </a:pPr>
            <a:r>
              <a:rPr lang="zh-TW" altLang="zh-TW" spc="50" dirty="0">
                <a:solidFill>
                  <a:srgbClr val="333333"/>
                </a:solidFill>
                <a:latin typeface="微軟正黑體" panose="020B0604030504040204" pitchFamily="34" charset="-120"/>
                <a:ea typeface="微軟正黑體" panose="020B0604030504040204" pitchFamily="34" charset="-120"/>
                <a:cs typeface="Arial" panose="020B0604020202020204" pitchFamily="34" charset="0"/>
              </a:rPr>
              <a:t>（二）受補貼者於直轄市、縣（市）主管機關</a:t>
            </a:r>
            <a:r>
              <a:rPr lang="zh-TW" altLang="zh-TW" b="1" spc="50" dirty="0">
                <a:solidFill>
                  <a:srgbClr val="CC3300"/>
                </a:solidFill>
                <a:latin typeface="微軟正黑體" panose="020B0604030504040204" pitchFamily="34" charset="-120"/>
                <a:ea typeface="微軟正黑體" panose="020B0604030504040204" pitchFamily="34" charset="-120"/>
                <a:cs typeface="Arial" panose="020B0604020202020204" pitchFamily="34" charset="0"/>
              </a:rPr>
              <a:t>核發補貼證明之日前</a:t>
            </a:r>
            <a:r>
              <a:rPr lang="zh-TW" altLang="zh-TW" spc="50" dirty="0">
                <a:solidFill>
                  <a:srgbClr val="333333"/>
                </a:solidFill>
                <a:latin typeface="微軟正黑體" panose="020B0604030504040204" pitchFamily="34" charset="-120"/>
                <a:ea typeface="微軟正黑體" panose="020B0604030504040204" pitchFamily="34" charset="-120"/>
                <a:cs typeface="Arial" panose="020B0604020202020204" pitchFamily="34" charset="0"/>
              </a:rPr>
              <a:t>已辦理重建住宅貸款者，得於</a:t>
            </a:r>
            <a:r>
              <a:rPr lang="zh-TW" altLang="zh-TW" b="1" spc="50" dirty="0">
                <a:solidFill>
                  <a:srgbClr val="CC3300"/>
                </a:solidFill>
                <a:latin typeface="微軟正黑體" panose="020B0604030504040204" pitchFamily="34" charset="-120"/>
                <a:ea typeface="微軟正黑體" panose="020B0604030504040204" pitchFamily="34" charset="-120"/>
                <a:cs typeface="Arial" panose="020B0604020202020204" pitchFamily="34" charset="0"/>
              </a:rPr>
              <a:t>中華民國一百零八年十二月三十一日以前</a:t>
            </a:r>
            <a:r>
              <a:rPr lang="zh-TW" altLang="zh-TW" spc="50" dirty="0">
                <a:solidFill>
                  <a:srgbClr val="333333"/>
                </a:solidFill>
                <a:latin typeface="微軟正黑體" panose="020B0604030504040204" pitchFamily="34" charset="-120"/>
                <a:ea typeface="微軟正黑體" panose="020B0604030504040204" pitchFamily="34" charset="-120"/>
                <a:cs typeface="Arial" panose="020B0604020202020204" pitchFamily="34" charset="0"/>
              </a:rPr>
              <a:t>，於優惠貸款額度內辦理轉貸為本貸款開始利息補貼，未於期限內完成轉貸者，視為放棄利息補貼。</a:t>
            </a:r>
            <a:endParaRPr lang="zh-TW" altLang="zh-TW" dirty="0">
              <a:latin typeface="微軟正黑體" panose="020B0604030504040204" pitchFamily="34" charset="-120"/>
              <a:ea typeface="微軟正黑體" panose="020B0604030504040204" pitchFamily="34" charset="-120"/>
              <a:cs typeface="新細明體" panose="02020500000000000000" pitchFamily="18" charset="-120"/>
            </a:endParaRPr>
          </a:p>
          <a:p>
            <a:pPr marL="762000" indent="-457200">
              <a:lnSpc>
                <a:spcPct val="150000"/>
              </a:lnSpc>
            </a:pPr>
            <a:r>
              <a:rPr lang="zh-TW" altLang="zh-TW" spc="50" dirty="0">
                <a:solidFill>
                  <a:srgbClr val="333333"/>
                </a:solidFill>
                <a:latin typeface="微軟正黑體" panose="020B0604030504040204" pitchFamily="34" charset="-120"/>
                <a:ea typeface="微軟正黑體" panose="020B0604030504040204" pitchFamily="34" charset="-120"/>
                <a:cs typeface="Arial" panose="020B0604020202020204" pitchFamily="34" charset="0"/>
              </a:rPr>
              <a:t>（三）承貸金融機構於核撥貸款後，應將受補貼者所持之補貼證明正本收存備查。</a:t>
            </a:r>
            <a:endParaRPr lang="zh-TW" altLang="zh-TW" dirty="0">
              <a:latin typeface="微軟正黑體" panose="020B0604030504040204" pitchFamily="34" charset="-120"/>
              <a:ea typeface="微軟正黑體" panose="020B0604030504040204" pitchFamily="34" charset="-120"/>
              <a:cs typeface="新細明體" panose="02020500000000000000" pitchFamily="18" charset="-120"/>
            </a:endParaRPr>
          </a:p>
          <a:p>
            <a:pPr marL="762000" indent="-457200">
              <a:lnSpc>
                <a:spcPct val="150000"/>
              </a:lnSpc>
            </a:pPr>
            <a:r>
              <a:rPr lang="zh-TW" altLang="zh-TW" spc="50" dirty="0">
                <a:solidFill>
                  <a:srgbClr val="333333"/>
                </a:solidFill>
                <a:latin typeface="微軟正黑體" panose="020B0604030504040204" pitchFamily="34" charset="-120"/>
                <a:ea typeface="微軟正黑體" panose="020B0604030504040204" pitchFamily="34" charset="-120"/>
                <a:cs typeface="Arial" panose="020B0604020202020204" pitchFamily="34" charset="0"/>
              </a:rPr>
              <a:t>（四）實際貸款額度由承貸金融機構勘驗後覈實決定。</a:t>
            </a:r>
            <a:endParaRPr lang="zh-TW" altLang="zh-TW" dirty="0">
              <a:latin typeface="微軟正黑體" panose="020B0604030504040204" pitchFamily="34" charset="-120"/>
              <a:ea typeface="微軟正黑體" panose="020B0604030504040204" pitchFamily="34" charset="-120"/>
              <a:cs typeface="新細明體" panose="02020500000000000000" pitchFamily="18" charset="-120"/>
            </a:endParaRPr>
          </a:p>
          <a:p>
            <a:pPr marL="762000" indent="-457200">
              <a:lnSpc>
                <a:spcPct val="150000"/>
              </a:lnSpc>
            </a:pPr>
            <a:r>
              <a:rPr lang="zh-TW" altLang="zh-TW" spc="50" dirty="0">
                <a:solidFill>
                  <a:srgbClr val="333333"/>
                </a:solidFill>
                <a:latin typeface="微軟正黑體" panose="020B0604030504040204" pitchFamily="34" charset="-120"/>
                <a:ea typeface="微軟正黑體" panose="020B0604030504040204" pitchFamily="34" charset="-120"/>
                <a:cs typeface="Arial" panose="020B0604020202020204" pitchFamily="34" charset="0"/>
              </a:rPr>
              <a:t>（五）承貸金融機構如依本作業規定及因徵信、授信規定等因素駁回受補貼者之貸款申請時，應以書面敘明理由通知申請人並副知該管直轄市、縣（市）主管機關。</a:t>
            </a:r>
            <a:endParaRPr lang="zh-TW" altLang="zh-TW" dirty="0">
              <a:latin typeface="微軟正黑體" panose="020B0604030504040204" pitchFamily="34" charset="-120"/>
              <a:ea typeface="微軟正黑體" panose="020B0604030504040204" pitchFamily="34" charset="-120"/>
              <a:cs typeface="新細明體" panose="02020500000000000000" pitchFamily="18" charset="-120"/>
            </a:endParaRPr>
          </a:p>
          <a:p>
            <a:pPr>
              <a:lnSpc>
                <a:spcPct val="150000"/>
              </a:lnSpc>
              <a:spcAft>
                <a:spcPts val="0"/>
              </a:spcAft>
            </a:pPr>
            <a:r>
              <a:rPr lang="en-US" altLang="zh-TW" kern="100" dirty="0">
                <a:latin typeface="微軟正黑體" panose="020B0604030504040204" pitchFamily="34" charset="-120"/>
                <a:ea typeface="微軟正黑體" panose="020B0604030504040204" pitchFamily="34" charset="-120"/>
                <a:cs typeface="Times New Roman" panose="02020603050405020304" pitchFamily="18" charset="0"/>
              </a:rPr>
              <a:t> </a:t>
            </a:r>
            <a:endParaRPr lang="zh-TW" altLang="zh-TW"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spTree>
    <p:extLst>
      <p:ext uri="{BB962C8B-B14F-4D97-AF65-F5344CB8AC3E}">
        <p14:creationId xmlns:p14="http://schemas.microsoft.com/office/powerpoint/2010/main" val="2843896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양쪽 모서리가 둥근 사각형 4"/>
          <p:cNvSpPr/>
          <p:nvPr/>
        </p:nvSpPr>
        <p:spPr>
          <a:xfrm>
            <a:off x="901943" y="560851"/>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a:solidFill>
                  <a:prstClr val="white"/>
                </a:solidFill>
                <a:latin typeface="微軟正黑體" panose="020B0604030504040204" pitchFamily="34" charset="-120"/>
                <a:ea typeface="微軟正黑體" panose="020B0604030504040204" pitchFamily="34" charset="-120"/>
              </a:rPr>
              <a:t>拾</a:t>
            </a:r>
            <a:r>
              <a:rPr lang="zh-TW" altLang="en-US" sz="2800" b="1" dirty="0" smtClean="0">
                <a:solidFill>
                  <a:prstClr val="white"/>
                </a:solidFill>
                <a:latin typeface="微軟正黑體" panose="020B0604030504040204" pitchFamily="34" charset="-120"/>
                <a:ea typeface="微軟正黑體" panose="020B0604030504040204" pitchFamily="34" charset="-120"/>
              </a:rPr>
              <a:t>、</a:t>
            </a:r>
            <a:r>
              <a:rPr lang="zh-TW" altLang="en-US" sz="2800" b="1" dirty="0">
                <a:solidFill>
                  <a:prstClr val="white"/>
                </a:solidFill>
                <a:latin typeface="微軟正黑體" panose="020B0604030504040204" pitchFamily="34" charset="-120"/>
                <a:ea typeface="微軟正黑體" panose="020B0604030504040204" pitchFamily="34" charset="-120"/>
              </a:rPr>
              <a:t>選擇危老</a:t>
            </a:r>
            <a:endParaRPr lang="en-US"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26"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sp>
        <p:nvSpPr>
          <p:cNvPr id="71" name="內容版面配置區 4"/>
          <p:cNvSpPr txBox="1">
            <a:spLocks/>
          </p:cNvSpPr>
          <p:nvPr/>
        </p:nvSpPr>
        <p:spPr>
          <a:xfrm>
            <a:off x="6042042" y="1353464"/>
            <a:ext cx="4516705" cy="4474768"/>
          </a:xfrm>
          <a:prstGeom prst="rect">
            <a:avLst/>
          </a:prstGeom>
          <a:noFill/>
          <a:ln w="25400" cap="flat" cmpd="sng" algn="ctr">
            <a:solidFill>
              <a:srgbClr val="F79646"/>
            </a:solidFill>
            <a:prstDash val="solid"/>
          </a:ln>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4F81BD"/>
              </a:buClr>
              <a:buSzPct val="100000"/>
              <a:buFont typeface="Calibri" panose="020F0502020204030204" pitchFamily="34" charset="0"/>
              <a:buChar char=" "/>
              <a:tabLst/>
              <a:defRPr/>
            </a:pPr>
            <a:r>
              <a:rPr kumimoji="0" lang="zh-TW" altLang="en-US" sz="24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rPr>
              <a:t>身份別</a:t>
            </a:r>
            <a:endParaRPr kumimoji="0" lang="en-US" altLang="zh-TW" sz="24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endParaRPr>
          </a:p>
          <a:p>
            <a:pPr marR="0" lvl="0" algn="l" defTabSz="914400" rtl="0" eaLnBrk="1" fontAlgn="auto" latinLnBrk="0" hangingPunct="1">
              <a:lnSpc>
                <a:spcPct val="90000"/>
              </a:lnSpc>
              <a:spcBef>
                <a:spcPts val="1200"/>
              </a:spcBef>
              <a:spcAft>
                <a:spcPts val="200"/>
              </a:spcAft>
              <a:buClr>
                <a:srgbClr val="4F81BD"/>
              </a:buClr>
              <a:buSzPct val="100000"/>
              <a:buFont typeface="Wingdings" panose="05000000000000000000" pitchFamily="2" charset="2"/>
              <a:buChar char="l"/>
              <a:tabLst/>
              <a:defRPr/>
            </a:pPr>
            <a:r>
              <a:rPr kumimoji="0" lang="zh-TW" altLang="en-US"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rPr>
              <a:t>地主</a:t>
            </a:r>
            <a:r>
              <a:rPr kumimoji="0" lang="en-US" altLang="zh-TW"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rPr>
              <a:t>/</a:t>
            </a:r>
            <a:r>
              <a:rPr kumimoji="0" lang="zh-TW" altLang="en-US"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rPr>
              <a:t>居民</a:t>
            </a:r>
            <a:endParaRPr kumimoji="0" lang="en-US" altLang="zh-TW"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endParaRPr>
          </a:p>
          <a:p>
            <a:pPr marL="91440" marR="0" lvl="0" indent="-91440" algn="l" defTabSz="914400" rtl="0" eaLnBrk="1" fontAlgn="auto" latinLnBrk="0" hangingPunct="1">
              <a:lnSpc>
                <a:spcPct val="90000"/>
              </a:lnSpc>
              <a:spcBef>
                <a:spcPts val="1200"/>
              </a:spcBef>
              <a:spcAft>
                <a:spcPts val="200"/>
              </a:spcAft>
              <a:buClr>
                <a:srgbClr val="4F81BD"/>
              </a:buClr>
              <a:buSzPct val="100000"/>
              <a:buFont typeface="Calibri" panose="020F0502020204030204" pitchFamily="34" charset="0"/>
              <a:buChar char=" "/>
              <a:tabLst/>
              <a:defRPr/>
            </a:pPr>
            <a:r>
              <a:rPr kumimoji="0" lang="zh-TW" altLang="en-US"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rPr>
              <a:t>　自地整合</a:t>
            </a:r>
            <a:endParaRPr kumimoji="0" lang="en-US" altLang="zh-TW"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endParaRPr>
          </a:p>
          <a:p>
            <a:pPr>
              <a:lnSpc>
                <a:spcPct val="90000"/>
              </a:lnSpc>
              <a:spcBef>
                <a:spcPts val="1200"/>
              </a:spcBef>
              <a:spcAft>
                <a:spcPts val="200"/>
              </a:spcAft>
              <a:buClr>
                <a:srgbClr val="4F81BD"/>
              </a:buClr>
              <a:buSzPct val="100000"/>
              <a:buFont typeface="Wingdings" panose="05000000000000000000" pitchFamily="2" charset="2"/>
              <a:buChar char="l"/>
              <a:defRPr/>
            </a:pPr>
            <a:r>
              <a:rPr kumimoji="0" lang="zh-TW" altLang="en-US"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rPr>
              <a:t>代書</a:t>
            </a:r>
            <a:r>
              <a:rPr kumimoji="0" lang="en-US" altLang="zh-TW"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rPr>
              <a:t>/</a:t>
            </a:r>
            <a:r>
              <a:rPr kumimoji="0" lang="zh-TW" altLang="en-US"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rPr>
              <a:t>地政士</a:t>
            </a:r>
            <a:endParaRPr kumimoji="0" lang="en-US" altLang="zh-TW"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endParaRPr>
          </a:p>
          <a:p>
            <a:pPr marL="91440" marR="0" lvl="0" indent="-91440" algn="l" defTabSz="914400" rtl="0" eaLnBrk="1" fontAlgn="auto" latinLnBrk="0" hangingPunct="1">
              <a:lnSpc>
                <a:spcPct val="90000"/>
              </a:lnSpc>
              <a:spcBef>
                <a:spcPts val="1200"/>
              </a:spcBef>
              <a:spcAft>
                <a:spcPts val="200"/>
              </a:spcAft>
              <a:buClr>
                <a:srgbClr val="4F81BD"/>
              </a:buClr>
              <a:buSzPct val="100000"/>
              <a:buFont typeface="Calibri" panose="020F0502020204030204" pitchFamily="34" charset="0"/>
              <a:buChar char=" "/>
              <a:tabLst/>
              <a:defRPr/>
            </a:pPr>
            <a:r>
              <a:rPr kumimoji="0" lang="zh-TW" altLang="en-US"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rPr>
              <a:t>　地籍清查、建物登記</a:t>
            </a:r>
            <a:endParaRPr kumimoji="0" lang="en-US" altLang="zh-TW"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endParaRPr>
          </a:p>
          <a:p>
            <a:pPr marR="0" lvl="0" algn="l" defTabSz="914400" rtl="0" eaLnBrk="1" fontAlgn="auto" latinLnBrk="0" hangingPunct="1">
              <a:lnSpc>
                <a:spcPct val="90000"/>
              </a:lnSpc>
              <a:spcBef>
                <a:spcPts val="1200"/>
              </a:spcBef>
              <a:spcAft>
                <a:spcPts val="200"/>
              </a:spcAft>
              <a:buClr>
                <a:srgbClr val="4F81BD"/>
              </a:buClr>
              <a:buSzPct val="100000"/>
              <a:buFont typeface="Wingdings" panose="05000000000000000000" pitchFamily="2" charset="2"/>
              <a:buChar char="l"/>
              <a:tabLst/>
              <a:defRPr/>
            </a:pPr>
            <a:r>
              <a:rPr kumimoji="0" lang="zh-TW" altLang="en-US"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rPr>
              <a:t>經紀業</a:t>
            </a:r>
            <a:endParaRPr kumimoji="0" lang="en-US" altLang="zh-TW"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endParaRPr>
          </a:p>
          <a:p>
            <a:pPr marL="91440" marR="0" lvl="0" indent="-91440" algn="l" defTabSz="914400" rtl="0" eaLnBrk="1" fontAlgn="auto" latinLnBrk="0" hangingPunct="1">
              <a:lnSpc>
                <a:spcPct val="90000"/>
              </a:lnSpc>
              <a:spcBef>
                <a:spcPts val="1200"/>
              </a:spcBef>
              <a:spcAft>
                <a:spcPts val="200"/>
              </a:spcAft>
              <a:buClr>
                <a:srgbClr val="4F81BD"/>
              </a:buClr>
              <a:buSzPct val="100000"/>
              <a:buFont typeface="Calibri" panose="020F0502020204030204" pitchFamily="34" charset="0"/>
              <a:buChar char=" "/>
              <a:tabLst/>
              <a:defRPr/>
            </a:pPr>
            <a:r>
              <a:rPr kumimoji="0" lang="zh-TW" altLang="en-US"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rPr>
              <a:t>　買賣</a:t>
            </a:r>
            <a:r>
              <a:rPr kumimoji="0" lang="en-US" altLang="zh-TW"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rPr>
              <a:t>+</a:t>
            </a:r>
            <a:r>
              <a:rPr kumimoji="0" lang="zh-TW" altLang="en-US"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rPr>
              <a:t>自地自建</a:t>
            </a:r>
            <a:endParaRPr kumimoji="0" lang="en-US" altLang="zh-TW"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endParaRPr>
          </a:p>
          <a:p>
            <a:pPr marR="0" lvl="0" algn="l" defTabSz="914400" rtl="0" eaLnBrk="1" fontAlgn="auto" latinLnBrk="0" hangingPunct="1">
              <a:lnSpc>
                <a:spcPct val="90000"/>
              </a:lnSpc>
              <a:spcBef>
                <a:spcPts val="1200"/>
              </a:spcBef>
              <a:spcAft>
                <a:spcPts val="200"/>
              </a:spcAft>
              <a:buClr>
                <a:srgbClr val="4F81BD"/>
              </a:buClr>
              <a:buSzPct val="100000"/>
              <a:buFont typeface="Wingdings" panose="05000000000000000000" pitchFamily="2" charset="2"/>
              <a:buChar char="l"/>
              <a:tabLst/>
              <a:defRPr/>
            </a:pPr>
            <a:r>
              <a:rPr kumimoji="0" lang="zh-TW" altLang="en-US"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rPr>
              <a:t>營造廠</a:t>
            </a:r>
            <a:r>
              <a:rPr kumimoji="0" lang="en-US" altLang="zh-TW"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rPr>
              <a:t>/</a:t>
            </a:r>
            <a:r>
              <a:rPr kumimoji="0" lang="zh-TW" altLang="en-US"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rPr>
              <a:t>建商</a:t>
            </a:r>
            <a:endParaRPr kumimoji="0" lang="en-US" altLang="zh-TW"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endParaRPr>
          </a:p>
          <a:p>
            <a:pPr marL="91440" marR="0" lvl="0" indent="-91440" algn="l" defTabSz="914400" rtl="0" eaLnBrk="1" fontAlgn="auto" latinLnBrk="0" hangingPunct="1">
              <a:lnSpc>
                <a:spcPct val="90000"/>
              </a:lnSpc>
              <a:spcBef>
                <a:spcPts val="1200"/>
              </a:spcBef>
              <a:spcAft>
                <a:spcPts val="200"/>
              </a:spcAft>
              <a:buClr>
                <a:srgbClr val="4F81BD"/>
              </a:buClr>
              <a:buSzPct val="100000"/>
              <a:buFont typeface="Calibri" panose="020F0502020204030204" pitchFamily="34" charset="0"/>
              <a:buChar char=" "/>
              <a:tabLst/>
              <a:defRPr/>
            </a:pPr>
            <a:r>
              <a:rPr kumimoji="0" lang="zh-TW" altLang="en-US"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rPr>
              <a:t>　危老專案報價</a:t>
            </a:r>
            <a:r>
              <a:rPr kumimoji="0" lang="en-US" altLang="zh-TW"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rPr>
              <a:t>(</a:t>
            </a:r>
            <a:r>
              <a:rPr kumimoji="0" lang="zh-TW" altLang="en-US"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rPr>
              <a:t>委建價格</a:t>
            </a:r>
            <a:r>
              <a:rPr kumimoji="0" lang="en-US" altLang="zh-TW" sz="2000" b="0" i="0" u="none" strike="noStrike" kern="1200" cap="none" spc="0" normalizeH="0" baseline="0" noProof="0" dirty="0" smtClean="0">
                <a:ln>
                  <a:noFill/>
                </a:ln>
                <a:solidFill>
                  <a:sysClr val="windowText" lastClr="000000">
                    <a:lumMod val="75000"/>
                    <a:lumOff val="25000"/>
                  </a:sysClr>
                </a:solidFill>
                <a:effectLst/>
                <a:uLnTx/>
                <a:uFillTx/>
                <a:latin typeface="微軟正黑體" pitchFamily="34" charset="-120"/>
                <a:ea typeface="微軟正黑體" pitchFamily="34" charset="-120"/>
                <a:cs typeface="+mn-cs"/>
              </a:rPr>
              <a:t>)</a:t>
            </a:r>
            <a:endParaRPr kumimoji="0" lang="zh-TW" altLang="en-US" sz="2000" b="0" i="0" u="none" strike="noStrike" kern="1200" cap="none" spc="0" normalizeH="0" baseline="0" noProof="0" dirty="0">
              <a:ln>
                <a:noFill/>
              </a:ln>
              <a:solidFill>
                <a:sysClr val="windowText" lastClr="000000">
                  <a:lumMod val="75000"/>
                  <a:lumOff val="25000"/>
                </a:sysClr>
              </a:solidFill>
              <a:effectLst/>
              <a:uLnTx/>
              <a:uFillTx/>
              <a:latin typeface="微軟正黑體" pitchFamily="34" charset="-120"/>
              <a:ea typeface="微軟正黑體" pitchFamily="34" charset="-120"/>
              <a:cs typeface="+mn-cs"/>
            </a:endParaRPr>
          </a:p>
        </p:txBody>
      </p:sp>
      <p:sp>
        <p:nvSpPr>
          <p:cNvPr id="72" name="內容版面配置區 4"/>
          <p:cNvSpPr txBox="1">
            <a:spLocks/>
          </p:cNvSpPr>
          <p:nvPr/>
        </p:nvSpPr>
        <p:spPr>
          <a:xfrm>
            <a:off x="1676615" y="1353463"/>
            <a:ext cx="4365427" cy="4474769"/>
          </a:xfrm>
          <a:prstGeom prst="rect">
            <a:avLst/>
          </a:prstGeom>
          <a:solidFill>
            <a:sysClr val="window" lastClr="FFFFFF"/>
          </a:solidFill>
          <a:ln w="25400" cap="flat" cmpd="sng" algn="ctr">
            <a:solidFill>
              <a:srgbClr val="F79646"/>
            </a:solidFill>
            <a:prstDash val="solid"/>
          </a:ln>
          <a:effectLst/>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標楷體" panose="03000509000000000000" pitchFamily="65" charset="-120"/>
                <a:ea typeface="標楷體" panose="03000509000000000000" pitchFamily="65" charset="-120"/>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標楷體" panose="03000509000000000000" pitchFamily="65" charset="-120"/>
                <a:ea typeface="標楷體" panose="03000509000000000000" pitchFamily="65" charset="-120"/>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標楷體" panose="03000509000000000000" pitchFamily="65" charset="-120"/>
                <a:ea typeface="標楷體" panose="03000509000000000000" pitchFamily="65" charset="-120"/>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標楷體" panose="03000509000000000000" pitchFamily="65" charset="-120"/>
                <a:ea typeface="標楷體" panose="03000509000000000000" pitchFamily="65" charset="-120"/>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標楷體" panose="03000509000000000000" pitchFamily="65" charset="-120"/>
                <a:ea typeface="標楷體" panose="03000509000000000000" pitchFamily="65" charset="-120"/>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4F81BD"/>
              </a:buClr>
              <a:buSzPct val="100000"/>
              <a:buFont typeface="Calibri" panose="020F0502020204030204" pitchFamily="34" charset="0"/>
              <a:buChar char=" "/>
              <a:tabLst/>
              <a:defRPr/>
            </a:pPr>
            <a:r>
              <a:rPr kumimoji="0" lang="zh-TW" altLang="en-US" sz="2400" b="0" i="0" u="none" strike="noStrike" kern="1200" cap="none" spc="0" normalizeH="0" baseline="0" noProof="0" dirty="0" smtClean="0">
                <a:ln>
                  <a:noFill/>
                </a:ln>
                <a:solidFill>
                  <a:prstClr val="black">
                    <a:lumMod val="75000"/>
                    <a:lumOff val="25000"/>
                  </a:prstClr>
                </a:solidFill>
                <a:effectLst/>
                <a:uLnTx/>
                <a:uFillTx/>
                <a:latin typeface="微軟正黑體" pitchFamily="34" charset="-120"/>
                <a:ea typeface="微軟正黑體" pitchFamily="34" charset="-120"/>
                <a:cs typeface="+mn-cs"/>
              </a:rPr>
              <a:t>申請辦理危老 所需單位</a:t>
            </a:r>
            <a:endParaRPr kumimoji="0" lang="en-US" altLang="zh-TW" sz="2400" b="0" i="0" u="none" strike="noStrike" kern="1200" cap="none" spc="0" normalizeH="0" baseline="0" noProof="0" dirty="0" smtClean="0">
              <a:ln>
                <a:noFill/>
              </a:ln>
              <a:solidFill>
                <a:prstClr val="black">
                  <a:lumMod val="75000"/>
                  <a:lumOff val="25000"/>
                </a:prstClr>
              </a:solidFill>
              <a:effectLst/>
              <a:uLnTx/>
              <a:uFillTx/>
              <a:latin typeface="微軟正黑體" pitchFamily="34" charset="-120"/>
              <a:ea typeface="微軟正黑體" pitchFamily="34" charset="-120"/>
              <a:cs typeface="+mn-cs"/>
            </a:endParaRPr>
          </a:p>
          <a:p>
            <a:pPr marL="174625" marR="0" lvl="0" indent="0" algn="l" defTabSz="914400" rtl="0" eaLnBrk="1" fontAlgn="auto" latinLnBrk="0" hangingPunct="1">
              <a:lnSpc>
                <a:spcPct val="90000"/>
              </a:lnSpc>
              <a:spcBef>
                <a:spcPts val="1200"/>
              </a:spcBef>
              <a:spcAft>
                <a:spcPts val="200"/>
              </a:spcAft>
              <a:buClr>
                <a:srgbClr val="4F81BD"/>
              </a:buClr>
              <a:buSzPct val="100000"/>
              <a:buNone/>
              <a:tabLst/>
              <a:defRPr/>
            </a:pPr>
            <a:r>
              <a:rPr kumimoji="0" lang="zh-TW" altLang="en-US" sz="2200" b="0" i="0" u="none" strike="noStrike" kern="1200" cap="none" spc="0" normalizeH="0" baseline="0" noProof="0" dirty="0" smtClean="0">
                <a:ln>
                  <a:noFill/>
                </a:ln>
                <a:solidFill>
                  <a:srgbClr val="FF0000"/>
                </a:solidFill>
                <a:effectLst/>
                <a:uLnTx/>
                <a:uFillTx/>
                <a:latin typeface="微軟正黑體" pitchFamily="34" charset="-120"/>
                <a:ea typeface="微軟正黑體" pitchFamily="34" charset="-120"/>
                <a:cs typeface="+mn-cs"/>
              </a:rPr>
              <a:t>必要</a:t>
            </a:r>
            <a:endParaRPr kumimoji="0" lang="en-US" altLang="zh-TW" sz="2200" b="0" i="0" u="none" strike="noStrike" kern="1200" cap="none" spc="0" normalizeH="0" baseline="0" noProof="0" dirty="0" smtClean="0">
              <a:ln>
                <a:noFill/>
              </a:ln>
              <a:solidFill>
                <a:srgbClr val="FF0000"/>
              </a:solidFill>
              <a:effectLst/>
              <a:uLnTx/>
              <a:uFillTx/>
              <a:latin typeface="微軟正黑體" pitchFamily="34" charset="-120"/>
              <a:ea typeface="微軟正黑體" pitchFamily="34" charset="-120"/>
              <a:cs typeface="+mn-cs"/>
            </a:endParaRPr>
          </a:p>
          <a:p>
            <a:pPr marL="174625" marR="0" lvl="0" indent="0" algn="l" defTabSz="914400" rtl="0" eaLnBrk="1" fontAlgn="auto" latinLnBrk="0" hangingPunct="1">
              <a:lnSpc>
                <a:spcPct val="90000"/>
              </a:lnSpc>
              <a:spcBef>
                <a:spcPts val="1200"/>
              </a:spcBef>
              <a:spcAft>
                <a:spcPts val="200"/>
              </a:spcAft>
              <a:buClr>
                <a:srgbClr val="4F81BD"/>
              </a:buClr>
              <a:buSzPct val="100000"/>
              <a:buFont typeface="Wingdings" panose="05000000000000000000" pitchFamily="2" charset="2"/>
              <a:buChar char="l"/>
              <a:tabLst/>
              <a:defRPr/>
            </a:pPr>
            <a:r>
              <a:rPr kumimoji="0" lang="zh-TW" altLang="en-US" b="0" i="0" u="none" strike="noStrike" kern="1200" cap="none" spc="0" normalizeH="0" baseline="0" noProof="0" dirty="0" smtClean="0">
                <a:ln>
                  <a:noFill/>
                </a:ln>
                <a:solidFill>
                  <a:prstClr val="black">
                    <a:lumMod val="75000"/>
                    <a:lumOff val="25000"/>
                  </a:prstClr>
                </a:solidFill>
                <a:effectLst/>
                <a:uLnTx/>
                <a:uFillTx/>
                <a:latin typeface="微軟正黑體" pitchFamily="34" charset="-120"/>
                <a:ea typeface="微軟正黑體" pitchFamily="34" charset="-120"/>
                <a:cs typeface="+mn-cs"/>
              </a:rPr>
              <a:t>耐震結構評估單位</a:t>
            </a:r>
            <a:endParaRPr kumimoji="0" lang="zh-TW" altLang="en-US"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endParaRPr>
          </a:p>
          <a:p>
            <a:pPr marL="174625" marR="0" lvl="0" indent="0" algn="l" defTabSz="914400" rtl="0" eaLnBrk="1" fontAlgn="auto" latinLnBrk="0" hangingPunct="1">
              <a:lnSpc>
                <a:spcPct val="90000"/>
              </a:lnSpc>
              <a:spcBef>
                <a:spcPts val="1200"/>
              </a:spcBef>
              <a:spcAft>
                <a:spcPts val="200"/>
              </a:spcAft>
              <a:buClr>
                <a:srgbClr val="4F81BD"/>
              </a:buClr>
              <a:buSzPct val="100000"/>
              <a:buFont typeface="Wingdings" panose="05000000000000000000" pitchFamily="2" charset="2"/>
              <a:buChar char="l"/>
              <a:tabLst/>
              <a:defRPr/>
            </a:pPr>
            <a:r>
              <a:rPr kumimoji="0" lang="zh-TW" altLang="en-US" b="0" i="0" u="none" strike="noStrike" kern="1200" cap="none" spc="0" normalizeH="0" baseline="0" noProof="0" dirty="0" smtClean="0">
                <a:ln>
                  <a:noFill/>
                </a:ln>
                <a:solidFill>
                  <a:prstClr val="black">
                    <a:lumMod val="75000"/>
                    <a:lumOff val="25000"/>
                  </a:prstClr>
                </a:solidFill>
                <a:effectLst/>
                <a:uLnTx/>
                <a:uFillTx/>
                <a:latin typeface="微軟正黑體" pitchFamily="34" charset="-120"/>
                <a:ea typeface="微軟正黑體" pitchFamily="34" charset="-120"/>
                <a:cs typeface="+mn-cs"/>
              </a:rPr>
              <a:t>建築師</a:t>
            </a:r>
            <a:r>
              <a:rPr kumimoji="0" lang="en-US" altLang="zh-TW" b="0" i="0" u="none" strike="noStrike" kern="1200" cap="none" spc="0" normalizeH="0" baseline="0" noProof="0" dirty="0" smtClean="0">
                <a:ln>
                  <a:noFill/>
                </a:ln>
                <a:solidFill>
                  <a:prstClr val="black">
                    <a:lumMod val="75000"/>
                    <a:lumOff val="25000"/>
                  </a:prstClr>
                </a:solidFill>
                <a:effectLst/>
                <a:uLnTx/>
                <a:uFillTx/>
                <a:latin typeface="微軟正黑體" pitchFamily="34" charset="-120"/>
                <a:ea typeface="微軟正黑體" pitchFamily="34" charset="-120"/>
                <a:cs typeface="+mn-cs"/>
              </a:rPr>
              <a:t>(</a:t>
            </a:r>
            <a:r>
              <a:rPr kumimoji="0" lang="zh-TW" altLang="en-US" b="0" i="0" u="none" strike="noStrike" kern="1200" cap="none" spc="0" normalizeH="0" baseline="0" noProof="0" dirty="0" smtClean="0">
                <a:ln>
                  <a:noFill/>
                </a:ln>
                <a:solidFill>
                  <a:prstClr val="black">
                    <a:lumMod val="75000"/>
                    <a:lumOff val="25000"/>
                  </a:prstClr>
                </a:solidFill>
                <a:effectLst/>
                <a:uLnTx/>
                <a:uFillTx/>
                <a:latin typeface="微軟正黑體" pitchFamily="34" charset="-120"/>
                <a:ea typeface="微軟正黑體" pitchFamily="34" charset="-120"/>
                <a:cs typeface="+mn-cs"/>
              </a:rPr>
              <a:t>重建計畫、建照、使照</a:t>
            </a:r>
            <a:r>
              <a:rPr kumimoji="0" lang="en-US" altLang="zh-TW" b="0" i="0" u="none" strike="noStrike" kern="1200" cap="none" spc="0" normalizeH="0" baseline="0" noProof="0" dirty="0" smtClean="0">
                <a:ln>
                  <a:noFill/>
                </a:ln>
                <a:solidFill>
                  <a:prstClr val="black">
                    <a:lumMod val="75000"/>
                    <a:lumOff val="25000"/>
                  </a:prstClr>
                </a:solidFill>
                <a:effectLst/>
                <a:uLnTx/>
                <a:uFillTx/>
                <a:latin typeface="微軟正黑體" pitchFamily="34" charset="-120"/>
                <a:ea typeface="微軟正黑體" pitchFamily="34" charset="-120"/>
                <a:cs typeface="+mn-cs"/>
              </a:rPr>
              <a:t>)</a:t>
            </a:r>
            <a:endParaRPr kumimoji="0" lang="zh-TW" altLang="en-US"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endParaRPr>
          </a:p>
          <a:p>
            <a:pPr marL="174625" marR="0" lvl="0" indent="0" algn="l" defTabSz="914400" rtl="0" eaLnBrk="1" fontAlgn="auto" latinLnBrk="0" hangingPunct="1">
              <a:lnSpc>
                <a:spcPct val="90000"/>
              </a:lnSpc>
              <a:spcBef>
                <a:spcPts val="1200"/>
              </a:spcBef>
              <a:spcAft>
                <a:spcPts val="200"/>
              </a:spcAft>
              <a:buClr>
                <a:srgbClr val="4F81BD"/>
              </a:buClr>
              <a:buSzPct val="100000"/>
              <a:buFont typeface="Wingdings" panose="05000000000000000000" pitchFamily="2" charset="2"/>
              <a:buChar char="l"/>
              <a:tabLst/>
              <a:defRPr/>
            </a:pPr>
            <a:r>
              <a:rPr kumimoji="0" lang="zh-TW" altLang="en-US"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營造廠商</a:t>
            </a:r>
          </a:p>
          <a:p>
            <a:pPr marL="174625" marR="0" lvl="0" indent="0" algn="l" defTabSz="914400" rtl="0" eaLnBrk="1" fontAlgn="auto" latinLnBrk="0" hangingPunct="1">
              <a:lnSpc>
                <a:spcPct val="90000"/>
              </a:lnSpc>
              <a:spcBef>
                <a:spcPts val="1200"/>
              </a:spcBef>
              <a:spcAft>
                <a:spcPts val="200"/>
              </a:spcAft>
              <a:buClr>
                <a:srgbClr val="4F81BD"/>
              </a:buClr>
              <a:buSzPct val="100000"/>
              <a:buFont typeface="Wingdings" panose="05000000000000000000" pitchFamily="2" charset="2"/>
              <a:buChar char="l"/>
              <a:tabLst/>
              <a:defRPr/>
            </a:pPr>
            <a:r>
              <a:rPr kumimoji="0" lang="zh-TW" altLang="en-US"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地政</a:t>
            </a:r>
            <a:r>
              <a:rPr kumimoji="0" lang="zh-TW" altLang="en-US" b="0" i="0" u="none" strike="noStrike" kern="1200" cap="none" spc="0" normalizeH="0" baseline="0" noProof="0" dirty="0" smtClean="0">
                <a:ln>
                  <a:noFill/>
                </a:ln>
                <a:solidFill>
                  <a:prstClr val="black">
                    <a:lumMod val="75000"/>
                    <a:lumOff val="25000"/>
                  </a:prstClr>
                </a:solidFill>
                <a:effectLst/>
                <a:uLnTx/>
                <a:uFillTx/>
                <a:latin typeface="微軟正黑體" pitchFamily="34" charset="-120"/>
                <a:ea typeface="微軟正黑體" pitchFamily="34" charset="-120"/>
                <a:cs typeface="+mn-cs"/>
              </a:rPr>
              <a:t>代書</a:t>
            </a:r>
            <a:endParaRPr kumimoji="0" lang="en-US" altLang="zh-TW" b="0" i="0" u="none" strike="noStrike" kern="1200" cap="none" spc="0" normalizeH="0" baseline="0" noProof="0" dirty="0" smtClean="0">
              <a:ln>
                <a:noFill/>
              </a:ln>
              <a:solidFill>
                <a:prstClr val="black">
                  <a:lumMod val="75000"/>
                  <a:lumOff val="25000"/>
                </a:prstClr>
              </a:solidFill>
              <a:effectLst/>
              <a:uLnTx/>
              <a:uFillTx/>
              <a:latin typeface="微軟正黑體" pitchFamily="34" charset="-120"/>
              <a:ea typeface="微軟正黑體" pitchFamily="34" charset="-120"/>
              <a:cs typeface="+mn-cs"/>
            </a:endParaRPr>
          </a:p>
          <a:p>
            <a:pPr marL="174625" marR="0" lvl="0" indent="0" algn="l" defTabSz="914400" rtl="0" eaLnBrk="1" fontAlgn="auto" latinLnBrk="0" hangingPunct="1">
              <a:lnSpc>
                <a:spcPct val="90000"/>
              </a:lnSpc>
              <a:spcBef>
                <a:spcPts val="1200"/>
              </a:spcBef>
              <a:spcAft>
                <a:spcPts val="200"/>
              </a:spcAft>
              <a:buClr>
                <a:srgbClr val="4F81BD"/>
              </a:buClr>
              <a:buSzPct val="100000"/>
              <a:buNone/>
              <a:tabLst/>
              <a:defRPr/>
            </a:pPr>
            <a:r>
              <a:rPr lang="zh-TW" altLang="en-US" sz="2200" dirty="0" smtClean="0">
                <a:solidFill>
                  <a:srgbClr val="FF0000"/>
                </a:solidFill>
                <a:latin typeface="微軟正黑體" pitchFamily="34" charset="-120"/>
                <a:ea typeface="微軟正黑體" pitchFamily="34" charset="-120"/>
              </a:rPr>
              <a:t>非</a:t>
            </a:r>
            <a:r>
              <a:rPr lang="zh-TW" altLang="en-US" sz="2200" dirty="0">
                <a:solidFill>
                  <a:srgbClr val="FF0000"/>
                </a:solidFill>
                <a:latin typeface="微軟正黑體" pitchFamily="34" charset="-120"/>
                <a:ea typeface="微軟正黑體" pitchFamily="34" charset="-120"/>
              </a:rPr>
              <a:t>必要</a:t>
            </a:r>
            <a:endParaRPr kumimoji="0" lang="zh-TW" altLang="en-US" sz="2200" b="0" i="0" u="none" strike="noStrike" kern="1200" cap="none" spc="0" normalizeH="0" baseline="0" noProof="0" dirty="0">
              <a:ln>
                <a:noFill/>
              </a:ln>
              <a:solidFill>
                <a:srgbClr val="FF0000"/>
              </a:solidFill>
              <a:effectLst/>
              <a:uLnTx/>
              <a:uFillTx/>
              <a:latin typeface="微軟正黑體" pitchFamily="34" charset="-120"/>
              <a:ea typeface="微軟正黑體" pitchFamily="34" charset="-120"/>
            </a:endParaRPr>
          </a:p>
          <a:p>
            <a:pPr marL="174625" marR="0" lvl="0" indent="0" algn="l" defTabSz="914400" rtl="0" eaLnBrk="1" fontAlgn="auto" latinLnBrk="0" hangingPunct="1">
              <a:lnSpc>
                <a:spcPct val="90000"/>
              </a:lnSpc>
              <a:spcBef>
                <a:spcPts val="1200"/>
              </a:spcBef>
              <a:spcAft>
                <a:spcPts val="200"/>
              </a:spcAft>
              <a:buClr>
                <a:srgbClr val="4F81BD"/>
              </a:buClr>
              <a:buSzPct val="100000"/>
              <a:buFont typeface="Wingdings" panose="05000000000000000000" pitchFamily="2" charset="2"/>
              <a:buChar char="l"/>
              <a:tabLst/>
              <a:defRPr/>
            </a:pPr>
            <a:r>
              <a:rPr kumimoji="0" lang="zh-TW" altLang="en-US" b="0" i="0" u="none" strike="noStrike" kern="1200" cap="none" spc="0" normalizeH="0" baseline="0" noProof="0" dirty="0" smtClean="0">
                <a:ln>
                  <a:noFill/>
                </a:ln>
                <a:solidFill>
                  <a:prstClr val="black">
                    <a:lumMod val="75000"/>
                    <a:lumOff val="25000"/>
                  </a:prstClr>
                </a:solidFill>
                <a:effectLst/>
                <a:uLnTx/>
                <a:uFillTx/>
                <a:latin typeface="微軟正黑體" pitchFamily="34" charset="-120"/>
                <a:ea typeface="微軟正黑體" pitchFamily="34" charset="-120"/>
                <a:cs typeface="+mn-cs"/>
              </a:rPr>
              <a:t>銀行</a:t>
            </a:r>
            <a:r>
              <a:rPr kumimoji="0" lang="en-US" altLang="zh-TW"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a:t>
            </a:r>
            <a:r>
              <a:rPr kumimoji="0" lang="zh-TW" altLang="en-US"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rPr>
              <a:t>信託、融資</a:t>
            </a:r>
            <a:r>
              <a:rPr kumimoji="0" lang="en-US" altLang="zh-TW" b="0" i="0" u="none" strike="noStrike" kern="1200" cap="none" spc="0" normalizeH="0" baseline="0" noProof="0" dirty="0" smtClean="0">
                <a:ln>
                  <a:noFill/>
                </a:ln>
                <a:solidFill>
                  <a:prstClr val="black">
                    <a:lumMod val="75000"/>
                    <a:lumOff val="25000"/>
                  </a:prstClr>
                </a:solidFill>
                <a:effectLst/>
                <a:uLnTx/>
                <a:uFillTx/>
                <a:latin typeface="微軟正黑體" pitchFamily="34" charset="-120"/>
                <a:ea typeface="微軟正黑體" pitchFamily="34" charset="-120"/>
                <a:cs typeface="+mn-cs"/>
              </a:rPr>
              <a:t>)</a:t>
            </a:r>
          </a:p>
          <a:p>
            <a:pPr marL="174625" marR="0" lvl="0" indent="0" algn="l" defTabSz="914400" rtl="0" eaLnBrk="1" fontAlgn="auto" latinLnBrk="0" hangingPunct="1">
              <a:lnSpc>
                <a:spcPct val="90000"/>
              </a:lnSpc>
              <a:spcBef>
                <a:spcPts val="1200"/>
              </a:spcBef>
              <a:spcAft>
                <a:spcPts val="200"/>
              </a:spcAft>
              <a:buClr>
                <a:srgbClr val="4F81BD"/>
              </a:buClr>
              <a:buSzPct val="100000"/>
              <a:buFont typeface="Wingdings" panose="05000000000000000000" pitchFamily="2" charset="2"/>
              <a:buChar char="l"/>
              <a:tabLst/>
              <a:defRPr/>
            </a:pPr>
            <a:r>
              <a:rPr kumimoji="0" lang="zh-TW" altLang="en-US" b="0" i="0" u="none" strike="noStrike" kern="1200" cap="none" spc="0" normalizeH="0" baseline="0" noProof="0" dirty="0" smtClean="0">
                <a:ln>
                  <a:noFill/>
                </a:ln>
                <a:solidFill>
                  <a:prstClr val="black">
                    <a:lumMod val="75000"/>
                    <a:lumOff val="25000"/>
                  </a:prstClr>
                </a:solidFill>
                <a:effectLst/>
                <a:uLnTx/>
                <a:uFillTx/>
                <a:latin typeface="微軟正黑體" pitchFamily="34" charset="-120"/>
                <a:ea typeface="微軟正黑體" pitchFamily="34" charset="-120"/>
                <a:cs typeface="+mn-cs"/>
              </a:rPr>
              <a:t>經紀業</a:t>
            </a:r>
            <a:endParaRPr kumimoji="0" lang="en-US" altLang="zh-TW" b="0" i="0" u="none" strike="noStrike" kern="1200" cap="none" spc="0" normalizeH="0" baseline="0" noProof="0" dirty="0">
              <a:ln>
                <a:noFill/>
              </a:ln>
              <a:solidFill>
                <a:prstClr val="black">
                  <a:lumMod val="75000"/>
                  <a:lumOff val="25000"/>
                </a:prstClr>
              </a:solidFill>
              <a:effectLst/>
              <a:uLnTx/>
              <a:uFillTx/>
              <a:latin typeface="微軟正黑體" pitchFamily="34" charset="-120"/>
              <a:ea typeface="微軟正黑體" pitchFamily="34" charset="-120"/>
              <a:cs typeface="+mn-cs"/>
            </a:endParaRPr>
          </a:p>
        </p:txBody>
      </p:sp>
      <p:grpSp>
        <p:nvGrpSpPr>
          <p:cNvPr id="8" name="群組 7"/>
          <p:cNvGrpSpPr/>
          <p:nvPr/>
        </p:nvGrpSpPr>
        <p:grpSpPr>
          <a:xfrm>
            <a:off x="898331" y="1021546"/>
            <a:ext cx="10499293" cy="5409886"/>
            <a:chOff x="899010" y="1017341"/>
            <a:chExt cx="10499293" cy="5409886"/>
          </a:xfrm>
        </p:grpSpPr>
        <p:sp>
          <p:nvSpPr>
            <p:cNvPr id="73"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6" name="群組 5"/>
            <p:cNvGrpSpPr/>
            <p:nvPr/>
          </p:nvGrpSpPr>
          <p:grpSpPr>
            <a:xfrm>
              <a:off x="1217849" y="1890867"/>
              <a:ext cx="9647813" cy="3970318"/>
              <a:chOff x="1327240" y="2221729"/>
              <a:chExt cx="8794773" cy="3970318"/>
            </a:xfrm>
          </p:grpSpPr>
          <p:sp>
            <p:nvSpPr>
              <p:cNvPr id="3" name="文字方塊 2"/>
              <p:cNvSpPr txBox="1"/>
              <p:nvPr/>
            </p:nvSpPr>
            <p:spPr>
              <a:xfrm>
                <a:off x="1327240" y="2221729"/>
                <a:ext cx="8794773" cy="3970318"/>
              </a:xfrm>
              <a:prstGeom prst="rect">
                <a:avLst/>
              </a:prstGeom>
              <a:noFill/>
            </p:spPr>
            <p:txBody>
              <a:bodyPr wrap="square" rtlCol="0">
                <a:spAutoFit/>
              </a:bodyPr>
              <a:lstStyle/>
              <a:p>
                <a:r>
                  <a:rPr lang="zh-TW" altLang="en-US" sz="3600" dirty="0" smtClean="0">
                    <a:latin typeface="微軟正黑體" panose="020B0604030504040204" pitchFamily="34" charset="-120"/>
                    <a:ea typeface="微軟正黑體" panose="020B0604030504040204" pitchFamily="34" charset="-120"/>
                  </a:rPr>
                  <a:t>快來申請</a:t>
                </a:r>
                <a:r>
                  <a:rPr lang="zh-TW" altLang="en-US" sz="3600" b="1" dirty="0" smtClean="0">
                    <a:solidFill>
                      <a:srgbClr val="D35154"/>
                    </a:solidFill>
                    <a:latin typeface="微軟正黑體" panose="020B0604030504040204" pitchFamily="34" charset="-120"/>
                    <a:ea typeface="微軟正黑體" panose="020B0604030504040204" pitchFamily="34" charset="-120"/>
                  </a:rPr>
                  <a:t>危老重建</a:t>
                </a:r>
                <a:r>
                  <a:rPr lang="zh-TW" altLang="en-US" sz="3600" dirty="0" smtClean="0">
                    <a:latin typeface="微軟正黑體" panose="020B0604030504040204" pitchFamily="34" charset="-120"/>
                    <a:ea typeface="微軟正黑體" panose="020B0604030504040204" pitchFamily="34" charset="-120"/>
                  </a:rPr>
                  <a:t>吧</a:t>
                </a:r>
                <a:r>
                  <a:rPr lang="en-US" altLang="zh-TW" sz="3600" dirty="0" smtClean="0">
                    <a:latin typeface="微軟正黑體" panose="020B0604030504040204" pitchFamily="34" charset="-120"/>
                    <a:ea typeface="微軟正黑體" panose="020B0604030504040204" pitchFamily="34" charset="-120"/>
                  </a:rPr>
                  <a:t>!</a:t>
                </a:r>
                <a:br>
                  <a:rPr lang="en-US" altLang="zh-TW" sz="3600" dirty="0" smtClean="0">
                    <a:latin typeface="微軟正黑體" panose="020B0604030504040204" pitchFamily="34" charset="-120"/>
                    <a:ea typeface="微軟正黑體" panose="020B0604030504040204" pitchFamily="34" charset="-120"/>
                  </a:rPr>
                </a:br>
                <a:r>
                  <a:rPr lang="en-US" altLang="zh-TW" sz="3600" dirty="0" smtClean="0">
                    <a:latin typeface="微軟正黑體" panose="020B0604030504040204" pitchFamily="34" charset="-120"/>
                    <a:ea typeface="微軟正黑體" panose="020B0604030504040204" pitchFamily="34" charset="-120"/>
                  </a:rPr>
                  <a:t/>
                </a:r>
                <a:br>
                  <a:rPr lang="en-US" altLang="zh-TW" sz="3600" dirty="0" smtClean="0">
                    <a:latin typeface="微軟正黑體" panose="020B0604030504040204" pitchFamily="34" charset="-120"/>
                    <a:ea typeface="微軟正黑體" panose="020B0604030504040204" pitchFamily="34" charset="-120"/>
                  </a:rPr>
                </a:br>
                <a:r>
                  <a:rPr lang="zh-TW" altLang="en-US" sz="3600" dirty="0" smtClean="0">
                    <a:latin typeface="微軟正黑體" panose="020B0604030504040204" pitchFamily="34" charset="-120"/>
                    <a:ea typeface="微軟正黑體" panose="020B0604030504040204" pitchFamily="34" charset="-120"/>
                  </a:rPr>
                  <a:t>現在申請最高可達</a:t>
                </a:r>
                <a:r>
                  <a:rPr lang="en-US" altLang="zh-TW" sz="3600" b="1" dirty="0" smtClean="0">
                    <a:solidFill>
                      <a:srgbClr val="D35154"/>
                    </a:solidFill>
                    <a:latin typeface="微軟正黑體" panose="020B0604030504040204" pitchFamily="34" charset="-120"/>
                    <a:ea typeface="微軟正黑體" panose="020B0604030504040204" pitchFamily="34" charset="-120"/>
                  </a:rPr>
                  <a:t>1.4</a:t>
                </a:r>
                <a:r>
                  <a:rPr lang="zh-TW" altLang="en-US" sz="3600" b="1" dirty="0" smtClean="0">
                    <a:solidFill>
                      <a:srgbClr val="D35154"/>
                    </a:solidFill>
                    <a:latin typeface="微軟正黑體" panose="020B0604030504040204" pitchFamily="34" charset="-120"/>
                    <a:ea typeface="微軟正黑體" panose="020B0604030504040204" pitchFamily="34" charset="-120"/>
                  </a:rPr>
                  <a:t>倍</a:t>
                </a:r>
                <a:r>
                  <a:rPr lang="zh-TW" altLang="en-US" sz="3600" dirty="0" smtClean="0">
                    <a:latin typeface="微軟正黑體" panose="020B0604030504040204" pitchFamily="34" charset="-120"/>
                    <a:ea typeface="微軟正黑體" panose="020B0604030504040204" pitchFamily="34" charset="-120"/>
                  </a:rPr>
                  <a:t>容積獎勵喔</a:t>
                </a:r>
                <a:r>
                  <a:rPr lang="en-US" altLang="zh-TW" sz="3600" dirty="0" smtClean="0">
                    <a:latin typeface="微軟正黑體" panose="020B0604030504040204" pitchFamily="34" charset="-120"/>
                    <a:ea typeface="微軟正黑體" panose="020B0604030504040204" pitchFamily="34" charset="-120"/>
                  </a:rPr>
                  <a:t>!</a:t>
                </a:r>
                <a:br>
                  <a:rPr lang="en-US" altLang="zh-TW" sz="3600" dirty="0" smtClean="0">
                    <a:latin typeface="微軟正黑體" panose="020B0604030504040204" pitchFamily="34" charset="-120"/>
                    <a:ea typeface="微軟正黑體" panose="020B0604030504040204" pitchFamily="34" charset="-120"/>
                  </a:rPr>
                </a:br>
                <a:r>
                  <a:rPr lang="en-US" altLang="zh-TW" sz="3600" dirty="0" smtClean="0">
                    <a:latin typeface="微軟正黑體" panose="020B0604030504040204" pitchFamily="34" charset="-120"/>
                    <a:ea typeface="微軟正黑體" panose="020B0604030504040204" pitchFamily="34" charset="-120"/>
                  </a:rPr>
                  <a:t/>
                </a:r>
                <a:br>
                  <a:rPr lang="en-US" altLang="zh-TW" sz="3600" dirty="0" smtClean="0">
                    <a:latin typeface="微軟正黑體" panose="020B0604030504040204" pitchFamily="34" charset="-120"/>
                    <a:ea typeface="微軟正黑體" panose="020B0604030504040204" pitchFamily="34" charset="-120"/>
                  </a:rPr>
                </a:br>
                <a:r>
                  <a:rPr lang="en-US" altLang="zh-TW" sz="3600" dirty="0" smtClean="0">
                    <a:latin typeface="微軟正黑體" panose="020B0604030504040204" pitchFamily="34" charset="-120"/>
                    <a:ea typeface="微軟正黑體" panose="020B0604030504040204" pitchFamily="34" charset="-120"/>
                  </a:rPr>
                  <a:t>10%</a:t>
                </a:r>
                <a:r>
                  <a:rPr lang="zh-TW" altLang="en-US" sz="3600" dirty="0" smtClean="0">
                    <a:latin typeface="微軟正黑體" panose="020B0604030504040204" pitchFamily="34" charset="-120"/>
                    <a:ea typeface="微軟正黑體" panose="020B0604030504040204" pitchFamily="34" charset="-120"/>
                  </a:rPr>
                  <a:t>時程獎勵</a:t>
                </a:r>
                <a:r>
                  <a:rPr lang="ja-JP" altLang="en-US" sz="3600" dirty="0" smtClean="0">
                    <a:latin typeface="微軟正黑體" panose="020B0604030504040204" pitchFamily="34" charset="-120"/>
                    <a:ea typeface="微軟正黑體" panose="020B0604030504040204" pitchFamily="34" charset="-120"/>
                  </a:rPr>
                  <a:t>　　</a:t>
                </a:r>
                <a:r>
                  <a:rPr lang="zh-TW" altLang="en-US" sz="3600" dirty="0" smtClean="0">
                    <a:latin typeface="微軟正黑體" panose="020B0604030504040204" pitchFamily="34" charset="-120"/>
                    <a:ea typeface="微軟正黑體" panose="020B0604030504040204" pitchFamily="34" charset="-120"/>
                  </a:rPr>
                  <a:t>只到</a:t>
                </a:r>
                <a:r>
                  <a:rPr lang="en-US" altLang="zh-TW" sz="3600" b="1" dirty="0" smtClean="0">
                    <a:solidFill>
                      <a:srgbClr val="D35154"/>
                    </a:solidFill>
                    <a:latin typeface="微軟正黑體" panose="020B0604030504040204" pitchFamily="34" charset="-120"/>
                    <a:ea typeface="微軟正黑體" panose="020B0604030504040204" pitchFamily="34" charset="-120"/>
                  </a:rPr>
                  <a:t>109</a:t>
                </a:r>
                <a:r>
                  <a:rPr lang="zh-TW" altLang="en-US" sz="3600" b="1" dirty="0" smtClean="0">
                    <a:solidFill>
                      <a:srgbClr val="D35154"/>
                    </a:solidFill>
                    <a:latin typeface="微軟正黑體" panose="020B0604030504040204" pitchFamily="34" charset="-120"/>
                    <a:ea typeface="微軟正黑體" panose="020B0604030504040204" pitchFamily="34" charset="-120"/>
                  </a:rPr>
                  <a:t>年</a:t>
                </a:r>
                <a:r>
                  <a:rPr lang="en-US" altLang="zh-TW" sz="3600" b="1" dirty="0" smtClean="0">
                    <a:solidFill>
                      <a:srgbClr val="D35154"/>
                    </a:solidFill>
                    <a:latin typeface="微軟正黑體" panose="020B0604030504040204" pitchFamily="34" charset="-120"/>
                    <a:ea typeface="微軟正黑體" panose="020B0604030504040204" pitchFamily="34" charset="-120"/>
                  </a:rPr>
                  <a:t>5</a:t>
                </a:r>
                <a:r>
                  <a:rPr lang="zh-TW" altLang="en-US" sz="3600" b="1" dirty="0" smtClean="0">
                    <a:solidFill>
                      <a:srgbClr val="D35154"/>
                    </a:solidFill>
                    <a:latin typeface="微軟正黑體" panose="020B0604030504040204" pitchFamily="34" charset="-120"/>
                    <a:ea typeface="微軟正黑體" panose="020B0604030504040204" pitchFamily="34" charset="-120"/>
                  </a:rPr>
                  <a:t>月</a:t>
                </a:r>
                <a:r>
                  <a:rPr lang="en-US" altLang="zh-TW" sz="3600" b="1" dirty="0" smtClean="0">
                    <a:solidFill>
                      <a:srgbClr val="D35154"/>
                    </a:solidFill>
                    <a:latin typeface="微軟正黑體" panose="020B0604030504040204" pitchFamily="34" charset="-120"/>
                    <a:ea typeface="微軟正黑體" panose="020B0604030504040204" pitchFamily="34" charset="-120"/>
                  </a:rPr>
                  <a:t>9</a:t>
                </a:r>
                <a:r>
                  <a:rPr lang="zh-TW" altLang="en-US" sz="3600" b="1" dirty="0" smtClean="0">
                    <a:solidFill>
                      <a:srgbClr val="D35154"/>
                    </a:solidFill>
                    <a:latin typeface="微軟正黑體" panose="020B0604030504040204" pitchFamily="34" charset="-120"/>
                    <a:ea typeface="微軟正黑體" panose="020B0604030504040204" pitchFamily="34" charset="-120"/>
                  </a:rPr>
                  <a:t>日</a:t>
                </a:r>
                <a:r>
                  <a:rPr lang="zh-TW" altLang="en-US" sz="3600" dirty="0" smtClean="0">
                    <a:latin typeface="微軟正黑體" panose="020B0604030504040204" pitchFamily="34" charset="-120"/>
                    <a:ea typeface="微軟正黑體" panose="020B0604030504040204" pitchFamily="34" charset="-120"/>
                  </a:rPr>
                  <a:t>喔</a:t>
                </a:r>
                <a:r>
                  <a:rPr lang="en-US" altLang="zh-TW" sz="3600" dirty="0" smtClean="0">
                    <a:latin typeface="微軟正黑體" panose="020B0604030504040204" pitchFamily="34" charset="-120"/>
                    <a:ea typeface="微軟正黑體" panose="020B0604030504040204" pitchFamily="34" charset="-120"/>
                  </a:rPr>
                  <a:t>!</a:t>
                </a:r>
                <a:r>
                  <a:rPr lang="en-US" altLang="zh-TW" sz="3600" dirty="0">
                    <a:latin typeface="微軟正黑體" panose="020B0604030504040204" pitchFamily="34" charset="-120"/>
                    <a:ea typeface="微軟正黑體" panose="020B0604030504040204" pitchFamily="34" charset="-120"/>
                  </a:rPr>
                  <a:t/>
                </a:r>
                <a:br>
                  <a:rPr lang="en-US" altLang="zh-TW" sz="3600" dirty="0">
                    <a:latin typeface="微軟正黑體" panose="020B0604030504040204" pitchFamily="34" charset="-120"/>
                    <a:ea typeface="微軟正黑體" panose="020B0604030504040204" pitchFamily="34" charset="-120"/>
                  </a:rPr>
                </a:br>
                <a:r>
                  <a:rPr lang="en-US" altLang="zh-TW" sz="3600" dirty="0" smtClean="0">
                    <a:latin typeface="微軟正黑體" panose="020B0604030504040204" pitchFamily="34" charset="-120"/>
                    <a:ea typeface="微軟正黑體" panose="020B0604030504040204" pitchFamily="34" charset="-120"/>
                  </a:rPr>
                  <a:t/>
                </a:r>
                <a:br>
                  <a:rPr lang="en-US" altLang="zh-TW" sz="3600" dirty="0" smtClean="0">
                    <a:latin typeface="微軟正黑體" panose="020B0604030504040204" pitchFamily="34" charset="-120"/>
                    <a:ea typeface="微軟正黑體" panose="020B0604030504040204" pitchFamily="34" charset="-120"/>
                  </a:rPr>
                </a:br>
                <a:r>
                  <a:rPr lang="ja-JP" altLang="en-US" sz="3600" dirty="0" smtClean="0"/>
                  <a:t>　</a:t>
                </a:r>
                <a:endParaRPr lang="zh-TW" altLang="en-US" sz="3600" dirty="0"/>
              </a:p>
            </p:txBody>
          </p:sp>
          <p:sp>
            <p:nvSpPr>
              <p:cNvPr id="4" name="向右箭號 3"/>
              <p:cNvSpPr/>
              <p:nvPr/>
            </p:nvSpPr>
            <p:spPr>
              <a:xfrm>
                <a:off x="4052270" y="4568224"/>
                <a:ext cx="589568" cy="33947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026" name="Picture 2" descr="着ぐるみのイラスト（女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2247" y="1650941"/>
              <a:ext cx="2756056" cy="30698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698085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6"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sp>
        <p:nvSpPr>
          <p:cNvPr id="71" name="양쪽 모서리가 둥근 사각형 4"/>
          <p:cNvSpPr/>
          <p:nvPr/>
        </p:nvSpPr>
        <p:spPr>
          <a:xfrm>
            <a:off x="904031" y="562939"/>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a:solidFill>
                  <a:prstClr val="white"/>
                </a:solidFill>
                <a:latin typeface="微軟正黑體" panose="020B0604030504040204" pitchFamily="34" charset="-120"/>
                <a:ea typeface="微軟正黑體" panose="020B0604030504040204" pitchFamily="34" charset="-120"/>
              </a:rPr>
              <a:t>拾</a:t>
            </a:r>
            <a:r>
              <a:rPr lang="zh-TW" altLang="en-US" sz="2800" b="1" dirty="0" smtClean="0">
                <a:solidFill>
                  <a:prstClr val="white"/>
                </a:solidFill>
                <a:latin typeface="微軟正黑體" panose="020B0604030504040204" pitchFamily="34" charset="-120"/>
                <a:ea typeface="微軟正黑體" panose="020B0604030504040204" pitchFamily="34" charset="-120"/>
              </a:rPr>
              <a:t>、</a:t>
            </a:r>
            <a:r>
              <a:rPr lang="zh-TW" altLang="en-US" sz="2800" b="1" dirty="0">
                <a:solidFill>
                  <a:prstClr val="white"/>
                </a:solidFill>
                <a:latin typeface="微軟正黑體" panose="020B0604030504040204" pitchFamily="34" charset="-120"/>
                <a:ea typeface="微軟正黑體" panose="020B0604030504040204" pitchFamily="34" charset="-120"/>
              </a:rPr>
              <a:t>選擇危老</a:t>
            </a:r>
            <a:endParaRPr lang="en-US"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72" name="內容版面配置區 2"/>
          <p:cNvSpPr>
            <a:spLocks noGrp="1"/>
          </p:cNvSpPr>
          <p:nvPr>
            <p:ph idx="1"/>
          </p:nvPr>
        </p:nvSpPr>
        <p:spPr>
          <a:xfrm>
            <a:off x="1583963" y="1569136"/>
            <a:ext cx="9001000" cy="4023360"/>
          </a:xfrm>
        </p:spPr>
        <p:txBody>
          <a:bodyPr>
            <a:normAutofit/>
          </a:bodyPr>
          <a:lstStyle/>
          <a:p>
            <a:pPr marL="0" indent="0">
              <a:buNone/>
            </a:pPr>
            <a:r>
              <a:rPr lang="zh-TW" altLang="en-US" dirty="0" smtClean="0">
                <a:latin typeface="微軟正黑體" pitchFamily="34" charset="-120"/>
                <a:ea typeface="微軟正黑體" pitchFamily="34" charset="-120"/>
              </a:rPr>
              <a:t>一、主管機關</a:t>
            </a:r>
            <a:endParaRPr lang="en-US" altLang="zh-TW" dirty="0" smtClean="0">
              <a:latin typeface="微軟正黑體" pitchFamily="34" charset="-120"/>
              <a:ea typeface="微軟正黑體" pitchFamily="34" charset="-120"/>
            </a:endParaRPr>
          </a:p>
          <a:p>
            <a:pPr marL="531812" indent="0">
              <a:buNone/>
            </a:pPr>
            <a:r>
              <a:rPr lang="zh-TW" altLang="en-US" dirty="0" smtClean="0">
                <a:latin typeface="微軟正黑體" pitchFamily="34" charset="-120"/>
                <a:ea typeface="微軟正黑體" pitchFamily="34" charset="-120"/>
              </a:rPr>
              <a:t>宜蘭縣政府建設處都市計畫科 </a:t>
            </a:r>
            <a:endParaRPr lang="en-US" altLang="zh-TW" dirty="0" smtClean="0">
              <a:latin typeface="微軟正黑體" pitchFamily="34" charset="-120"/>
              <a:ea typeface="微軟正黑體" pitchFamily="34" charset="-120"/>
            </a:endParaRPr>
          </a:p>
          <a:p>
            <a:pPr marL="531812" indent="0">
              <a:buNone/>
            </a:pPr>
            <a:r>
              <a:rPr lang="en-US" altLang="zh-TW" sz="2800" dirty="0" smtClean="0">
                <a:latin typeface="微軟正黑體" pitchFamily="34" charset="-120"/>
                <a:ea typeface="微軟正黑體" pitchFamily="34" charset="-120"/>
              </a:rPr>
              <a:t>(03)925-1000#1411</a:t>
            </a:r>
            <a:r>
              <a:rPr lang="zh-TW" altLang="en-US" sz="2800" dirty="0" smtClean="0">
                <a:latin typeface="微軟正黑體" pitchFamily="34" charset="-120"/>
                <a:ea typeface="微軟正黑體" pitchFamily="34" charset="-120"/>
              </a:rPr>
              <a:t> 陳小姐</a:t>
            </a:r>
            <a:endParaRPr lang="en-US" altLang="zh-TW" sz="2800" dirty="0" smtClean="0">
              <a:latin typeface="微軟正黑體" pitchFamily="34" charset="-120"/>
              <a:ea typeface="微軟正黑體" pitchFamily="34" charset="-120"/>
            </a:endParaRPr>
          </a:p>
          <a:p>
            <a:pPr marL="531812" indent="0">
              <a:buNone/>
            </a:pPr>
            <a:endParaRPr lang="en-US" altLang="zh-TW" sz="2800" dirty="0" smtClean="0">
              <a:latin typeface="微軟正黑體" pitchFamily="34" charset="-120"/>
              <a:ea typeface="微軟正黑體" pitchFamily="34" charset="-120"/>
            </a:endParaRPr>
          </a:p>
          <a:p>
            <a:pPr marL="0" indent="0">
              <a:buNone/>
            </a:pPr>
            <a:r>
              <a:rPr lang="zh-TW" altLang="en-US" dirty="0">
                <a:latin typeface="微軟正黑體" pitchFamily="34" charset="-120"/>
                <a:ea typeface="微軟正黑體" pitchFamily="34" charset="-120"/>
              </a:rPr>
              <a:t>二</a:t>
            </a:r>
            <a:r>
              <a:rPr lang="zh-TW" altLang="en-US" dirty="0" smtClean="0">
                <a:latin typeface="微軟正黑體" pitchFamily="34" charset="-120"/>
                <a:ea typeface="微軟正黑體" pitchFamily="34" charset="-120"/>
              </a:rPr>
              <a:t>、宜蘭縣</a:t>
            </a:r>
            <a:r>
              <a:rPr lang="en-US" altLang="zh-TW" dirty="0" smtClean="0">
                <a:latin typeface="微軟正黑體" pitchFamily="34" charset="-120"/>
                <a:ea typeface="微軟正黑體" pitchFamily="34" charset="-120"/>
              </a:rPr>
              <a:t>107-109</a:t>
            </a:r>
            <a:r>
              <a:rPr lang="zh-TW" altLang="en-US" dirty="0" smtClean="0">
                <a:latin typeface="微軟正黑體" pitchFamily="34" charset="-120"/>
                <a:ea typeface="微軟正黑體" pitchFamily="34" charset="-120"/>
              </a:rPr>
              <a:t>年度危老重建</a:t>
            </a:r>
            <a:r>
              <a:rPr lang="zh-TW" altLang="en-US" dirty="0">
                <a:latin typeface="微軟正黑體" pitchFamily="34" charset="-120"/>
                <a:ea typeface="微軟正黑體" pitchFamily="34" charset="-120"/>
              </a:rPr>
              <a:t>輔導團</a:t>
            </a:r>
          </a:p>
          <a:p>
            <a:pPr marL="622300" indent="0">
              <a:buNone/>
            </a:pPr>
            <a:r>
              <a:rPr lang="en-US" altLang="zh-TW" sz="2800" dirty="0" smtClean="0">
                <a:latin typeface="微軟正黑體" pitchFamily="34" charset="-120"/>
                <a:ea typeface="微軟正黑體" pitchFamily="34" charset="-120"/>
              </a:rPr>
              <a:t>-</a:t>
            </a:r>
            <a:r>
              <a:rPr lang="zh-TW" altLang="en-US" sz="2800" dirty="0" smtClean="0">
                <a:latin typeface="微軟正黑體" pitchFamily="34" charset="-120"/>
                <a:ea typeface="微軟正黑體" pitchFamily="34" charset="-120"/>
              </a:rPr>
              <a:t>杰新實業股份有限公司</a:t>
            </a:r>
            <a:endParaRPr lang="en-US" altLang="zh-TW" sz="2800" dirty="0" smtClean="0">
              <a:latin typeface="微軟正黑體" pitchFamily="34" charset="-120"/>
              <a:ea typeface="微軟正黑體" pitchFamily="34" charset="-120"/>
            </a:endParaRPr>
          </a:p>
          <a:p>
            <a:pPr marL="622300" indent="0">
              <a:buNone/>
            </a:pPr>
            <a:r>
              <a:rPr lang="zh-TW" altLang="en-US" dirty="0" smtClean="0">
                <a:latin typeface="微軟正黑體" pitchFamily="34" charset="-120"/>
                <a:ea typeface="微軟正黑體" pitchFamily="34" charset="-120"/>
              </a:rPr>
              <a:t> </a:t>
            </a:r>
            <a:r>
              <a:rPr lang="en-US" altLang="zh-TW" sz="2800" dirty="0" smtClean="0">
                <a:latin typeface="微軟正黑體" pitchFamily="34" charset="-120"/>
                <a:ea typeface="微軟正黑體" pitchFamily="34" charset="-120"/>
              </a:rPr>
              <a:t>(02)8768-2768 #335 </a:t>
            </a:r>
            <a:r>
              <a:rPr lang="zh-TW" altLang="en-US" sz="2800" dirty="0" smtClean="0">
                <a:latin typeface="微軟正黑體" pitchFamily="34" charset="-120"/>
                <a:ea typeface="微軟正黑體" pitchFamily="34" charset="-120"/>
              </a:rPr>
              <a:t>楊小姐</a:t>
            </a:r>
            <a:endParaRPr lang="en-US" altLang="zh-TW" sz="2800" dirty="0" smtClean="0">
              <a:latin typeface="微軟正黑體" pitchFamily="34" charset="-120"/>
              <a:ea typeface="微軟正黑體" pitchFamily="34" charset="-120"/>
            </a:endParaRPr>
          </a:p>
        </p:txBody>
      </p:sp>
    </p:spTree>
    <p:extLst>
      <p:ext uri="{BB962C8B-B14F-4D97-AF65-F5344CB8AC3E}">
        <p14:creationId xmlns:p14="http://schemas.microsoft.com/office/powerpoint/2010/main" val="1462540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26" name="직사각형 25"/>
          <p:cNvSpPr/>
          <p:nvPr/>
        </p:nvSpPr>
        <p:spPr>
          <a:xfrm>
            <a:off x="893703" y="952654"/>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sp>
        <p:nvSpPr>
          <p:cNvPr id="71" name="양쪽 모서리가 둥근 사각형 4"/>
          <p:cNvSpPr/>
          <p:nvPr/>
        </p:nvSpPr>
        <p:spPr>
          <a:xfrm>
            <a:off x="904031" y="562939"/>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a:solidFill>
                  <a:prstClr val="white"/>
                </a:solidFill>
                <a:latin typeface="微軟正黑體" panose="020B0604030504040204" pitchFamily="34" charset="-120"/>
                <a:ea typeface="微軟正黑體" panose="020B0604030504040204" pitchFamily="34" charset="-120"/>
              </a:rPr>
              <a:t>拾</a:t>
            </a:r>
            <a:r>
              <a:rPr lang="zh-TW" altLang="en-US" sz="2800" b="1" dirty="0" smtClean="0">
                <a:solidFill>
                  <a:prstClr val="white"/>
                </a:solidFill>
                <a:latin typeface="微軟正黑體" panose="020B0604030504040204" pitchFamily="34" charset="-120"/>
                <a:ea typeface="微軟正黑體" panose="020B0604030504040204" pitchFamily="34" charset="-120"/>
              </a:rPr>
              <a:t>、</a:t>
            </a:r>
            <a:r>
              <a:rPr lang="zh-TW" altLang="en-US" sz="2800" b="1" dirty="0">
                <a:solidFill>
                  <a:prstClr val="white"/>
                </a:solidFill>
                <a:latin typeface="微軟正黑體" panose="020B0604030504040204" pitchFamily="34" charset="-120"/>
                <a:ea typeface="微軟正黑體" panose="020B0604030504040204" pitchFamily="34" charset="-120"/>
              </a:rPr>
              <a:t>選擇危老</a:t>
            </a:r>
            <a:endParaRPr lang="en-US"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27" name="文字方塊 26"/>
          <p:cNvSpPr txBox="1"/>
          <p:nvPr/>
        </p:nvSpPr>
        <p:spPr>
          <a:xfrm>
            <a:off x="1352835" y="1448433"/>
            <a:ext cx="4630224" cy="707886"/>
          </a:xfrm>
          <a:prstGeom prst="rect">
            <a:avLst/>
          </a:prstGeom>
          <a:solidFill>
            <a:schemeClr val="accent4">
              <a:lumMod val="40000"/>
              <a:lumOff val="60000"/>
            </a:schemeClr>
          </a:solidFill>
        </p:spPr>
        <p:txBody>
          <a:bodyPr wrap="square" rtlCol="0">
            <a:spAutoFit/>
          </a:bodyPr>
          <a:lstStyle/>
          <a:p>
            <a:r>
              <a:rPr lang="zh-TW" altLang="en-US" dirty="0" smtClean="0"/>
              <a:t> </a:t>
            </a:r>
            <a:r>
              <a:rPr lang="zh-TW" altLang="en-US" sz="2000" dirty="0" smtClean="0">
                <a:latin typeface="微軟正黑體" panose="020B0604030504040204" pitchFamily="34" charset="-120"/>
                <a:ea typeface="微軟正黑體" panose="020B0604030504040204" pitchFamily="34" charset="-120"/>
              </a:rPr>
              <a:t>宜蘭縣都市危險及老舊建築物說明會</a:t>
            </a:r>
            <a:endParaRPr lang="en-US" altLang="zh-TW" sz="2000" dirty="0" smtClean="0">
              <a:latin typeface="微軟正黑體" panose="020B0604030504040204" pitchFamily="34" charset="-120"/>
              <a:ea typeface="微軟正黑體" panose="020B0604030504040204" pitchFamily="34" charset="-120"/>
            </a:endParaRPr>
          </a:p>
          <a:p>
            <a:r>
              <a:rPr lang="zh-TW" altLang="en-US" sz="2000" dirty="0" smtClean="0">
                <a:latin typeface="微軟正黑體" panose="020B0604030504040204" pitchFamily="34" charset="-120"/>
                <a:ea typeface="微軟正黑體" panose="020B0604030504040204" pitchFamily="34" charset="-120"/>
              </a:rPr>
              <a:t> 即將開跑，快來報名參加，一起交流吧</a:t>
            </a:r>
            <a:r>
              <a:rPr lang="en-US" altLang="zh-TW"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
        <p:nvSpPr>
          <p:cNvPr id="74" name="文字方塊 73"/>
          <p:cNvSpPr txBox="1"/>
          <p:nvPr/>
        </p:nvSpPr>
        <p:spPr>
          <a:xfrm>
            <a:off x="1005337" y="5521566"/>
            <a:ext cx="5413929" cy="707886"/>
          </a:xfrm>
          <a:prstGeom prst="rect">
            <a:avLst/>
          </a:prstGeom>
          <a:noFill/>
        </p:spPr>
        <p:txBody>
          <a:bodyPr wrap="square" rtlCol="0">
            <a:spAutoFit/>
          </a:bodyPr>
          <a:lstStyle/>
          <a:p>
            <a:r>
              <a:rPr lang="zh-TW" altLang="en-US" dirty="0"/>
              <a:t>☛</a:t>
            </a:r>
            <a:r>
              <a:rPr lang="zh-TW" altLang="en-US" sz="2000" dirty="0">
                <a:latin typeface="微軟正黑體" panose="020B0604030504040204" pitchFamily="34" charset="-120"/>
                <a:ea typeface="微軟正黑體" panose="020B0604030504040204" pitchFamily="34" charset="-120"/>
              </a:rPr>
              <a:t>人要做健康檢查，房子也需要哦</a:t>
            </a:r>
          </a:p>
          <a:p>
            <a:r>
              <a:rPr lang="zh-TW" altLang="en-US" sz="2000" dirty="0" smtClean="0">
                <a:latin typeface="微軟正黑體" panose="020B0604030504040204" pitchFamily="34" charset="-120"/>
                <a:ea typeface="微軟正黑體" panose="020B0604030504040204" pitchFamily="34" charset="-120"/>
              </a:rPr>
              <a:t>   快</a:t>
            </a:r>
            <a:r>
              <a:rPr lang="zh-TW" altLang="en-US" sz="2000" dirty="0">
                <a:latin typeface="微軟正黑體" panose="020B0604030504040204" pitchFamily="34" charset="-120"/>
                <a:ea typeface="微軟正黑體" panose="020B0604030504040204" pitchFamily="34" charset="-120"/>
              </a:rPr>
              <a:t>來申請危老，為您的房子做</a:t>
            </a:r>
            <a:r>
              <a:rPr lang="zh-TW" altLang="en-US" sz="2000" dirty="0" smtClean="0">
                <a:latin typeface="微軟正黑體" panose="020B0604030504040204" pitchFamily="34" charset="-120"/>
                <a:ea typeface="微軟正黑體" panose="020B0604030504040204" pitchFamily="34" charset="-120"/>
              </a:rPr>
              <a:t>健康檢查</a:t>
            </a:r>
            <a:r>
              <a:rPr lang="en-US" altLang="zh-TW" sz="2000"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6146" y="1090107"/>
            <a:ext cx="3635701" cy="5129745"/>
          </a:xfrm>
          <a:prstGeom prst="rect">
            <a:avLst/>
          </a:prstGeom>
          <a:ln>
            <a:noFill/>
          </a:ln>
          <a:effectLst>
            <a:outerShdw blurRad="292100" dist="139700" dir="2700000" algn="tl" rotWithShape="0">
              <a:srgbClr val="333333">
                <a:alpha val="65000"/>
              </a:srgbClr>
            </a:outerShdw>
          </a:effectLst>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947" y="4709517"/>
            <a:ext cx="1596904" cy="1596904"/>
          </a:xfrm>
          <a:prstGeom prst="rect">
            <a:avLst/>
          </a:prstGeom>
        </p:spPr>
      </p:pic>
      <p:sp>
        <p:nvSpPr>
          <p:cNvPr id="5" name="矩形 4"/>
          <p:cNvSpPr/>
          <p:nvPr/>
        </p:nvSpPr>
        <p:spPr>
          <a:xfrm>
            <a:off x="1044639" y="5058826"/>
            <a:ext cx="3922869" cy="400110"/>
          </a:xfrm>
          <a:prstGeom prst="rect">
            <a:avLst/>
          </a:prstGeom>
        </p:spPr>
        <p:txBody>
          <a:bodyPr wrap="none">
            <a:spAutoFit/>
          </a:bodyPr>
          <a:lstStyle/>
          <a:p>
            <a:r>
              <a:rPr lang="en-US" altLang="zh-TW" dirty="0" smtClean="0">
                <a:solidFill>
                  <a:srgbClr val="1C1E21"/>
                </a:solidFill>
                <a:latin typeface="Helvetica" panose="020B0604020202020204" pitchFamily="34" charset="0"/>
              </a:rPr>
              <a:t>☛</a:t>
            </a:r>
            <a:r>
              <a:rPr lang="zh-TW" altLang="en-US" sz="2000" b="1" dirty="0" smtClean="0">
                <a:solidFill>
                  <a:srgbClr val="1C1E21"/>
                </a:solidFill>
                <a:latin typeface="微軟正黑體" panose="020B0604030504040204" pitchFamily="34" charset="-120"/>
                <a:ea typeface="微軟正黑體" panose="020B0604030504040204" pitchFamily="34" charset="-120"/>
              </a:rPr>
              <a:t>快速報名：</a:t>
            </a:r>
            <a:r>
              <a:rPr lang="en-US" altLang="zh-TW" sz="2000" dirty="0" smtClean="0">
                <a:solidFill>
                  <a:srgbClr val="385898"/>
                </a:solidFill>
                <a:latin typeface="Helvetica" panose="020B0604020202020204" pitchFamily="34" charset="0"/>
                <a:hlinkClick r:id="rId4"/>
              </a:rPr>
              <a:t>https</a:t>
            </a:r>
            <a:r>
              <a:rPr lang="en-US" altLang="zh-TW" sz="2000" dirty="0">
                <a:solidFill>
                  <a:srgbClr val="385898"/>
                </a:solidFill>
                <a:latin typeface="Helvetica" panose="020B0604020202020204" pitchFamily="34" charset="0"/>
                <a:hlinkClick r:id="rId4"/>
              </a:rPr>
              <a:t>://ppt.cc/faknzx</a:t>
            </a:r>
            <a:endParaRPr lang="zh-TW" altLang="en-US" dirty="0"/>
          </a:p>
        </p:txBody>
      </p:sp>
      <p:graphicFrame>
        <p:nvGraphicFramePr>
          <p:cNvPr id="29" name="表格 28"/>
          <p:cNvGraphicFramePr>
            <a:graphicFrameLocks noGrp="1"/>
          </p:cNvGraphicFramePr>
          <p:nvPr>
            <p:extLst>
              <p:ext uri="{D42A27DB-BD31-4B8C-83A1-F6EECF244321}">
                <p14:modId xmlns:p14="http://schemas.microsoft.com/office/powerpoint/2010/main" val="1356617720"/>
              </p:ext>
            </p:extLst>
          </p:nvPr>
        </p:nvGraphicFramePr>
        <p:xfrm>
          <a:off x="1450681" y="2641617"/>
          <a:ext cx="4533252" cy="1188720"/>
        </p:xfrm>
        <a:graphic>
          <a:graphicData uri="http://schemas.openxmlformats.org/drawingml/2006/table">
            <a:tbl>
              <a:tblPr firstRow="1" bandRow="1">
                <a:tableStyleId>{5940675A-B579-460E-94D1-54222C63F5DA}</a:tableStyleId>
              </a:tblPr>
              <a:tblGrid>
                <a:gridCol w="823903">
                  <a:extLst>
                    <a:ext uri="{9D8B030D-6E8A-4147-A177-3AD203B41FA5}">
                      <a16:colId xmlns:a16="http://schemas.microsoft.com/office/drawing/2014/main" val="1062394988"/>
                    </a:ext>
                  </a:extLst>
                </a:gridCol>
                <a:gridCol w="3709349">
                  <a:extLst>
                    <a:ext uri="{9D8B030D-6E8A-4147-A177-3AD203B41FA5}">
                      <a16:colId xmlns:a16="http://schemas.microsoft.com/office/drawing/2014/main" val="2831215032"/>
                    </a:ext>
                  </a:extLst>
                </a:gridCol>
              </a:tblGrid>
              <a:tr h="0">
                <a:tc>
                  <a:txBody>
                    <a:bodyPr/>
                    <a:lstStyle/>
                    <a:p>
                      <a:r>
                        <a:rPr lang="en-US" altLang="zh-TW" sz="2000" dirty="0" smtClean="0">
                          <a:latin typeface="微軟正黑體" panose="020B0604030504040204" pitchFamily="34" charset="-120"/>
                          <a:ea typeface="微軟正黑體" panose="020B0604030504040204" pitchFamily="34" charset="-120"/>
                        </a:rPr>
                        <a:t>8</a:t>
                      </a:r>
                      <a:r>
                        <a:rPr lang="zh-TW" altLang="en-US" sz="2000" dirty="0" smtClean="0">
                          <a:latin typeface="微軟正黑體" panose="020B0604030504040204" pitchFamily="34" charset="-120"/>
                          <a:ea typeface="微軟正黑體" panose="020B0604030504040204" pitchFamily="34" charset="-120"/>
                        </a:rPr>
                        <a:t>月</a:t>
                      </a:r>
                      <a:endParaRPr lang="zh-TW" altLang="en-US" sz="2000" dirty="0">
                        <a:latin typeface="微軟正黑體" panose="020B0604030504040204" pitchFamily="34" charset="-120"/>
                        <a:ea typeface="微軟正黑體" panose="020B0604030504040204" pitchFamily="34" charset="-120"/>
                      </a:endParaRPr>
                    </a:p>
                  </a:txBody>
                  <a:tcPr/>
                </a:tc>
                <a:tc>
                  <a:txBody>
                    <a:bodyPr/>
                    <a:lstStyle/>
                    <a:p>
                      <a:r>
                        <a:rPr lang="en-US" altLang="zh-TW" sz="2000" dirty="0" smtClean="0">
                          <a:latin typeface="微軟正黑體" panose="020B0604030504040204" pitchFamily="34" charset="-120"/>
                          <a:ea typeface="微軟正黑體" panose="020B0604030504040204" pitchFamily="34" charset="-120"/>
                        </a:rPr>
                        <a:t>8/2</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8/3</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8/16</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8/17</a:t>
                      </a:r>
                    </a:p>
                  </a:txBody>
                  <a:tcPr/>
                </a:tc>
                <a:extLst>
                  <a:ext uri="{0D108BD9-81ED-4DB2-BD59-A6C34878D82A}">
                    <a16:rowId xmlns:a16="http://schemas.microsoft.com/office/drawing/2014/main" val="1066039639"/>
                  </a:ext>
                </a:extLst>
              </a:tr>
              <a:tr h="307626">
                <a:tc>
                  <a:txBody>
                    <a:bodyPr/>
                    <a:lstStyle/>
                    <a:p>
                      <a:r>
                        <a:rPr lang="en-US" altLang="zh-TW" sz="2000" dirty="0" smtClean="0">
                          <a:latin typeface="微軟正黑體" panose="020B0604030504040204" pitchFamily="34" charset="-120"/>
                          <a:ea typeface="微軟正黑體" panose="020B0604030504040204" pitchFamily="34" charset="-120"/>
                        </a:rPr>
                        <a:t>9</a:t>
                      </a:r>
                      <a:r>
                        <a:rPr lang="zh-TW" altLang="en-US" sz="2000" dirty="0" smtClean="0">
                          <a:latin typeface="微軟正黑體" panose="020B0604030504040204" pitchFamily="34" charset="-120"/>
                          <a:ea typeface="微軟正黑體" panose="020B0604030504040204" pitchFamily="34" charset="-120"/>
                        </a:rPr>
                        <a:t>月</a:t>
                      </a:r>
                      <a:endParaRPr lang="zh-TW" altLang="en-US" sz="2000" dirty="0">
                        <a:latin typeface="微軟正黑體" panose="020B0604030504040204" pitchFamily="34" charset="-120"/>
                        <a:ea typeface="微軟正黑體" panose="020B0604030504040204" pitchFamily="34" charset="-120"/>
                      </a:endParaRPr>
                    </a:p>
                  </a:txBody>
                  <a:tcPr/>
                </a:tc>
                <a:tc>
                  <a:txBody>
                    <a:bodyPr/>
                    <a:lstStyle/>
                    <a:p>
                      <a:r>
                        <a:rPr lang="en-US" altLang="zh-TW" sz="2000" dirty="0" smtClean="0">
                          <a:latin typeface="微軟正黑體" panose="020B0604030504040204" pitchFamily="34" charset="-120"/>
                          <a:ea typeface="微軟正黑體" panose="020B0604030504040204" pitchFamily="34" charset="-120"/>
                        </a:rPr>
                        <a:t>9/7</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9/21</a:t>
                      </a:r>
                    </a:p>
                  </a:txBody>
                  <a:tcPr/>
                </a:tc>
                <a:extLst>
                  <a:ext uri="{0D108BD9-81ED-4DB2-BD59-A6C34878D82A}">
                    <a16:rowId xmlns:a16="http://schemas.microsoft.com/office/drawing/2014/main" val="3023495987"/>
                  </a:ext>
                </a:extLst>
              </a:tr>
              <a:tr h="307626">
                <a:tc>
                  <a:txBody>
                    <a:bodyPr/>
                    <a:lstStyle/>
                    <a:p>
                      <a:r>
                        <a:rPr lang="en-US" altLang="zh-TW" sz="2000" dirty="0" smtClean="0">
                          <a:latin typeface="微軟正黑體" panose="020B0604030504040204" pitchFamily="34" charset="-120"/>
                          <a:ea typeface="微軟正黑體" panose="020B0604030504040204" pitchFamily="34" charset="-120"/>
                        </a:rPr>
                        <a:t>10</a:t>
                      </a:r>
                      <a:r>
                        <a:rPr lang="zh-TW" altLang="en-US" sz="2000" dirty="0" smtClean="0">
                          <a:latin typeface="微軟正黑體" panose="020B0604030504040204" pitchFamily="34" charset="-120"/>
                          <a:ea typeface="微軟正黑體" panose="020B0604030504040204" pitchFamily="34" charset="-120"/>
                        </a:rPr>
                        <a:t>月</a:t>
                      </a:r>
                      <a:endParaRPr lang="zh-TW" altLang="en-US" sz="2000" dirty="0">
                        <a:latin typeface="微軟正黑體" panose="020B0604030504040204" pitchFamily="34" charset="-120"/>
                        <a:ea typeface="微軟正黑體" panose="020B0604030504040204" pitchFamily="34" charset="-120"/>
                      </a:endParaRPr>
                    </a:p>
                  </a:txBody>
                  <a:tcPr/>
                </a:tc>
                <a:tc>
                  <a:txBody>
                    <a:bodyPr/>
                    <a:lstStyle/>
                    <a:p>
                      <a:r>
                        <a:rPr lang="en-US" altLang="zh-TW" sz="2000" dirty="0" smtClean="0">
                          <a:latin typeface="微軟正黑體" panose="020B0604030504040204" pitchFamily="34" charset="-120"/>
                          <a:ea typeface="微軟正黑體" panose="020B0604030504040204" pitchFamily="34" charset="-120"/>
                        </a:rPr>
                        <a:t>10/5</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10/19</a:t>
                      </a:r>
                    </a:p>
                  </a:txBody>
                  <a:tcPr/>
                </a:tc>
                <a:extLst>
                  <a:ext uri="{0D108BD9-81ED-4DB2-BD59-A6C34878D82A}">
                    <a16:rowId xmlns:a16="http://schemas.microsoft.com/office/drawing/2014/main" val="3463032770"/>
                  </a:ext>
                </a:extLst>
              </a:tr>
            </a:tbl>
          </a:graphicData>
        </a:graphic>
      </p:graphicFrame>
    </p:spTree>
    <p:extLst>
      <p:ext uri="{BB962C8B-B14F-4D97-AF65-F5344CB8AC3E}">
        <p14:creationId xmlns:p14="http://schemas.microsoft.com/office/powerpoint/2010/main" val="510194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양쪽 모서리가 둥근 사각형 4"/>
          <p:cNvSpPr/>
          <p:nvPr/>
        </p:nvSpPr>
        <p:spPr>
          <a:xfrm>
            <a:off x="901943" y="560851"/>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2000" b="1" i="1" dirty="0">
              <a:solidFill>
                <a:prstClr val="white"/>
              </a:solidFill>
            </a:endParaRPr>
          </a:p>
        </p:txBody>
      </p:sp>
      <p:sp>
        <p:nvSpPr>
          <p:cNvPr id="26"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sp>
        <p:nvSpPr>
          <p:cNvPr id="71" name="矩形 70">
            <a:extLst>
              <a:ext uri="{FF2B5EF4-FFF2-40B4-BE49-F238E27FC236}">
                <a16:creationId xmlns:a16="http://schemas.microsoft.com/office/drawing/2014/main" id="{7D2C2B75-D044-4935-B61E-FC60181C75C7}"/>
              </a:ext>
            </a:extLst>
          </p:cNvPr>
          <p:cNvSpPr/>
          <p:nvPr/>
        </p:nvSpPr>
        <p:spPr>
          <a:xfrm>
            <a:off x="1906881" y="1478327"/>
            <a:ext cx="5733995" cy="2123658"/>
          </a:xfrm>
          <a:prstGeom prst="rect">
            <a:avLst/>
          </a:prstGeom>
        </p:spPr>
        <p:txBody>
          <a:bodyPr wrap="square">
            <a:spAutoFit/>
          </a:bodyPr>
          <a:lstStyle/>
          <a:p>
            <a:r>
              <a:rPr lang="en-US" altLang="zh-TW" sz="6600" dirty="0" smtClean="0">
                <a:latin typeface="微軟正黑體" panose="020B0604030504040204" pitchFamily="34" charset="-120"/>
                <a:ea typeface="微軟正黑體" panose="020B0604030504040204" pitchFamily="34" charset="-120"/>
              </a:rPr>
              <a:t>THANK YOU</a:t>
            </a:r>
          </a:p>
          <a:p>
            <a:r>
              <a:rPr lang="zh-TW" altLang="en-US" sz="6600" dirty="0" smtClean="0">
                <a:latin typeface="微軟正黑體" panose="020B0604030504040204" pitchFamily="34" charset="-120"/>
                <a:ea typeface="微軟正黑體" panose="020B0604030504040204" pitchFamily="34" charset="-120"/>
              </a:rPr>
              <a:t>歡迎提問</a:t>
            </a:r>
            <a:endParaRPr lang="en-US" altLang="zh-TW" sz="6600" dirty="0" smtClean="0">
              <a:latin typeface="微軟正黑體" panose="020B0604030504040204" pitchFamily="34" charset="-120"/>
              <a:ea typeface="微軟正黑體" panose="020B0604030504040204" pitchFamily="34" charset="-120"/>
            </a:endParaRPr>
          </a:p>
        </p:txBody>
      </p:sp>
      <p:sp>
        <p:nvSpPr>
          <p:cNvPr id="72" name="文字方塊 71"/>
          <p:cNvSpPr txBox="1"/>
          <p:nvPr/>
        </p:nvSpPr>
        <p:spPr>
          <a:xfrm>
            <a:off x="3464926" y="5016018"/>
            <a:ext cx="5892175" cy="461665"/>
          </a:xfrm>
          <a:prstGeom prst="rect">
            <a:avLst/>
          </a:prstGeom>
          <a:noFill/>
        </p:spPr>
        <p:txBody>
          <a:bodyPr wrap="square" rtlCol="0">
            <a:spAutoFit/>
          </a:bodyPr>
          <a:lstStyle/>
          <a:p>
            <a:r>
              <a:rPr lang="zh-TW" altLang="en-US" sz="2400" dirty="0" smtClean="0">
                <a:latin typeface="微軟正黑體" pitchFamily="34" charset="-120"/>
                <a:ea typeface="微軟正黑體" pitchFamily="34" charset="-120"/>
              </a:rPr>
              <a:t>歡迎加</a:t>
            </a:r>
            <a:r>
              <a:rPr lang="zh-TW" altLang="en-US" sz="2400" dirty="0">
                <a:latin typeface="微軟正黑體" pitchFamily="34" charset="-120"/>
                <a:ea typeface="微軟正黑體" pitchFamily="34" charset="-120"/>
              </a:rPr>
              <a:t>入</a:t>
            </a:r>
            <a:r>
              <a:rPr lang="zh-TW" altLang="en-US" sz="2400" b="1" dirty="0" smtClean="0">
                <a:solidFill>
                  <a:schemeClr val="accent1">
                    <a:lumMod val="75000"/>
                  </a:schemeClr>
                </a:solidFill>
                <a:latin typeface="微軟正黑體" pitchFamily="34" charset="-120"/>
                <a:ea typeface="微軟正黑體" pitchFamily="34" charset="-120"/>
              </a:rPr>
              <a:t>臉書粉絲專頁</a:t>
            </a:r>
            <a:r>
              <a:rPr lang="zh-TW" altLang="en-US" sz="2400" dirty="0" smtClean="0">
                <a:latin typeface="微軟正黑體" pitchFamily="34" charset="-120"/>
                <a:ea typeface="微軟正黑體" pitchFamily="34" charset="-120"/>
              </a:rPr>
              <a:t>：宜蘭危老輔導團</a:t>
            </a:r>
            <a:endParaRPr lang="zh-TW" altLang="en-US" sz="2400" dirty="0">
              <a:latin typeface="微軟正黑體" pitchFamily="34" charset="-120"/>
              <a:ea typeface="微軟正黑體" pitchFamily="34"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1246" y="4610467"/>
            <a:ext cx="1428750" cy="1428750"/>
          </a:xfrm>
          <a:prstGeom prst="rect">
            <a:avLst/>
          </a:prstGeom>
        </p:spPr>
      </p:pic>
      <p:sp>
        <p:nvSpPr>
          <p:cNvPr id="73" name="文字方塊 72"/>
          <p:cNvSpPr txBox="1"/>
          <p:nvPr/>
        </p:nvSpPr>
        <p:spPr>
          <a:xfrm>
            <a:off x="5229466" y="5585617"/>
            <a:ext cx="3926474" cy="461665"/>
          </a:xfrm>
          <a:prstGeom prst="rect">
            <a:avLst/>
          </a:prstGeom>
          <a:noFill/>
        </p:spPr>
        <p:txBody>
          <a:bodyPr wrap="square" rtlCol="0">
            <a:spAutoFit/>
          </a:bodyPr>
          <a:lstStyle/>
          <a:p>
            <a:r>
              <a:rPr lang="zh-TW" altLang="en-US" sz="2400" dirty="0" smtClean="0">
                <a:latin typeface="微軟正黑體" pitchFamily="34" charset="-120"/>
                <a:ea typeface="微軟正黑體" pitchFamily="34" charset="-120"/>
              </a:rPr>
              <a:t>才不會錯過最新活</a:t>
            </a:r>
            <a:r>
              <a:rPr lang="zh-TW" altLang="en-US" sz="2400" dirty="0">
                <a:latin typeface="微軟正黑體" pitchFamily="34" charset="-120"/>
                <a:ea typeface="微軟正黑體" pitchFamily="34" charset="-120"/>
              </a:rPr>
              <a:t>動</a:t>
            </a:r>
            <a:r>
              <a:rPr lang="zh-TW" altLang="en-US" sz="2400" dirty="0" smtClean="0">
                <a:latin typeface="微軟正黑體" pitchFamily="34" charset="-120"/>
                <a:ea typeface="微軟正黑體" pitchFamily="34" charset="-120"/>
              </a:rPr>
              <a:t>資訊喔</a:t>
            </a:r>
            <a:r>
              <a:rPr lang="en-US" altLang="zh-TW" sz="2400" dirty="0" smtClean="0">
                <a:latin typeface="微軟正黑體" pitchFamily="34" charset="-120"/>
                <a:ea typeface="微軟正黑體" pitchFamily="34" charset="-120"/>
              </a:rPr>
              <a:t>!</a:t>
            </a:r>
            <a:endParaRPr lang="zh-TW" altLang="en-US" sz="2400" dirty="0">
              <a:latin typeface="微軟正黑體" pitchFamily="34" charset="-120"/>
              <a:ea typeface="微軟正黑體" pitchFamily="34" charset="-120"/>
            </a:endParaRPr>
          </a:p>
        </p:txBody>
      </p:sp>
    </p:spTree>
    <p:extLst>
      <p:ext uri="{BB962C8B-B14F-4D97-AF65-F5344CB8AC3E}">
        <p14:creationId xmlns:p14="http://schemas.microsoft.com/office/powerpoint/2010/main" val="1862210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양쪽 모서리가 둥근 사각형 4"/>
          <p:cNvSpPr/>
          <p:nvPr/>
        </p:nvSpPr>
        <p:spPr>
          <a:xfrm>
            <a:off x="901943" y="560851"/>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a:solidFill>
                  <a:prstClr val="white"/>
                </a:solidFill>
                <a:latin typeface="微軟正黑體" panose="020B0604030504040204" pitchFamily="34" charset="-120"/>
                <a:ea typeface="微軟正黑體" panose="020B0604030504040204" pitchFamily="34" charset="-120"/>
              </a:rPr>
              <a:t>壹、辦理緣起</a:t>
            </a:r>
            <a:endParaRPr lang="en-US"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26"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sp>
        <p:nvSpPr>
          <p:cNvPr id="72" name="Shape 116"/>
          <p:cNvSpPr txBox="1"/>
          <p:nvPr/>
        </p:nvSpPr>
        <p:spPr>
          <a:xfrm>
            <a:off x="6216136" y="6354121"/>
            <a:ext cx="4711800" cy="3303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zh-TW" sz="1400" b="1" i="0" u="none" strike="noStrike" cap="none" dirty="0">
                <a:solidFill>
                  <a:schemeClr val="dk1"/>
                </a:solidFill>
                <a:latin typeface="Arial" pitchFamily="34" charset="0"/>
                <a:ea typeface="微軟正黑體" pitchFamily="34" charset="-120"/>
                <a:cs typeface="Arial" pitchFamily="34" charset="0"/>
                <a:sym typeface="Microsoft JhengHei"/>
              </a:rPr>
              <a:t>資料來源：內政部不動產資訊平台（</a:t>
            </a:r>
            <a:r>
              <a:rPr lang="zh-TW" sz="1400" b="1" i="0" u="none" strike="noStrike" cap="none" dirty="0" smtClean="0">
                <a:solidFill>
                  <a:schemeClr val="dk1"/>
                </a:solidFill>
                <a:latin typeface="Arial" pitchFamily="34" charset="0"/>
                <a:ea typeface="微軟正黑體" pitchFamily="34" charset="-120"/>
                <a:cs typeface="Arial" pitchFamily="34" charset="0"/>
                <a:sym typeface="Microsoft JhengHei"/>
              </a:rPr>
              <a:t>民國</a:t>
            </a:r>
            <a:r>
              <a:rPr lang="en-US" altLang="zh-TW" sz="1400" b="1" i="0" u="none" strike="noStrike" cap="none" dirty="0" smtClean="0">
                <a:solidFill>
                  <a:schemeClr val="dk1"/>
                </a:solidFill>
                <a:latin typeface="Arial" pitchFamily="34" charset="0"/>
                <a:ea typeface="微軟正黑體" pitchFamily="34" charset="-120"/>
                <a:cs typeface="Arial" pitchFamily="34" charset="0"/>
                <a:sym typeface="Microsoft JhengHei"/>
              </a:rPr>
              <a:t>2018</a:t>
            </a:r>
            <a:r>
              <a:rPr lang="zh-TW" sz="1400" b="1" i="0" u="none" strike="noStrike" cap="none" dirty="0" smtClean="0">
                <a:solidFill>
                  <a:schemeClr val="dk1"/>
                </a:solidFill>
                <a:latin typeface="Arial" pitchFamily="34" charset="0"/>
                <a:ea typeface="微軟正黑體" pitchFamily="34" charset="-120"/>
                <a:cs typeface="Arial" pitchFamily="34" charset="0"/>
                <a:sym typeface="Microsoft JhengHei"/>
              </a:rPr>
              <a:t>年第</a:t>
            </a:r>
            <a:r>
              <a:rPr lang="en-US" altLang="zh-TW" sz="1400" b="1" i="0" u="none" strike="noStrike" cap="none" dirty="0" smtClean="0">
                <a:solidFill>
                  <a:schemeClr val="dk1"/>
                </a:solidFill>
                <a:latin typeface="Arial" pitchFamily="34" charset="0"/>
                <a:ea typeface="微軟正黑體" pitchFamily="34" charset="-120"/>
                <a:cs typeface="Arial" pitchFamily="34" charset="0"/>
                <a:sym typeface="Microsoft JhengHei"/>
              </a:rPr>
              <a:t>3</a:t>
            </a:r>
            <a:r>
              <a:rPr lang="zh-TW" sz="1400" b="1" i="0" u="none" strike="noStrike" cap="none" dirty="0" smtClean="0">
                <a:solidFill>
                  <a:schemeClr val="dk1"/>
                </a:solidFill>
                <a:latin typeface="Arial" pitchFamily="34" charset="0"/>
                <a:ea typeface="微軟正黑體" pitchFamily="34" charset="-120"/>
                <a:cs typeface="Arial" pitchFamily="34" charset="0"/>
                <a:sym typeface="Microsoft JhengHei"/>
              </a:rPr>
              <a:t>季</a:t>
            </a:r>
            <a:r>
              <a:rPr lang="zh-TW" sz="1400" b="1" i="0" u="none" strike="noStrike" cap="none" dirty="0">
                <a:solidFill>
                  <a:schemeClr val="dk1"/>
                </a:solidFill>
                <a:latin typeface="Arial" pitchFamily="34" charset="0"/>
                <a:ea typeface="微軟正黑體" pitchFamily="34" charset="-120"/>
                <a:cs typeface="Arial" pitchFamily="34" charset="0"/>
                <a:sym typeface="Microsoft JhengHei"/>
              </a:rPr>
              <a:t>）</a:t>
            </a:r>
          </a:p>
        </p:txBody>
      </p:sp>
      <p:grpSp>
        <p:nvGrpSpPr>
          <p:cNvPr id="3" name="群組 2"/>
          <p:cNvGrpSpPr/>
          <p:nvPr/>
        </p:nvGrpSpPr>
        <p:grpSpPr>
          <a:xfrm>
            <a:off x="2271842" y="1135425"/>
            <a:ext cx="7683687" cy="1836073"/>
            <a:chOff x="1493353" y="1290059"/>
            <a:chExt cx="4808739" cy="1944216"/>
          </a:xfrm>
        </p:grpSpPr>
        <p:sp>
          <p:nvSpPr>
            <p:cNvPr id="71" name="矩形 70"/>
            <p:cNvSpPr/>
            <p:nvPr/>
          </p:nvSpPr>
          <p:spPr>
            <a:xfrm>
              <a:off x="1493353" y="1290059"/>
              <a:ext cx="4808739" cy="19442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矩形 78"/>
            <p:cNvSpPr/>
            <p:nvPr/>
          </p:nvSpPr>
          <p:spPr>
            <a:xfrm>
              <a:off x="1643691" y="1448663"/>
              <a:ext cx="4288353" cy="1538883"/>
            </a:xfrm>
            <a:prstGeom prst="rect">
              <a:avLst/>
            </a:prstGeom>
          </p:spPr>
          <p:txBody>
            <a:bodyPr wrap="none">
              <a:spAutoFit/>
            </a:bodyPr>
            <a:lstStyle/>
            <a:p>
              <a:r>
                <a:rPr lang="zh-TW" altLang="en-US" sz="5400" b="1" i="1" dirty="0" smtClean="0">
                  <a:solidFill>
                    <a:srgbClr val="FF0000"/>
                  </a:solidFill>
                  <a:latin typeface="微軟正黑體" panose="020B0604030504040204" pitchFamily="34" charset="-120"/>
                  <a:ea typeface="微軟正黑體" panose="020B0604030504040204" pitchFamily="34" charset="-120"/>
                  <a:sym typeface="微軟正黑體" panose="020B0604030504040204" pitchFamily="34" charset="-120"/>
                </a:rPr>
                <a:t>積極</a:t>
              </a:r>
              <a:endParaRPr lang="en-US" altLang="zh-TW" sz="5400" b="1" i="1" dirty="0" smtClean="0">
                <a:solidFill>
                  <a:srgbClr val="FF0000"/>
                </a:solidFill>
                <a:latin typeface="微軟正黑體" panose="020B0604030504040204" pitchFamily="34" charset="-120"/>
                <a:ea typeface="微軟正黑體" panose="020B0604030504040204" pitchFamily="34" charset="-120"/>
                <a:sym typeface="微軟正黑體" panose="020B0604030504040204" pitchFamily="34" charset="-120"/>
              </a:endParaRPr>
            </a:p>
            <a:p>
              <a:r>
                <a:rPr lang="zh-TW" altLang="en-US" sz="4000" b="1" i="1" dirty="0" smtClean="0">
                  <a:solidFill>
                    <a:srgbClr val="000090"/>
                  </a:solidFill>
                  <a:latin typeface="微軟正黑體" panose="020B0604030504040204" pitchFamily="34" charset="-120"/>
                  <a:ea typeface="微軟正黑體" panose="020B0604030504040204" pitchFamily="34" charset="-120"/>
                  <a:sym typeface="微軟正黑體" panose="020B0604030504040204" pitchFamily="34" charset="-120"/>
                </a:rPr>
                <a:t>面對</a:t>
              </a:r>
              <a:r>
                <a:rPr lang="zh-TW" altLang="en-US" sz="4000" b="1" i="1" dirty="0">
                  <a:solidFill>
                    <a:srgbClr val="000090"/>
                  </a:solidFill>
                  <a:latin typeface="微軟正黑體" panose="020B0604030504040204" pitchFamily="34" charset="-120"/>
                  <a:ea typeface="微軟正黑體" panose="020B0604030504040204" pitchFamily="34" charset="-120"/>
                  <a:sym typeface="微軟正黑體" panose="020B0604030504040204" pitchFamily="34" charset="-120"/>
                </a:rPr>
                <a:t>事實提出解決</a:t>
              </a:r>
              <a:endParaRPr lang="zh-TW" altLang="en-US" sz="4000" dirty="0"/>
            </a:p>
          </p:txBody>
        </p:sp>
      </p:grpSp>
      <p:pic>
        <p:nvPicPr>
          <p:cNvPr id="4" name="圖片 3"/>
          <p:cNvPicPr>
            <a:picLocks noChangeAspect="1"/>
          </p:cNvPicPr>
          <p:nvPr/>
        </p:nvPicPr>
        <p:blipFill rotWithShape="1">
          <a:blip r:embed="rId2"/>
          <a:srcRect l="1767" t="4925" r="10837" b="7951"/>
          <a:stretch/>
        </p:blipFill>
        <p:spPr>
          <a:xfrm>
            <a:off x="2246538" y="3027673"/>
            <a:ext cx="7708991" cy="3300780"/>
          </a:xfrm>
          <a:prstGeom prst="rect">
            <a:avLst/>
          </a:prstGeom>
        </p:spPr>
      </p:pic>
      <p:grpSp>
        <p:nvGrpSpPr>
          <p:cNvPr id="74" name="群組 12"/>
          <p:cNvGrpSpPr>
            <a:grpSpLocks/>
          </p:cNvGrpSpPr>
          <p:nvPr/>
        </p:nvGrpSpPr>
        <p:grpSpPr bwMode="auto">
          <a:xfrm>
            <a:off x="7134331" y="983842"/>
            <a:ext cx="2767705" cy="2043831"/>
            <a:chOff x="3704888" y="237507"/>
            <a:chExt cx="5367676" cy="2759446"/>
          </a:xfrm>
        </p:grpSpPr>
        <p:pic>
          <p:nvPicPr>
            <p:cNvPr id="75"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834" t="34167" r="23438" b="17500"/>
            <a:stretch>
              <a:fillRect/>
            </a:stretch>
          </p:blipFill>
          <p:spPr bwMode="auto">
            <a:xfrm>
              <a:off x="3868397" y="237507"/>
              <a:ext cx="5204167" cy="275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文字方塊 14"/>
            <p:cNvSpPr txBox="1">
              <a:spLocks noChangeArrowheads="1"/>
            </p:cNvSpPr>
            <p:nvPr/>
          </p:nvSpPr>
          <p:spPr bwMode="auto">
            <a:xfrm>
              <a:off x="6572115" y="1539390"/>
              <a:ext cx="1696006" cy="71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FontTx/>
                <a:buNone/>
              </a:pPr>
              <a:r>
                <a:rPr kumimoji="0" lang="zh-TW" altLang="en-US" sz="1400" b="1" dirty="0">
                  <a:latin typeface="微軟正黑體" panose="020B0604030504040204" pitchFamily="34" charset="-120"/>
                  <a:ea typeface="微軟正黑體" panose="020B0604030504040204" pitchFamily="34" charset="-120"/>
                </a:rPr>
                <a:t>其他地區</a:t>
              </a:r>
              <a:endParaRPr kumimoji="0" lang="en-US" altLang="zh-TW" sz="1400" b="1" dirty="0">
                <a:latin typeface="微軟正黑體" panose="020B0604030504040204" pitchFamily="34" charset="-120"/>
                <a:ea typeface="微軟正黑體" panose="020B0604030504040204" pitchFamily="34" charset="-120"/>
              </a:endParaRPr>
            </a:p>
            <a:p>
              <a:pPr algn="ctr">
                <a:spcBef>
                  <a:spcPct val="0"/>
                </a:spcBef>
                <a:buFontTx/>
                <a:buNone/>
              </a:pPr>
              <a:r>
                <a:rPr kumimoji="0" lang="zh-TW" altLang="en-US" sz="1400" b="1" dirty="0">
                  <a:latin typeface="微軟正黑體" panose="020B0604030504040204" pitchFamily="34" charset="-120"/>
                  <a:ea typeface="微軟正黑體" panose="020B0604030504040204" pitchFamily="34" charset="-120"/>
                </a:rPr>
                <a:t>佔</a:t>
              </a:r>
              <a:r>
                <a:rPr kumimoji="0" lang="en-US" altLang="zh-TW" sz="1400" b="1" dirty="0">
                  <a:latin typeface="微軟正黑體" panose="020B0604030504040204" pitchFamily="34" charset="-120"/>
                  <a:ea typeface="微軟正黑體" panose="020B0604030504040204" pitchFamily="34" charset="-120"/>
                </a:rPr>
                <a:t>55%</a:t>
              </a:r>
              <a:endParaRPr kumimoji="0" lang="zh-TW" altLang="en-US" sz="1400" b="1" dirty="0">
                <a:latin typeface="微軟正黑體" panose="020B0604030504040204" pitchFamily="34" charset="-120"/>
                <a:ea typeface="微軟正黑體" panose="020B0604030504040204" pitchFamily="34" charset="-120"/>
              </a:endParaRPr>
            </a:p>
          </p:txBody>
        </p:sp>
        <p:sp>
          <p:nvSpPr>
            <p:cNvPr id="77" name="文字方塊 16"/>
            <p:cNvSpPr txBox="1">
              <a:spLocks noChangeArrowheads="1"/>
            </p:cNvSpPr>
            <p:nvPr/>
          </p:nvSpPr>
          <p:spPr bwMode="auto">
            <a:xfrm>
              <a:off x="4957868" y="443768"/>
              <a:ext cx="2707826" cy="71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FontTx/>
                <a:buNone/>
              </a:pPr>
              <a:r>
                <a:rPr kumimoji="0" lang="zh-TW" altLang="en-US" sz="1400" b="1" dirty="0">
                  <a:solidFill>
                    <a:schemeClr val="bg1"/>
                  </a:solidFill>
                  <a:latin typeface="微軟正黑體" panose="020B0604030504040204" pitchFamily="34" charset="-120"/>
                  <a:ea typeface="微軟正黑體" panose="020B0604030504040204" pitchFamily="34" charset="-120"/>
                </a:rPr>
                <a:t>北部地區雙北市</a:t>
              </a:r>
              <a:endParaRPr kumimoji="0" lang="en-US" altLang="zh-TW" sz="1400" b="1" dirty="0">
                <a:solidFill>
                  <a:schemeClr val="bg1"/>
                </a:solidFill>
                <a:latin typeface="微軟正黑體" panose="020B0604030504040204" pitchFamily="34" charset="-120"/>
                <a:ea typeface="微軟正黑體" panose="020B0604030504040204" pitchFamily="34" charset="-120"/>
              </a:endParaRPr>
            </a:p>
            <a:p>
              <a:pPr algn="ctr">
                <a:spcBef>
                  <a:spcPct val="0"/>
                </a:spcBef>
                <a:buFontTx/>
                <a:buNone/>
              </a:pPr>
              <a:r>
                <a:rPr kumimoji="0" lang="zh-TW" altLang="en-US" sz="1400" b="1" dirty="0">
                  <a:solidFill>
                    <a:schemeClr val="bg1"/>
                  </a:solidFill>
                  <a:latin typeface="微軟正黑體" panose="020B0604030504040204" pitchFamily="34" charset="-120"/>
                  <a:ea typeface="微軟正黑體" panose="020B0604030504040204" pitchFamily="34" charset="-120"/>
                </a:rPr>
                <a:t>佔</a:t>
              </a:r>
              <a:r>
                <a:rPr kumimoji="0" lang="en-US" altLang="zh-TW" sz="1400" b="1" dirty="0">
                  <a:solidFill>
                    <a:schemeClr val="bg1"/>
                  </a:solidFill>
                  <a:latin typeface="微軟正黑體" panose="020B0604030504040204" pitchFamily="34" charset="-120"/>
                  <a:ea typeface="微軟正黑體" panose="020B0604030504040204" pitchFamily="34" charset="-120"/>
                </a:rPr>
                <a:t>32%</a:t>
              </a:r>
              <a:endParaRPr kumimoji="0" lang="zh-TW"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78" name="文字方塊 17"/>
            <p:cNvSpPr txBox="1">
              <a:spLocks noChangeArrowheads="1"/>
            </p:cNvSpPr>
            <p:nvPr/>
          </p:nvSpPr>
          <p:spPr bwMode="auto">
            <a:xfrm>
              <a:off x="3704888" y="1119130"/>
              <a:ext cx="2370554" cy="71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a:spcBef>
                  <a:spcPct val="0"/>
                </a:spcBef>
                <a:buFontTx/>
                <a:buNone/>
              </a:pPr>
              <a:r>
                <a:rPr kumimoji="0" lang="zh-TW" altLang="en-US" sz="1400" b="1" dirty="0">
                  <a:solidFill>
                    <a:schemeClr val="bg1"/>
                  </a:solidFill>
                  <a:latin typeface="微軟正黑體" panose="020B0604030504040204" pitchFamily="34" charset="-120"/>
                  <a:ea typeface="微軟正黑體" panose="020B0604030504040204" pitchFamily="34" charset="-120"/>
                </a:rPr>
                <a:t>北部其他地區</a:t>
              </a:r>
              <a:endParaRPr kumimoji="0" lang="en-US" altLang="zh-TW" sz="1400" b="1" dirty="0">
                <a:solidFill>
                  <a:schemeClr val="bg1"/>
                </a:solidFill>
                <a:latin typeface="微軟正黑體" panose="020B0604030504040204" pitchFamily="34" charset="-120"/>
                <a:ea typeface="微軟正黑體" panose="020B0604030504040204" pitchFamily="34" charset="-120"/>
              </a:endParaRPr>
            </a:p>
            <a:p>
              <a:pPr algn="ctr">
                <a:spcBef>
                  <a:spcPct val="0"/>
                </a:spcBef>
                <a:buFontTx/>
                <a:buNone/>
              </a:pPr>
              <a:r>
                <a:rPr kumimoji="0" lang="zh-TW" altLang="en-US" sz="1400" b="1" dirty="0">
                  <a:solidFill>
                    <a:schemeClr val="bg1"/>
                  </a:solidFill>
                  <a:latin typeface="微軟正黑體" panose="020B0604030504040204" pitchFamily="34" charset="-120"/>
                  <a:ea typeface="微軟正黑體" panose="020B0604030504040204" pitchFamily="34" charset="-120"/>
                </a:rPr>
                <a:t>佔</a:t>
              </a:r>
              <a:r>
                <a:rPr kumimoji="0" lang="en-US" altLang="zh-TW" sz="1400" b="1" dirty="0">
                  <a:solidFill>
                    <a:schemeClr val="bg1"/>
                  </a:solidFill>
                  <a:latin typeface="微軟正黑體" panose="020B0604030504040204" pitchFamily="34" charset="-120"/>
                  <a:ea typeface="微軟正黑體" panose="020B0604030504040204" pitchFamily="34" charset="-120"/>
                </a:rPr>
                <a:t>13%</a:t>
              </a:r>
              <a:endParaRPr kumimoji="0" lang="zh-TW" altLang="en-US" sz="1400" b="1" dirty="0">
                <a:solidFill>
                  <a:schemeClr val="bg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4280431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양쪽 모서리가 둥근 사각형 4"/>
          <p:cNvSpPr/>
          <p:nvPr/>
        </p:nvSpPr>
        <p:spPr>
          <a:xfrm>
            <a:off x="901943" y="560851"/>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smtClean="0">
                <a:solidFill>
                  <a:prstClr val="white"/>
                </a:solidFill>
                <a:latin typeface="微軟正黑體" panose="020B0604030504040204" pitchFamily="34" charset="-120"/>
                <a:ea typeface="微軟正黑體" panose="020B0604030504040204" pitchFamily="34" charset="-120"/>
              </a:rPr>
              <a:t>貳、適用範圍</a:t>
            </a:r>
            <a:endParaRPr lang="en-US"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26"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pic>
        <p:nvPicPr>
          <p:cNvPr id="71" name="圖片 2"/>
          <p:cNvPicPr>
            <a:picLocks noChangeAspect="1"/>
          </p:cNvPicPr>
          <p:nvPr/>
        </p:nvPicPr>
        <p:blipFill rotWithShape="1">
          <a:blip r:embed="rId2">
            <a:extLst>
              <a:ext uri="{28A0092B-C50C-407E-A947-70E740481C1C}">
                <a14:useLocalDpi xmlns:a14="http://schemas.microsoft.com/office/drawing/2010/main" val="0"/>
              </a:ext>
            </a:extLst>
          </a:blip>
          <a:srcRect l="2380" t="25598" r="3164" b="2810"/>
          <a:stretch/>
        </p:blipFill>
        <p:spPr bwMode="auto">
          <a:xfrm>
            <a:off x="1448425" y="1402485"/>
            <a:ext cx="9482204" cy="484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1176563" y="6106895"/>
            <a:ext cx="2387033" cy="307777"/>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資料來源：內政</a:t>
            </a:r>
            <a:r>
              <a:rPr lang="zh-TW" altLang="en-US" sz="1400" dirty="0">
                <a:latin typeface="微軟正黑體" panose="020B0604030504040204" pitchFamily="34" charset="-120"/>
                <a:ea typeface="微軟正黑體" panose="020B0604030504040204" pitchFamily="34" charset="-120"/>
              </a:rPr>
              <a:t>部</a:t>
            </a:r>
          </a:p>
        </p:txBody>
      </p:sp>
      <p:sp>
        <p:nvSpPr>
          <p:cNvPr id="4" name="矩形 3"/>
          <p:cNvSpPr/>
          <p:nvPr/>
        </p:nvSpPr>
        <p:spPr>
          <a:xfrm>
            <a:off x="1661504" y="3115921"/>
            <a:ext cx="2329382" cy="601924"/>
          </a:xfrm>
          <a:prstGeom prst="rect">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870411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양쪽 모서리가 둥근 사각형 4"/>
          <p:cNvSpPr/>
          <p:nvPr/>
        </p:nvSpPr>
        <p:spPr>
          <a:xfrm>
            <a:off x="901943" y="560851"/>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smtClean="0">
                <a:solidFill>
                  <a:prstClr val="white"/>
                </a:solidFill>
                <a:latin typeface="微軟正黑體" panose="020B0604030504040204" pitchFamily="34" charset="-120"/>
                <a:ea typeface="微軟正黑體" panose="020B0604030504040204" pitchFamily="34" charset="-120"/>
              </a:rPr>
              <a:t>貳、適用範圍</a:t>
            </a:r>
            <a:endParaRPr lang="en-US"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26"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sp>
        <p:nvSpPr>
          <p:cNvPr id="72" name="文字方塊 71"/>
          <p:cNvSpPr txBox="1">
            <a:spLocks noChangeArrowheads="1"/>
          </p:cNvSpPr>
          <p:nvPr/>
        </p:nvSpPr>
        <p:spPr bwMode="auto">
          <a:xfrm>
            <a:off x="3181680" y="1065658"/>
            <a:ext cx="50577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kumimoji="1" sz="1400">
                <a:solidFill>
                  <a:srgbClr val="000000"/>
                </a:solidFill>
                <a:latin typeface="Arial" panose="020B0604020202020204" pitchFamily="34" charset="0"/>
                <a:ea typeface="新細明體" panose="02020500000000000000" pitchFamily="18" charset="-120"/>
                <a:cs typeface="Arial" panose="020B0604020202020204" pitchFamily="34" charset="0"/>
                <a:sym typeface="Arial" panose="020B0604020202020204" pitchFamily="34" charset="0"/>
              </a:defRPr>
            </a:lvl1pPr>
            <a:lvl2pPr marL="742950" indent="-28575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pPr>
            <a:r>
              <a:rPr lang="zh-TW" altLang="en-US" sz="4000" b="1" u="sng" dirty="0" smtClean="0">
                <a:solidFill>
                  <a:srgbClr val="D74D6E"/>
                </a:solidFill>
                <a:latin typeface="微軟正黑體" panose="020B0604030504040204" pitchFamily="34" charset="-120"/>
                <a:ea typeface="微軟正黑體" panose="020B0604030504040204" pitchFamily="34" charset="-120"/>
              </a:rPr>
              <a:t>合法</a:t>
            </a:r>
            <a:r>
              <a:rPr lang="zh-TW" altLang="en-US" sz="4000" b="1" dirty="0" smtClean="0">
                <a:solidFill>
                  <a:srgbClr val="D74D6E"/>
                </a:solidFill>
                <a:latin typeface="微軟正黑體" panose="020B0604030504040204" pitchFamily="34" charset="-120"/>
                <a:ea typeface="微軟正黑體" panose="020B0604030504040204" pitchFamily="34" charset="-120"/>
              </a:rPr>
              <a:t>建築物  </a:t>
            </a:r>
            <a:r>
              <a:rPr lang="zh-TW" altLang="en-US" sz="4000" b="1" u="sng" dirty="0" smtClean="0">
                <a:solidFill>
                  <a:srgbClr val="D74D6E"/>
                </a:solidFill>
                <a:latin typeface="微軟正黑體" panose="020B0604030504040204" pitchFamily="34" charset="-120"/>
                <a:ea typeface="微軟正黑體" panose="020B0604030504040204" pitchFamily="34" charset="-120"/>
              </a:rPr>
              <a:t>屋齡</a:t>
            </a:r>
            <a:r>
              <a:rPr lang="zh-TW" altLang="en-US" sz="4000" b="1" dirty="0" smtClean="0">
                <a:solidFill>
                  <a:srgbClr val="D74D6E"/>
                </a:solidFill>
                <a:latin typeface="微軟正黑體" panose="020B0604030504040204" pitchFamily="34" charset="-120"/>
                <a:ea typeface="微軟正黑體" panose="020B0604030504040204" pitchFamily="34" charset="-120"/>
              </a:rPr>
              <a:t>認定</a:t>
            </a:r>
          </a:p>
        </p:txBody>
      </p:sp>
      <p:graphicFrame>
        <p:nvGraphicFramePr>
          <p:cNvPr id="73" name="資料庫圖表 72"/>
          <p:cNvGraphicFramePr/>
          <p:nvPr>
            <p:extLst>
              <p:ext uri="{D42A27DB-BD31-4B8C-83A1-F6EECF244321}">
                <p14:modId xmlns:p14="http://schemas.microsoft.com/office/powerpoint/2010/main" val="772001915"/>
              </p:ext>
            </p:extLst>
          </p:nvPr>
        </p:nvGraphicFramePr>
        <p:xfrm>
          <a:off x="2022666" y="1813160"/>
          <a:ext cx="7905323" cy="4457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6460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양쪽 모서리가 둥근 사각형 4"/>
          <p:cNvSpPr/>
          <p:nvPr/>
        </p:nvSpPr>
        <p:spPr>
          <a:xfrm>
            <a:off x="901943" y="560851"/>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smtClean="0">
                <a:solidFill>
                  <a:prstClr val="white"/>
                </a:solidFill>
                <a:latin typeface="微軟正黑體" panose="020B0604030504040204" pitchFamily="34" charset="-120"/>
                <a:ea typeface="微軟正黑體" panose="020B0604030504040204" pitchFamily="34" charset="-120"/>
              </a:rPr>
              <a:t>貳、適用範圍</a:t>
            </a:r>
            <a:endParaRPr lang="en-US"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26"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sp>
        <p:nvSpPr>
          <p:cNvPr id="72" name="文字方塊 71"/>
          <p:cNvSpPr txBox="1">
            <a:spLocks noChangeArrowheads="1"/>
          </p:cNvSpPr>
          <p:nvPr/>
        </p:nvSpPr>
        <p:spPr bwMode="auto">
          <a:xfrm>
            <a:off x="3181680" y="1065658"/>
            <a:ext cx="59554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kumimoji="1" sz="1400">
                <a:solidFill>
                  <a:srgbClr val="000000"/>
                </a:solidFill>
                <a:latin typeface="Arial" panose="020B0604020202020204" pitchFamily="34" charset="0"/>
                <a:ea typeface="新細明體" panose="02020500000000000000" pitchFamily="18" charset="-120"/>
                <a:cs typeface="Arial" panose="020B0604020202020204" pitchFamily="34" charset="0"/>
                <a:sym typeface="Arial" panose="020B0604020202020204" pitchFamily="34" charset="0"/>
              </a:defRPr>
            </a:lvl1pPr>
            <a:lvl2pPr marL="742950" indent="-28575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lvl="0" defTabSz="914400" fontAlgn="base" latinLnBrk="0">
              <a:spcBef>
                <a:spcPct val="0"/>
              </a:spcBef>
              <a:spcAft>
                <a:spcPct val="0"/>
              </a:spcAft>
            </a:pPr>
            <a:r>
              <a:rPr kumimoji="0" lang="zh-TW" altLang="en-US" sz="4000" b="1" u="sng" dirty="0">
                <a:solidFill>
                  <a:srgbClr val="D74D6E"/>
                </a:solidFill>
                <a:latin typeface="微軟正黑體" panose="020B0604030504040204" pitchFamily="34" charset="-120"/>
                <a:ea typeface="微軟正黑體" panose="020B0604030504040204" pitchFamily="34" charset="-120"/>
                <a:cs typeface="+mn-cs"/>
              </a:rPr>
              <a:t>耐震</a:t>
            </a:r>
            <a:r>
              <a:rPr kumimoji="0" lang="zh-TW" altLang="en-US" sz="4000" b="1" dirty="0">
                <a:solidFill>
                  <a:srgbClr val="D74D6E"/>
                </a:solidFill>
                <a:latin typeface="微軟正黑體" panose="020B0604030504040204" pitchFamily="34" charset="-120"/>
                <a:ea typeface="微軟正黑體" panose="020B0604030504040204" pitchFamily="34" charset="-120"/>
                <a:cs typeface="+mn-cs"/>
              </a:rPr>
              <a:t>初步</a:t>
            </a:r>
            <a:r>
              <a:rPr kumimoji="0" lang="zh-TW" altLang="en-US" sz="4000" b="1" dirty="0" smtClean="0">
                <a:solidFill>
                  <a:srgbClr val="D74D6E"/>
                </a:solidFill>
                <a:latin typeface="微軟正黑體" panose="020B0604030504040204" pitchFamily="34" charset="-120"/>
                <a:ea typeface="微軟正黑體" panose="020B0604030504040204" pitchFamily="34" charset="-120"/>
                <a:cs typeface="+mn-cs"/>
              </a:rPr>
              <a:t>評估及</a:t>
            </a:r>
            <a:r>
              <a:rPr kumimoji="0" lang="zh-TW" altLang="en-US" sz="4000" b="1" dirty="0">
                <a:solidFill>
                  <a:srgbClr val="D74D6E"/>
                </a:solidFill>
                <a:latin typeface="微軟正黑體" panose="020B0604030504040204" pitchFamily="34" charset="-120"/>
                <a:ea typeface="微軟正黑體" panose="020B0604030504040204" pitchFamily="34" charset="-120"/>
                <a:cs typeface="+mn-cs"/>
              </a:rPr>
              <a:t>詳細評估</a:t>
            </a:r>
          </a:p>
        </p:txBody>
      </p:sp>
      <p:graphicFrame>
        <p:nvGraphicFramePr>
          <p:cNvPr id="71" name="資料庫圖表 70"/>
          <p:cNvGraphicFramePr/>
          <p:nvPr>
            <p:extLst>
              <p:ext uri="{D42A27DB-BD31-4B8C-83A1-F6EECF244321}">
                <p14:modId xmlns:p14="http://schemas.microsoft.com/office/powerpoint/2010/main" val="76923735"/>
              </p:ext>
            </p:extLst>
          </p:nvPr>
        </p:nvGraphicFramePr>
        <p:xfrm>
          <a:off x="1940025" y="1635995"/>
          <a:ext cx="8569312" cy="4460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0887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양쪽 모서리가 둥근 사각형 4"/>
          <p:cNvSpPr/>
          <p:nvPr/>
        </p:nvSpPr>
        <p:spPr>
          <a:xfrm>
            <a:off x="901943" y="560851"/>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smtClean="0">
                <a:solidFill>
                  <a:prstClr val="white"/>
                </a:solidFill>
                <a:latin typeface="微軟正黑體" panose="020B0604030504040204" pitchFamily="34" charset="-120"/>
                <a:ea typeface="微軟正黑體" panose="020B0604030504040204" pitchFamily="34" charset="-120"/>
              </a:rPr>
              <a:t>貳、適用範圍</a:t>
            </a:r>
            <a:endParaRPr lang="en-US"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26"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aphicFrame>
        <p:nvGraphicFramePr>
          <p:cNvPr id="73" name="資料庫圖表 72"/>
          <p:cNvGraphicFramePr/>
          <p:nvPr>
            <p:extLst>
              <p:ext uri="{D42A27DB-BD31-4B8C-83A1-F6EECF244321}">
                <p14:modId xmlns:p14="http://schemas.microsoft.com/office/powerpoint/2010/main" val="3697800140"/>
              </p:ext>
            </p:extLst>
          </p:nvPr>
        </p:nvGraphicFramePr>
        <p:xfrm>
          <a:off x="1766656" y="1122324"/>
          <a:ext cx="8316796" cy="2997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4" name="群組 1"/>
          <p:cNvGrpSpPr>
            <a:grpSpLocks/>
          </p:cNvGrpSpPr>
          <p:nvPr/>
        </p:nvGrpSpPr>
        <p:grpSpPr bwMode="auto">
          <a:xfrm>
            <a:off x="3078590" y="4020253"/>
            <a:ext cx="5452031" cy="2286168"/>
            <a:chOff x="746125" y="4365104"/>
            <a:chExt cx="5216525" cy="2303462"/>
          </a:xfrm>
        </p:grpSpPr>
        <p:sp>
          <p:nvSpPr>
            <p:cNvPr id="75" name="Shape 687"/>
            <p:cNvSpPr/>
            <p:nvPr/>
          </p:nvSpPr>
          <p:spPr bwMode="auto">
            <a:xfrm>
              <a:off x="1715907" y="4365104"/>
              <a:ext cx="1369005" cy="2303462"/>
            </a:xfrm>
            <a:custGeom>
              <a:avLst/>
              <a:gdLst/>
              <a:ahLst/>
              <a:cxnLst/>
              <a:rect l="0" t="0" r="0" b="0"/>
              <a:pathLst>
                <a:path w="1368552" h="2304288">
                  <a:moveTo>
                    <a:pt x="0" y="2304288"/>
                  </a:moveTo>
                  <a:lnTo>
                    <a:pt x="1368552" y="2304288"/>
                  </a:lnTo>
                  <a:lnTo>
                    <a:pt x="1368552" y="0"/>
                  </a:lnTo>
                  <a:lnTo>
                    <a:pt x="0" y="0"/>
                  </a:lnTo>
                  <a:close/>
                </a:path>
              </a:pathLst>
            </a:custGeom>
            <a:ln w="25908" cap="flat">
              <a:round/>
            </a:ln>
          </p:spPr>
          <p:style>
            <a:lnRef idx="1">
              <a:srgbClr val="000000"/>
            </a:lnRef>
            <a:fillRef idx="0">
              <a:srgbClr val="000000">
                <a:alpha val="0"/>
              </a:srgbClr>
            </a:fillRef>
            <a:effectRef idx="0">
              <a:scrgbClr r="0" g="0" b="0"/>
            </a:effectRef>
            <a:fontRef idx="none"/>
          </p:style>
          <p:txBody>
            <a:bodyPr/>
            <a:lstStyle/>
            <a:p>
              <a:pPr defTabSz="457200">
                <a:defRPr/>
              </a:pPr>
              <a:endParaRPr lang="zh-TW" altLang="en-US">
                <a:solidFill>
                  <a:srgbClr val="000000"/>
                </a:solidFill>
              </a:endParaRPr>
            </a:p>
          </p:txBody>
        </p:sp>
        <p:sp>
          <p:nvSpPr>
            <p:cNvPr id="76" name="Shape 16977"/>
            <p:cNvSpPr/>
            <p:nvPr/>
          </p:nvSpPr>
          <p:spPr bwMode="auto">
            <a:xfrm>
              <a:off x="746125" y="5035999"/>
              <a:ext cx="969782" cy="1632567"/>
            </a:xfrm>
            <a:custGeom>
              <a:avLst/>
              <a:gdLst/>
              <a:ahLst/>
              <a:cxnLst/>
              <a:rect l="0" t="0" r="0" b="0"/>
              <a:pathLst>
                <a:path w="969264" h="1632204">
                  <a:moveTo>
                    <a:pt x="0" y="0"/>
                  </a:moveTo>
                  <a:lnTo>
                    <a:pt x="969264" y="0"/>
                  </a:lnTo>
                  <a:lnTo>
                    <a:pt x="969264" y="1632204"/>
                  </a:lnTo>
                  <a:lnTo>
                    <a:pt x="0" y="1632204"/>
                  </a:lnTo>
                  <a:lnTo>
                    <a:pt x="0" y="0"/>
                  </a:lnTo>
                </a:path>
              </a:pathLst>
            </a:custGeom>
            <a:ln w="0" cap="flat">
              <a:round/>
            </a:ln>
          </p:spPr>
          <p:style>
            <a:lnRef idx="0">
              <a:srgbClr val="000000">
                <a:alpha val="0"/>
              </a:srgbClr>
            </a:lnRef>
            <a:fillRef idx="1">
              <a:srgbClr val="D9D9D9"/>
            </a:fillRef>
            <a:effectRef idx="0">
              <a:scrgbClr r="0" g="0" b="0"/>
            </a:effectRef>
            <a:fontRef idx="none"/>
          </p:style>
          <p:txBody>
            <a:bodyPr/>
            <a:lstStyle/>
            <a:p>
              <a:pPr defTabSz="457200">
                <a:defRPr/>
              </a:pPr>
              <a:endParaRPr lang="zh-TW" altLang="en-US">
                <a:solidFill>
                  <a:srgbClr val="000000"/>
                </a:solidFill>
              </a:endParaRPr>
            </a:p>
          </p:txBody>
        </p:sp>
        <p:sp>
          <p:nvSpPr>
            <p:cNvPr id="77" name="Shape 689"/>
            <p:cNvSpPr/>
            <p:nvPr/>
          </p:nvSpPr>
          <p:spPr bwMode="auto">
            <a:xfrm>
              <a:off x="746125" y="5035999"/>
              <a:ext cx="969782" cy="1632567"/>
            </a:xfrm>
            <a:custGeom>
              <a:avLst/>
              <a:gdLst/>
              <a:ahLst/>
              <a:cxnLst/>
              <a:rect l="0" t="0" r="0" b="0"/>
              <a:pathLst>
                <a:path w="969264" h="1632204">
                  <a:moveTo>
                    <a:pt x="0" y="1632204"/>
                  </a:moveTo>
                  <a:lnTo>
                    <a:pt x="969264" y="1632204"/>
                  </a:lnTo>
                  <a:lnTo>
                    <a:pt x="969264" y="0"/>
                  </a:lnTo>
                  <a:lnTo>
                    <a:pt x="0" y="0"/>
                  </a:lnTo>
                  <a:close/>
                </a:path>
              </a:pathLst>
            </a:custGeom>
            <a:ln w="25908" cap="flat">
              <a:round/>
            </a:ln>
          </p:spPr>
          <p:style>
            <a:lnRef idx="1">
              <a:srgbClr val="000000"/>
            </a:lnRef>
            <a:fillRef idx="0">
              <a:srgbClr val="000000">
                <a:alpha val="0"/>
              </a:srgbClr>
            </a:fillRef>
            <a:effectRef idx="0">
              <a:scrgbClr r="0" g="0" b="0"/>
            </a:effectRef>
            <a:fontRef idx="none"/>
          </p:style>
          <p:txBody>
            <a:bodyPr/>
            <a:lstStyle/>
            <a:p>
              <a:pPr defTabSz="457200">
                <a:defRPr/>
              </a:pPr>
              <a:endParaRPr lang="zh-TW" altLang="en-US">
                <a:solidFill>
                  <a:srgbClr val="000000"/>
                </a:solidFill>
              </a:endParaRPr>
            </a:p>
          </p:txBody>
        </p:sp>
        <p:sp>
          <p:nvSpPr>
            <p:cNvPr id="78" name="Shape 696"/>
            <p:cNvSpPr/>
            <p:nvPr/>
          </p:nvSpPr>
          <p:spPr bwMode="auto">
            <a:xfrm>
              <a:off x="969025" y="5163871"/>
              <a:ext cx="600500" cy="290779"/>
            </a:xfrm>
            <a:custGeom>
              <a:avLst/>
              <a:gdLst/>
              <a:ahLst/>
              <a:cxnLst/>
              <a:rect l="0" t="0" r="0" b="0"/>
              <a:pathLst>
                <a:path w="778764" h="745236">
                  <a:moveTo>
                    <a:pt x="389382" y="0"/>
                  </a:moveTo>
                  <a:lnTo>
                    <a:pt x="778764" y="358267"/>
                  </a:lnTo>
                  <a:lnTo>
                    <a:pt x="672338" y="358267"/>
                  </a:lnTo>
                  <a:lnTo>
                    <a:pt x="672338" y="745236"/>
                  </a:lnTo>
                  <a:lnTo>
                    <a:pt x="106401" y="745236"/>
                  </a:lnTo>
                  <a:lnTo>
                    <a:pt x="106401" y="358267"/>
                  </a:lnTo>
                  <a:lnTo>
                    <a:pt x="0" y="358267"/>
                  </a:lnTo>
                  <a:lnTo>
                    <a:pt x="389382" y="0"/>
                  </a:lnTo>
                  <a:close/>
                </a:path>
              </a:pathLst>
            </a:custGeom>
            <a:ln w="0" cap="flat">
              <a:round/>
            </a:ln>
          </p:spPr>
          <p:style>
            <a:lnRef idx="0">
              <a:srgbClr val="000000">
                <a:alpha val="0"/>
              </a:srgbClr>
            </a:lnRef>
            <a:fillRef idx="1">
              <a:srgbClr val="D9D9D9"/>
            </a:fillRef>
            <a:effectRef idx="0">
              <a:scrgbClr r="0" g="0" b="0"/>
            </a:effectRef>
            <a:fontRef idx="none"/>
          </p:style>
          <p:txBody>
            <a:bodyPr/>
            <a:lstStyle/>
            <a:p>
              <a:pPr defTabSz="457200">
                <a:defRPr/>
              </a:pPr>
              <a:r>
                <a:rPr lang="zh-TW" altLang="en-US" sz="1200" dirty="0">
                  <a:solidFill>
                    <a:srgbClr val="000000"/>
                  </a:solidFill>
                </a:rPr>
                <a:t>危老屋</a:t>
              </a:r>
            </a:p>
          </p:txBody>
        </p:sp>
        <p:sp>
          <p:nvSpPr>
            <p:cNvPr id="79" name="Shape 701"/>
            <p:cNvSpPr/>
            <p:nvPr/>
          </p:nvSpPr>
          <p:spPr bwMode="auto">
            <a:xfrm>
              <a:off x="4591981" y="4365104"/>
              <a:ext cx="1370669" cy="2303462"/>
            </a:xfrm>
            <a:custGeom>
              <a:avLst/>
              <a:gdLst/>
              <a:ahLst/>
              <a:cxnLst/>
              <a:rect l="0" t="0" r="0" b="0"/>
              <a:pathLst>
                <a:path w="1370076" h="2304288">
                  <a:moveTo>
                    <a:pt x="0" y="2304288"/>
                  </a:moveTo>
                  <a:lnTo>
                    <a:pt x="1370076" y="2304288"/>
                  </a:lnTo>
                  <a:lnTo>
                    <a:pt x="1370076" y="0"/>
                  </a:lnTo>
                  <a:lnTo>
                    <a:pt x="0" y="0"/>
                  </a:lnTo>
                  <a:close/>
                </a:path>
              </a:pathLst>
            </a:custGeom>
            <a:ln w="25908" cap="flat">
              <a:round/>
            </a:ln>
          </p:spPr>
          <p:style>
            <a:lnRef idx="1">
              <a:srgbClr val="000000"/>
            </a:lnRef>
            <a:fillRef idx="0">
              <a:srgbClr val="000000">
                <a:alpha val="0"/>
              </a:srgbClr>
            </a:fillRef>
            <a:effectRef idx="0">
              <a:scrgbClr r="0" g="0" b="0"/>
            </a:effectRef>
            <a:fontRef idx="none"/>
          </p:style>
          <p:txBody>
            <a:bodyPr/>
            <a:lstStyle/>
            <a:p>
              <a:pPr defTabSz="457200">
                <a:defRPr/>
              </a:pPr>
              <a:endParaRPr lang="zh-TW" altLang="en-US">
                <a:solidFill>
                  <a:srgbClr val="000000"/>
                </a:solidFill>
              </a:endParaRPr>
            </a:p>
          </p:txBody>
        </p:sp>
        <p:sp>
          <p:nvSpPr>
            <p:cNvPr id="80" name="Shape 16978"/>
            <p:cNvSpPr/>
            <p:nvPr/>
          </p:nvSpPr>
          <p:spPr bwMode="auto">
            <a:xfrm>
              <a:off x="4591981" y="5035999"/>
              <a:ext cx="971445" cy="1632567"/>
            </a:xfrm>
            <a:custGeom>
              <a:avLst/>
              <a:gdLst/>
              <a:ahLst/>
              <a:cxnLst/>
              <a:rect l="0" t="0" r="0" b="0"/>
              <a:pathLst>
                <a:path w="970788" h="1632204">
                  <a:moveTo>
                    <a:pt x="0" y="0"/>
                  </a:moveTo>
                  <a:lnTo>
                    <a:pt x="970788" y="0"/>
                  </a:lnTo>
                  <a:lnTo>
                    <a:pt x="970788" y="1632204"/>
                  </a:lnTo>
                  <a:lnTo>
                    <a:pt x="0" y="1632204"/>
                  </a:lnTo>
                  <a:lnTo>
                    <a:pt x="0" y="0"/>
                  </a:lnTo>
                </a:path>
              </a:pathLst>
            </a:custGeom>
            <a:ln w="0" cap="flat">
              <a:round/>
            </a:ln>
          </p:spPr>
          <p:style>
            <a:lnRef idx="0">
              <a:srgbClr val="000000">
                <a:alpha val="0"/>
              </a:srgbClr>
            </a:lnRef>
            <a:fillRef idx="1">
              <a:srgbClr val="B9CDE5"/>
            </a:fillRef>
            <a:effectRef idx="0">
              <a:scrgbClr r="0" g="0" b="0"/>
            </a:effectRef>
            <a:fontRef idx="none"/>
          </p:style>
          <p:txBody>
            <a:bodyPr/>
            <a:lstStyle/>
            <a:p>
              <a:pPr defTabSz="457200">
                <a:defRPr/>
              </a:pPr>
              <a:endParaRPr lang="zh-TW" altLang="en-US">
                <a:solidFill>
                  <a:srgbClr val="000000"/>
                </a:solidFill>
              </a:endParaRPr>
            </a:p>
          </p:txBody>
        </p:sp>
        <p:sp>
          <p:nvSpPr>
            <p:cNvPr id="81" name="Shape 703"/>
            <p:cNvSpPr/>
            <p:nvPr/>
          </p:nvSpPr>
          <p:spPr bwMode="auto">
            <a:xfrm>
              <a:off x="4591981" y="5035999"/>
              <a:ext cx="971445" cy="1632567"/>
            </a:xfrm>
            <a:custGeom>
              <a:avLst/>
              <a:gdLst/>
              <a:ahLst/>
              <a:cxnLst/>
              <a:rect l="0" t="0" r="0" b="0"/>
              <a:pathLst>
                <a:path w="970788" h="1632204">
                  <a:moveTo>
                    <a:pt x="0" y="1632204"/>
                  </a:moveTo>
                  <a:lnTo>
                    <a:pt x="970788" y="1632204"/>
                  </a:lnTo>
                  <a:lnTo>
                    <a:pt x="970788" y="0"/>
                  </a:lnTo>
                  <a:lnTo>
                    <a:pt x="0" y="0"/>
                  </a:lnTo>
                  <a:close/>
                </a:path>
              </a:pathLst>
            </a:custGeom>
            <a:ln w="25908" cap="flat">
              <a:custDash>
                <a:ds d="816000" sp="612000"/>
              </a:custDash>
              <a:round/>
            </a:ln>
          </p:spPr>
          <p:style>
            <a:lnRef idx="1">
              <a:srgbClr val="000000"/>
            </a:lnRef>
            <a:fillRef idx="0">
              <a:srgbClr val="000000">
                <a:alpha val="0"/>
              </a:srgbClr>
            </a:fillRef>
            <a:effectRef idx="0">
              <a:scrgbClr r="0" g="0" b="0"/>
            </a:effectRef>
            <a:fontRef idx="none"/>
          </p:style>
          <p:txBody>
            <a:bodyPr/>
            <a:lstStyle/>
            <a:p>
              <a:pPr defTabSz="457200">
                <a:defRPr/>
              </a:pPr>
              <a:endParaRPr lang="zh-TW" altLang="en-US">
                <a:solidFill>
                  <a:srgbClr val="000000"/>
                </a:solidFill>
              </a:endParaRPr>
            </a:p>
          </p:txBody>
        </p:sp>
        <p:sp>
          <p:nvSpPr>
            <p:cNvPr id="82" name="Shape 16979"/>
            <p:cNvSpPr/>
            <p:nvPr/>
          </p:nvSpPr>
          <p:spPr bwMode="auto">
            <a:xfrm>
              <a:off x="3623864" y="5035999"/>
              <a:ext cx="968118" cy="1632567"/>
            </a:xfrm>
            <a:custGeom>
              <a:avLst/>
              <a:gdLst/>
              <a:ahLst/>
              <a:cxnLst/>
              <a:rect l="0" t="0" r="0" b="0"/>
              <a:pathLst>
                <a:path w="969264" h="1632204">
                  <a:moveTo>
                    <a:pt x="0" y="0"/>
                  </a:moveTo>
                  <a:lnTo>
                    <a:pt x="969264" y="0"/>
                  </a:lnTo>
                  <a:lnTo>
                    <a:pt x="969264" y="1632204"/>
                  </a:lnTo>
                  <a:lnTo>
                    <a:pt x="0" y="1632204"/>
                  </a:lnTo>
                  <a:lnTo>
                    <a:pt x="0" y="0"/>
                  </a:lnTo>
                </a:path>
              </a:pathLst>
            </a:custGeom>
            <a:ln w="0" cap="flat">
              <a:round/>
            </a:ln>
          </p:spPr>
          <p:style>
            <a:lnRef idx="0">
              <a:srgbClr val="000000">
                <a:alpha val="0"/>
              </a:srgbClr>
            </a:lnRef>
            <a:fillRef idx="1">
              <a:srgbClr val="D9D9D9"/>
            </a:fillRef>
            <a:effectRef idx="0">
              <a:scrgbClr r="0" g="0" b="0"/>
            </a:effectRef>
            <a:fontRef idx="none"/>
          </p:style>
          <p:txBody>
            <a:bodyPr/>
            <a:lstStyle/>
            <a:p>
              <a:pPr defTabSz="457200">
                <a:defRPr/>
              </a:pPr>
              <a:endParaRPr lang="zh-TW" altLang="en-US">
                <a:solidFill>
                  <a:srgbClr val="000000"/>
                </a:solidFill>
              </a:endParaRPr>
            </a:p>
          </p:txBody>
        </p:sp>
        <p:sp>
          <p:nvSpPr>
            <p:cNvPr id="83" name="Shape 705"/>
            <p:cNvSpPr/>
            <p:nvPr/>
          </p:nvSpPr>
          <p:spPr bwMode="auto">
            <a:xfrm>
              <a:off x="3623864" y="5035999"/>
              <a:ext cx="968118" cy="1632567"/>
            </a:xfrm>
            <a:custGeom>
              <a:avLst/>
              <a:gdLst/>
              <a:ahLst/>
              <a:cxnLst/>
              <a:rect l="0" t="0" r="0" b="0"/>
              <a:pathLst>
                <a:path w="969264" h="1632204">
                  <a:moveTo>
                    <a:pt x="0" y="1632204"/>
                  </a:moveTo>
                  <a:lnTo>
                    <a:pt x="969264" y="1632204"/>
                  </a:lnTo>
                  <a:lnTo>
                    <a:pt x="969264" y="0"/>
                  </a:lnTo>
                  <a:lnTo>
                    <a:pt x="0" y="0"/>
                  </a:lnTo>
                  <a:close/>
                </a:path>
              </a:pathLst>
            </a:custGeom>
            <a:ln w="25908" cap="flat">
              <a:round/>
            </a:ln>
          </p:spPr>
          <p:style>
            <a:lnRef idx="1">
              <a:srgbClr val="000000"/>
            </a:lnRef>
            <a:fillRef idx="0">
              <a:srgbClr val="000000">
                <a:alpha val="0"/>
              </a:srgbClr>
            </a:fillRef>
            <a:effectRef idx="0">
              <a:scrgbClr r="0" g="0" b="0"/>
            </a:effectRef>
            <a:fontRef idx="none"/>
          </p:style>
          <p:txBody>
            <a:bodyPr/>
            <a:lstStyle/>
            <a:p>
              <a:pPr defTabSz="457200">
                <a:defRPr/>
              </a:pPr>
              <a:endParaRPr lang="zh-TW" altLang="en-US">
                <a:solidFill>
                  <a:srgbClr val="000000"/>
                </a:solidFill>
              </a:endParaRPr>
            </a:p>
          </p:txBody>
        </p:sp>
        <p:sp>
          <p:nvSpPr>
            <p:cNvPr id="84" name="Rectangle 706"/>
            <p:cNvSpPr/>
            <p:nvPr/>
          </p:nvSpPr>
          <p:spPr bwMode="auto">
            <a:xfrm>
              <a:off x="4072990" y="5829510"/>
              <a:ext cx="196285" cy="343330"/>
            </a:xfrm>
            <a:prstGeom prst="rect">
              <a:avLst/>
            </a:prstGeom>
            <a:ln>
              <a:noFill/>
            </a:ln>
          </p:spPr>
          <p:txBody>
            <a:bodyPr lIns="0" tIns="0" rIns="0" bIns="0"/>
            <a:lstStyle/>
            <a:p>
              <a:pPr marL="637540" indent="-3175" defTabSz="457200">
                <a:lnSpc>
                  <a:spcPct val="107000"/>
                </a:lnSpc>
                <a:spcAft>
                  <a:spcPts val="800"/>
                </a:spcAft>
                <a:defRPr/>
              </a:pPr>
              <a:endParaRPr lang="zh-TW" altLang="en-US" sz="2200" kern="100" dirty="0">
                <a:solidFill>
                  <a:srgbClr val="000000"/>
                </a:solidFill>
                <a:latin typeface="微軟正黑體" panose="020B0604030504040204" pitchFamily="34" charset="-120"/>
                <a:ea typeface="微軟正黑體" panose="020B0604030504040204" pitchFamily="34" charset="-120"/>
                <a:cs typeface="微軟正黑體" panose="020B0604030504040204" pitchFamily="34" charset="-120"/>
              </a:endParaRPr>
            </a:p>
          </p:txBody>
        </p:sp>
        <p:sp>
          <p:nvSpPr>
            <p:cNvPr id="85" name="Rectangle 708"/>
            <p:cNvSpPr/>
            <p:nvPr/>
          </p:nvSpPr>
          <p:spPr bwMode="auto">
            <a:xfrm>
              <a:off x="5318902" y="4387876"/>
              <a:ext cx="209593" cy="343330"/>
            </a:xfrm>
            <a:prstGeom prst="rect">
              <a:avLst/>
            </a:prstGeom>
            <a:ln>
              <a:noFill/>
            </a:ln>
          </p:spPr>
          <p:txBody>
            <a:bodyPr lIns="0" tIns="0" rIns="0" bIns="0"/>
            <a:lstStyle/>
            <a:p>
              <a:pPr marL="637540" indent="-3175" defTabSz="457200">
                <a:lnSpc>
                  <a:spcPct val="107000"/>
                </a:lnSpc>
                <a:spcAft>
                  <a:spcPts val="800"/>
                </a:spcAft>
                <a:defRPr/>
              </a:pPr>
              <a:endParaRPr lang="zh-TW" altLang="en-US" sz="2200" kern="100" dirty="0">
                <a:solidFill>
                  <a:srgbClr val="000000"/>
                </a:solidFill>
                <a:latin typeface="微軟正黑體" panose="020B0604030504040204" pitchFamily="34" charset="-120"/>
                <a:ea typeface="微軟正黑體" panose="020B0604030504040204" pitchFamily="34" charset="-120"/>
                <a:cs typeface="微軟正黑體" panose="020B0604030504040204" pitchFamily="34" charset="-120"/>
              </a:endParaRPr>
            </a:p>
          </p:txBody>
        </p:sp>
        <p:sp>
          <p:nvSpPr>
            <p:cNvPr id="86" name="Shape 713"/>
            <p:cNvSpPr/>
            <p:nvPr/>
          </p:nvSpPr>
          <p:spPr bwMode="auto">
            <a:xfrm>
              <a:off x="3720343" y="4792514"/>
              <a:ext cx="778487" cy="744465"/>
            </a:xfrm>
            <a:custGeom>
              <a:avLst/>
              <a:gdLst/>
              <a:ahLst/>
              <a:cxnLst/>
              <a:rect l="0" t="0" r="0" b="0"/>
              <a:pathLst>
                <a:path w="778764" h="745236">
                  <a:moveTo>
                    <a:pt x="389382" y="0"/>
                  </a:moveTo>
                  <a:lnTo>
                    <a:pt x="778764" y="358267"/>
                  </a:lnTo>
                  <a:lnTo>
                    <a:pt x="672338" y="358267"/>
                  </a:lnTo>
                  <a:lnTo>
                    <a:pt x="672338" y="745236"/>
                  </a:lnTo>
                  <a:lnTo>
                    <a:pt x="106426" y="745236"/>
                  </a:lnTo>
                  <a:lnTo>
                    <a:pt x="106426" y="358267"/>
                  </a:lnTo>
                  <a:lnTo>
                    <a:pt x="0" y="358267"/>
                  </a:lnTo>
                  <a:lnTo>
                    <a:pt x="389382" y="0"/>
                  </a:lnTo>
                  <a:close/>
                </a:path>
              </a:pathLst>
            </a:custGeom>
            <a:ln w="0" cap="flat">
              <a:round/>
            </a:ln>
          </p:spPr>
          <p:style>
            <a:lnRef idx="0">
              <a:srgbClr val="000000">
                <a:alpha val="0"/>
              </a:srgbClr>
            </a:lnRef>
            <a:fillRef idx="1">
              <a:srgbClr val="D9D9D9"/>
            </a:fillRef>
            <a:effectRef idx="0">
              <a:scrgbClr r="0" g="0" b="0"/>
            </a:effectRef>
            <a:fontRef idx="none"/>
          </p:style>
          <p:txBody>
            <a:bodyPr/>
            <a:lstStyle/>
            <a:p>
              <a:pPr defTabSz="457200">
                <a:defRPr/>
              </a:pPr>
              <a:endParaRPr lang="zh-TW" altLang="en-US">
                <a:solidFill>
                  <a:srgbClr val="000000"/>
                </a:solidFill>
              </a:endParaRPr>
            </a:p>
          </p:txBody>
        </p:sp>
        <p:sp>
          <p:nvSpPr>
            <p:cNvPr id="87" name="Shape 714"/>
            <p:cNvSpPr/>
            <p:nvPr/>
          </p:nvSpPr>
          <p:spPr bwMode="auto">
            <a:xfrm>
              <a:off x="3720343" y="4792514"/>
              <a:ext cx="778487" cy="744465"/>
            </a:xfrm>
            <a:custGeom>
              <a:avLst/>
              <a:gdLst/>
              <a:ahLst/>
              <a:cxnLst/>
              <a:rect l="0" t="0" r="0" b="0"/>
              <a:pathLst>
                <a:path w="778764" h="745236">
                  <a:moveTo>
                    <a:pt x="0" y="358267"/>
                  </a:moveTo>
                  <a:lnTo>
                    <a:pt x="389382" y="0"/>
                  </a:lnTo>
                  <a:lnTo>
                    <a:pt x="778764" y="358267"/>
                  </a:lnTo>
                  <a:lnTo>
                    <a:pt x="672338" y="358267"/>
                  </a:lnTo>
                  <a:lnTo>
                    <a:pt x="672338" y="745236"/>
                  </a:lnTo>
                  <a:lnTo>
                    <a:pt x="106426" y="745236"/>
                  </a:lnTo>
                  <a:lnTo>
                    <a:pt x="106426" y="358267"/>
                  </a:lnTo>
                  <a:close/>
                </a:path>
              </a:pathLst>
            </a:custGeom>
            <a:ln w="25908" cap="flat">
              <a:miter lim="101600"/>
            </a:ln>
          </p:spPr>
          <p:style>
            <a:lnRef idx="1">
              <a:srgbClr val="000000"/>
            </a:lnRef>
            <a:fillRef idx="0">
              <a:srgbClr val="000000">
                <a:alpha val="0"/>
              </a:srgbClr>
            </a:fillRef>
            <a:effectRef idx="0">
              <a:scrgbClr r="0" g="0" b="0"/>
            </a:effectRef>
            <a:fontRef idx="none"/>
          </p:style>
          <p:txBody>
            <a:bodyPr/>
            <a:lstStyle/>
            <a:p>
              <a:pPr defTabSz="457200">
                <a:defRPr/>
              </a:pPr>
              <a:endParaRPr lang="zh-TW" altLang="en-US">
                <a:solidFill>
                  <a:srgbClr val="000000"/>
                </a:solidFill>
              </a:endParaRPr>
            </a:p>
          </p:txBody>
        </p:sp>
        <p:sp>
          <p:nvSpPr>
            <p:cNvPr id="88" name="Shape 745"/>
            <p:cNvSpPr/>
            <p:nvPr/>
          </p:nvSpPr>
          <p:spPr bwMode="auto">
            <a:xfrm>
              <a:off x="3229631" y="5724409"/>
              <a:ext cx="261158" cy="173417"/>
            </a:xfrm>
            <a:custGeom>
              <a:avLst/>
              <a:gdLst/>
              <a:ahLst/>
              <a:cxnLst/>
              <a:rect l="0" t="0" r="0" b="0"/>
              <a:pathLst>
                <a:path w="261747" h="174720">
                  <a:moveTo>
                    <a:pt x="104727" y="1238"/>
                  </a:moveTo>
                  <a:cubicBezTo>
                    <a:pt x="109442" y="0"/>
                    <a:pt x="114617" y="540"/>
                    <a:pt x="119126" y="3143"/>
                  </a:cubicBezTo>
                  <a:lnTo>
                    <a:pt x="261747" y="86328"/>
                  </a:lnTo>
                  <a:lnTo>
                    <a:pt x="119126" y="169513"/>
                  </a:lnTo>
                  <a:cubicBezTo>
                    <a:pt x="110109" y="174720"/>
                    <a:pt x="98425" y="171672"/>
                    <a:pt x="93091" y="162655"/>
                  </a:cubicBezTo>
                  <a:cubicBezTo>
                    <a:pt x="87884" y="153511"/>
                    <a:pt x="90932" y="141827"/>
                    <a:pt x="99949" y="136493"/>
                  </a:cubicBezTo>
                  <a:lnTo>
                    <a:pt x="153289" y="105378"/>
                  </a:lnTo>
                  <a:lnTo>
                    <a:pt x="0" y="105378"/>
                  </a:lnTo>
                  <a:lnTo>
                    <a:pt x="0" y="67278"/>
                  </a:lnTo>
                  <a:lnTo>
                    <a:pt x="153289" y="67278"/>
                  </a:lnTo>
                  <a:lnTo>
                    <a:pt x="99949" y="36163"/>
                  </a:lnTo>
                  <a:cubicBezTo>
                    <a:pt x="90932" y="30830"/>
                    <a:pt x="87884" y="19145"/>
                    <a:pt x="93091" y="10001"/>
                  </a:cubicBezTo>
                  <a:cubicBezTo>
                    <a:pt x="95758" y="5493"/>
                    <a:pt x="100013" y="2476"/>
                    <a:pt x="104727" y="1238"/>
                  </a:cubicBezTo>
                  <a:close/>
                </a:path>
              </a:pathLst>
            </a:custGeom>
            <a:ln w="0" cap="flat">
              <a:miter lim="101600"/>
            </a:ln>
          </p:spPr>
          <p:style>
            <a:lnRef idx="0">
              <a:srgbClr val="000000">
                <a:alpha val="0"/>
              </a:srgbClr>
            </a:lnRef>
            <a:fillRef idx="1">
              <a:srgbClr val="000000"/>
            </a:fillRef>
            <a:effectRef idx="0">
              <a:scrgbClr r="0" g="0" b="0"/>
            </a:effectRef>
            <a:fontRef idx="none"/>
          </p:style>
          <p:txBody>
            <a:bodyPr/>
            <a:lstStyle/>
            <a:p>
              <a:pPr defTabSz="457200">
                <a:defRPr/>
              </a:pPr>
              <a:endParaRPr lang="zh-TW" altLang="en-US">
                <a:solidFill>
                  <a:srgbClr val="000000"/>
                </a:solidFill>
              </a:endParaRPr>
            </a:p>
          </p:txBody>
        </p:sp>
        <p:sp>
          <p:nvSpPr>
            <p:cNvPr id="89" name="Shape 696"/>
            <p:cNvSpPr/>
            <p:nvPr/>
          </p:nvSpPr>
          <p:spPr bwMode="auto">
            <a:xfrm>
              <a:off x="3858408" y="5163871"/>
              <a:ext cx="603826" cy="290779"/>
            </a:xfrm>
            <a:custGeom>
              <a:avLst/>
              <a:gdLst/>
              <a:ahLst/>
              <a:cxnLst/>
              <a:rect l="0" t="0" r="0" b="0"/>
              <a:pathLst>
                <a:path w="778764" h="745236">
                  <a:moveTo>
                    <a:pt x="389382" y="0"/>
                  </a:moveTo>
                  <a:lnTo>
                    <a:pt x="778764" y="358267"/>
                  </a:lnTo>
                  <a:lnTo>
                    <a:pt x="672338" y="358267"/>
                  </a:lnTo>
                  <a:lnTo>
                    <a:pt x="672338" y="745236"/>
                  </a:lnTo>
                  <a:lnTo>
                    <a:pt x="106401" y="745236"/>
                  </a:lnTo>
                  <a:lnTo>
                    <a:pt x="106401" y="358267"/>
                  </a:lnTo>
                  <a:lnTo>
                    <a:pt x="0" y="358267"/>
                  </a:lnTo>
                  <a:lnTo>
                    <a:pt x="389382" y="0"/>
                  </a:lnTo>
                  <a:close/>
                </a:path>
              </a:pathLst>
            </a:custGeom>
            <a:ln w="0" cap="flat">
              <a:round/>
            </a:ln>
          </p:spPr>
          <p:style>
            <a:lnRef idx="0">
              <a:srgbClr val="000000">
                <a:alpha val="0"/>
              </a:srgbClr>
            </a:lnRef>
            <a:fillRef idx="1">
              <a:srgbClr val="D9D9D9"/>
            </a:fillRef>
            <a:effectRef idx="0">
              <a:scrgbClr r="0" g="0" b="0"/>
            </a:effectRef>
            <a:fontRef idx="none"/>
          </p:style>
          <p:txBody>
            <a:bodyPr/>
            <a:lstStyle/>
            <a:p>
              <a:pPr defTabSz="457200">
                <a:defRPr/>
              </a:pPr>
              <a:r>
                <a:rPr lang="zh-TW" altLang="en-US" sz="1200" dirty="0">
                  <a:solidFill>
                    <a:srgbClr val="000000"/>
                  </a:solidFill>
                </a:rPr>
                <a:t>危老屋</a:t>
              </a:r>
            </a:p>
          </p:txBody>
        </p:sp>
        <p:sp>
          <p:nvSpPr>
            <p:cNvPr id="91" name="Shape 696"/>
            <p:cNvSpPr/>
            <p:nvPr/>
          </p:nvSpPr>
          <p:spPr bwMode="auto">
            <a:xfrm>
              <a:off x="1047207" y="5953880"/>
              <a:ext cx="680343" cy="374860"/>
            </a:xfrm>
            <a:custGeom>
              <a:avLst/>
              <a:gdLst/>
              <a:ahLst/>
              <a:cxnLst/>
              <a:rect l="0" t="0" r="0" b="0"/>
              <a:pathLst>
                <a:path w="778764" h="745236">
                  <a:moveTo>
                    <a:pt x="389382" y="0"/>
                  </a:moveTo>
                  <a:lnTo>
                    <a:pt x="778764" y="358267"/>
                  </a:lnTo>
                  <a:lnTo>
                    <a:pt x="672338" y="358267"/>
                  </a:lnTo>
                  <a:lnTo>
                    <a:pt x="672338" y="745236"/>
                  </a:lnTo>
                  <a:lnTo>
                    <a:pt x="106401" y="745236"/>
                  </a:lnTo>
                  <a:lnTo>
                    <a:pt x="106401" y="358267"/>
                  </a:lnTo>
                  <a:lnTo>
                    <a:pt x="0" y="358267"/>
                  </a:lnTo>
                  <a:lnTo>
                    <a:pt x="389382" y="0"/>
                  </a:lnTo>
                  <a:close/>
                </a:path>
              </a:pathLst>
            </a:custGeom>
            <a:ln w="0" cap="flat">
              <a:round/>
            </a:ln>
          </p:spPr>
          <p:style>
            <a:lnRef idx="0">
              <a:srgbClr val="000000">
                <a:alpha val="0"/>
              </a:srgbClr>
            </a:lnRef>
            <a:fillRef idx="1">
              <a:srgbClr val="D9D9D9"/>
            </a:fillRef>
            <a:effectRef idx="0">
              <a:scrgbClr r="0" g="0" b="0"/>
            </a:effectRef>
            <a:fontRef idx="none"/>
          </p:style>
          <p:txBody>
            <a:bodyPr/>
            <a:lstStyle/>
            <a:p>
              <a:pPr algn="ctr" defTabSz="457200" fontAlgn="base">
                <a:spcBef>
                  <a:spcPct val="0"/>
                </a:spcBef>
                <a:spcAft>
                  <a:spcPct val="0"/>
                </a:spcAft>
                <a:defRPr/>
              </a:pPr>
              <a:r>
                <a:rPr lang="zh-TW" altLang="en-US" sz="1600" b="1" dirty="0">
                  <a:solidFill>
                    <a:srgbClr val="FF0000"/>
                  </a:solidFill>
                  <a:cs typeface="新細明體" charset="0"/>
                </a:rPr>
                <a:t>       </a:t>
              </a:r>
              <a:r>
                <a:rPr lang="en-US" altLang="zh-TW" sz="1600" b="1" dirty="0">
                  <a:solidFill>
                    <a:srgbClr val="FF0000"/>
                  </a:solidFill>
                  <a:cs typeface="新細明體" charset="0"/>
                </a:rPr>
                <a:t>A</a:t>
              </a:r>
            </a:p>
            <a:p>
              <a:pPr defTabSz="457200" fontAlgn="base">
                <a:spcBef>
                  <a:spcPct val="0"/>
                </a:spcBef>
                <a:spcAft>
                  <a:spcPct val="0"/>
                </a:spcAft>
                <a:defRPr/>
              </a:pPr>
              <a:endParaRPr lang="zh-TW" altLang="en-US" sz="1200" b="1" dirty="0">
                <a:solidFill>
                  <a:srgbClr val="000000"/>
                </a:solidFill>
                <a:cs typeface="新細明體" charset="0"/>
              </a:endParaRPr>
            </a:p>
          </p:txBody>
        </p:sp>
        <p:sp>
          <p:nvSpPr>
            <p:cNvPr id="111" name="Shape 697"/>
            <p:cNvSpPr/>
            <p:nvPr/>
          </p:nvSpPr>
          <p:spPr bwMode="auto">
            <a:xfrm>
              <a:off x="840941" y="4792514"/>
              <a:ext cx="778487" cy="744465"/>
            </a:xfrm>
            <a:custGeom>
              <a:avLst/>
              <a:gdLst/>
              <a:ahLst/>
              <a:cxnLst/>
              <a:rect l="0" t="0" r="0" b="0"/>
              <a:pathLst>
                <a:path w="778764" h="745236">
                  <a:moveTo>
                    <a:pt x="0" y="358267"/>
                  </a:moveTo>
                  <a:lnTo>
                    <a:pt x="389382" y="0"/>
                  </a:lnTo>
                  <a:lnTo>
                    <a:pt x="778764" y="358267"/>
                  </a:lnTo>
                  <a:lnTo>
                    <a:pt x="672338" y="358267"/>
                  </a:lnTo>
                  <a:lnTo>
                    <a:pt x="672338" y="745236"/>
                  </a:lnTo>
                  <a:lnTo>
                    <a:pt x="106401" y="745236"/>
                  </a:lnTo>
                  <a:lnTo>
                    <a:pt x="106401" y="358267"/>
                  </a:lnTo>
                  <a:close/>
                </a:path>
              </a:pathLst>
            </a:custGeom>
            <a:solidFill>
              <a:schemeClr val="bg1">
                <a:lumMod val="85000"/>
              </a:schemeClr>
            </a:solidFill>
            <a:ln w="25908" cap="flat">
              <a:miter lim="101600"/>
            </a:ln>
          </p:spPr>
          <p:style>
            <a:lnRef idx="1">
              <a:srgbClr val="000000"/>
            </a:lnRef>
            <a:fillRef idx="0">
              <a:srgbClr val="000000">
                <a:alpha val="0"/>
              </a:srgbClr>
            </a:fillRef>
            <a:effectRef idx="0">
              <a:scrgbClr r="0" g="0" b="0"/>
            </a:effectRef>
            <a:fontRef idx="none"/>
          </p:style>
          <p:txBody>
            <a:bodyPr/>
            <a:lstStyle/>
            <a:p>
              <a:pPr defTabSz="457200">
                <a:defRPr/>
              </a:pPr>
              <a:endParaRPr lang="zh-TW" altLang="en-US">
                <a:solidFill>
                  <a:srgbClr val="000000"/>
                </a:solidFill>
              </a:endParaRPr>
            </a:p>
          </p:txBody>
        </p:sp>
        <p:sp>
          <p:nvSpPr>
            <p:cNvPr id="112" name="Shape 696"/>
            <p:cNvSpPr/>
            <p:nvPr/>
          </p:nvSpPr>
          <p:spPr bwMode="auto">
            <a:xfrm>
              <a:off x="1012274" y="5193650"/>
              <a:ext cx="603827" cy="290779"/>
            </a:xfrm>
            <a:custGeom>
              <a:avLst/>
              <a:gdLst/>
              <a:ahLst/>
              <a:cxnLst/>
              <a:rect l="0" t="0" r="0" b="0"/>
              <a:pathLst>
                <a:path w="778764" h="745236">
                  <a:moveTo>
                    <a:pt x="389382" y="0"/>
                  </a:moveTo>
                  <a:lnTo>
                    <a:pt x="778764" y="358267"/>
                  </a:lnTo>
                  <a:lnTo>
                    <a:pt x="672338" y="358267"/>
                  </a:lnTo>
                  <a:lnTo>
                    <a:pt x="672338" y="745236"/>
                  </a:lnTo>
                  <a:lnTo>
                    <a:pt x="106401" y="745236"/>
                  </a:lnTo>
                  <a:lnTo>
                    <a:pt x="106401" y="358267"/>
                  </a:lnTo>
                  <a:lnTo>
                    <a:pt x="0" y="358267"/>
                  </a:lnTo>
                  <a:lnTo>
                    <a:pt x="389382" y="0"/>
                  </a:lnTo>
                  <a:close/>
                </a:path>
              </a:pathLst>
            </a:custGeom>
            <a:ln w="0" cap="flat">
              <a:round/>
            </a:ln>
          </p:spPr>
          <p:style>
            <a:lnRef idx="0">
              <a:srgbClr val="000000">
                <a:alpha val="0"/>
              </a:srgbClr>
            </a:lnRef>
            <a:fillRef idx="1">
              <a:srgbClr val="D9D9D9"/>
            </a:fillRef>
            <a:effectRef idx="0">
              <a:scrgbClr r="0" g="0" b="0"/>
            </a:effectRef>
            <a:fontRef idx="none"/>
          </p:style>
          <p:txBody>
            <a:bodyPr/>
            <a:lstStyle/>
            <a:p>
              <a:pPr defTabSz="457200">
                <a:defRPr/>
              </a:pPr>
              <a:r>
                <a:rPr lang="zh-TW" altLang="en-US" sz="1200" dirty="0">
                  <a:solidFill>
                    <a:srgbClr val="000000"/>
                  </a:solidFill>
                </a:rPr>
                <a:t>危老屋</a:t>
              </a:r>
            </a:p>
          </p:txBody>
        </p:sp>
        <p:sp>
          <p:nvSpPr>
            <p:cNvPr id="113" name="Rectangle 692"/>
            <p:cNvSpPr>
              <a:spLocks noChangeArrowheads="1"/>
            </p:cNvSpPr>
            <p:nvPr/>
          </p:nvSpPr>
          <p:spPr bwMode="auto">
            <a:xfrm>
              <a:off x="1747838" y="5773216"/>
              <a:ext cx="11731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6588" indent="-636588" defTabSz="457200">
                <a:defRPr kumimoji="1" sz="1400">
                  <a:solidFill>
                    <a:srgbClr val="000000"/>
                  </a:solidFill>
                  <a:latin typeface="Arial" panose="020B0604020202020204" pitchFamily="34" charset="0"/>
                  <a:ea typeface="新細明體" panose="02020500000000000000" pitchFamily="18" charset="-120"/>
                  <a:cs typeface="Arial" panose="020B0604020202020204" pitchFamily="34" charset="0"/>
                  <a:sym typeface="Arial" panose="020B0604020202020204" pitchFamily="34" charset="0"/>
                </a:defRPr>
              </a:lvl1pPr>
              <a:lvl2pPr marL="742950" indent="-28575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ctr" fontAlgn="base">
                <a:lnSpc>
                  <a:spcPct val="107000"/>
                </a:lnSpc>
                <a:spcBef>
                  <a:spcPct val="0"/>
                </a:spcBef>
                <a:spcAft>
                  <a:spcPts val="800"/>
                </a:spcAft>
              </a:pPr>
              <a:r>
                <a:rPr kumimoji="0" lang="zh-TW" altLang="en-US" smtClean="0">
                  <a:latin typeface="微軟正黑體" panose="020B0604030504040204" pitchFamily="34" charset="-120"/>
                </a:rPr>
                <a:t>鄰地</a:t>
              </a:r>
              <a:r>
                <a:rPr kumimoji="0" lang="en-US" altLang="zh-TW" smtClean="0">
                  <a:latin typeface="微軟正黑體" panose="020B0604030504040204" pitchFamily="34" charset="-120"/>
                </a:rPr>
                <a:t>B</a:t>
              </a:r>
            </a:p>
            <a:p>
              <a:pPr algn="ctr" fontAlgn="base">
                <a:lnSpc>
                  <a:spcPct val="107000"/>
                </a:lnSpc>
                <a:spcBef>
                  <a:spcPct val="0"/>
                </a:spcBef>
                <a:spcAft>
                  <a:spcPts val="800"/>
                </a:spcAft>
              </a:pPr>
              <a:r>
                <a:rPr kumimoji="0" lang="en-US" altLang="zh-TW" smtClean="0">
                  <a:latin typeface="微軟正黑體" panose="020B0604030504040204" pitchFamily="34" charset="-120"/>
                  <a:ea typeface="微軟正黑體" panose="020B0604030504040204" pitchFamily="34" charset="-120"/>
                </a:rPr>
                <a:t>B</a:t>
              </a:r>
              <a:r>
                <a:rPr kumimoji="0" lang="en-US" altLang="zh-TW" smtClean="0">
                  <a:ea typeface="微軟正黑體" panose="020B0604030504040204" pitchFamily="34" charset="-120"/>
                </a:rPr>
                <a:t>&gt;A</a:t>
              </a:r>
              <a:endParaRPr kumimoji="0" lang="zh-TW" altLang="en-US" smtClean="0">
                <a:latin typeface="微軟正黑體" panose="020B0604030504040204" pitchFamily="34" charset="-120"/>
                <a:ea typeface="微軟正黑體" panose="020B0604030504040204" pitchFamily="34" charset="-120"/>
              </a:endParaRPr>
            </a:p>
          </p:txBody>
        </p:sp>
        <p:sp>
          <p:nvSpPr>
            <p:cNvPr id="114" name="Rectangle 692"/>
            <p:cNvSpPr>
              <a:spLocks noChangeArrowheads="1"/>
            </p:cNvSpPr>
            <p:nvPr/>
          </p:nvSpPr>
          <p:spPr bwMode="auto">
            <a:xfrm>
              <a:off x="4595813" y="5773216"/>
              <a:ext cx="968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636588" indent="-636588" defTabSz="457200">
                <a:defRPr kumimoji="1" sz="1400">
                  <a:solidFill>
                    <a:srgbClr val="000000"/>
                  </a:solidFill>
                  <a:latin typeface="Arial" panose="020B0604020202020204" pitchFamily="34" charset="0"/>
                  <a:ea typeface="新細明體" panose="02020500000000000000" pitchFamily="18" charset="-120"/>
                  <a:cs typeface="Arial" panose="020B0604020202020204" pitchFamily="34" charset="0"/>
                  <a:sym typeface="Arial" panose="020B0604020202020204" pitchFamily="34" charset="0"/>
                </a:defRPr>
              </a:lvl1pPr>
              <a:lvl2pPr marL="742950" indent="-28575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ctr" fontAlgn="base">
                <a:lnSpc>
                  <a:spcPct val="107000"/>
                </a:lnSpc>
                <a:spcBef>
                  <a:spcPct val="0"/>
                </a:spcBef>
                <a:spcAft>
                  <a:spcPts val="800"/>
                </a:spcAft>
              </a:pPr>
              <a:r>
                <a:rPr kumimoji="0" lang="zh-TW" altLang="en-US" dirty="0" smtClean="0">
                  <a:latin typeface="微軟正黑體" panose="020B0604030504040204" pitchFamily="34" charset="-120"/>
                </a:rPr>
                <a:t>合併</a:t>
              </a:r>
              <a:r>
                <a:rPr kumimoji="0" lang="en-US" altLang="zh-TW" dirty="0" smtClean="0">
                  <a:latin typeface="微軟正黑體" panose="020B0604030504040204" pitchFamily="34" charset="-120"/>
                </a:rPr>
                <a:t>C</a:t>
              </a:r>
            </a:p>
            <a:p>
              <a:pPr algn="ctr" fontAlgn="base">
                <a:lnSpc>
                  <a:spcPct val="107000"/>
                </a:lnSpc>
                <a:spcBef>
                  <a:spcPct val="0"/>
                </a:spcBef>
                <a:spcAft>
                  <a:spcPts val="800"/>
                </a:spcAft>
              </a:pPr>
              <a:r>
                <a:rPr kumimoji="0" lang="en-US" altLang="zh-TW" dirty="0" smtClean="0">
                  <a:latin typeface="微軟正黑體" panose="020B0604030504040204" pitchFamily="34" charset="-120"/>
                  <a:ea typeface="微軟正黑體" panose="020B0604030504040204" pitchFamily="34" charset="-120"/>
                </a:rPr>
                <a:t>C</a:t>
              </a:r>
              <a:r>
                <a:rPr kumimoji="0" lang="en-US" altLang="zh-TW" dirty="0" smtClean="0">
                  <a:ea typeface="微軟正黑體" panose="020B0604030504040204" pitchFamily="34" charset="-120"/>
                </a:rPr>
                <a:t>≦A</a:t>
              </a:r>
              <a:endParaRPr kumimoji="0" lang="zh-TW" altLang="en-US" dirty="0" smtClean="0">
                <a:latin typeface="微軟正黑體" panose="020B0604030504040204" pitchFamily="34" charset="-120"/>
                <a:ea typeface="微軟正黑體" panose="020B0604030504040204" pitchFamily="34" charset="-120"/>
              </a:endParaRPr>
            </a:p>
          </p:txBody>
        </p:sp>
        <p:sp>
          <p:nvSpPr>
            <p:cNvPr id="115" name="Rectangle 708"/>
            <p:cNvSpPr/>
            <p:nvPr/>
          </p:nvSpPr>
          <p:spPr>
            <a:xfrm>
              <a:off x="4139528" y="4464950"/>
              <a:ext cx="1701692" cy="331067"/>
            </a:xfrm>
            <a:prstGeom prst="rect">
              <a:avLst/>
            </a:prstGeom>
            <a:ln>
              <a:noFill/>
            </a:ln>
          </p:spPr>
          <p:txBody>
            <a:bodyPr lIns="0" tIns="0" rIns="0" bIns="0"/>
            <a:lstStyle/>
            <a:p>
              <a:pPr marL="637540" indent="-3175" defTabSz="457200">
                <a:lnSpc>
                  <a:spcPct val="107000"/>
                </a:lnSpc>
                <a:spcAft>
                  <a:spcPts val="800"/>
                </a:spcAft>
                <a:defRPr/>
              </a:pPr>
              <a:r>
                <a:rPr lang="en-US" sz="1600" kern="100" dirty="0">
                  <a:solidFill>
                    <a:srgbClr val="000000"/>
                  </a:solidFill>
                  <a:latin typeface="Calibri" panose="020F0502020204030204" pitchFamily="34" charset="0"/>
                  <a:ea typeface="Calibri" panose="020F0502020204030204" pitchFamily="34" charset="0"/>
                  <a:cs typeface="Calibri" panose="020F0502020204030204" pitchFamily="34" charset="0"/>
                </a:rPr>
                <a:t>D</a:t>
              </a:r>
              <a:r>
                <a:rPr lang="zh-TW" altLang="en-US" sz="1600" kern="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zh-TW" altLang="en-US" sz="1200" kern="100" dirty="0">
                  <a:solidFill>
                    <a:srgbClr val="000000"/>
                  </a:solidFill>
                  <a:latin typeface="微軟正黑體" panose="020B0604030504040204" pitchFamily="34" charset="-120"/>
                  <a:ea typeface="微軟正黑體" panose="020B0604030504040204" pitchFamily="34" charset="-120"/>
                  <a:cs typeface="微軟正黑體" panose="020B0604030504040204" pitchFamily="34" charset="-120"/>
                </a:rPr>
                <a:t>不得併入重建計畫範圍</a:t>
              </a:r>
            </a:p>
          </p:txBody>
        </p:sp>
      </p:grpSp>
    </p:spTree>
    <p:extLst>
      <p:ext uri="{BB962C8B-B14F-4D97-AF65-F5344CB8AC3E}">
        <p14:creationId xmlns:p14="http://schemas.microsoft.com/office/powerpoint/2010/main" val="1954316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양쪽 모서리가 둥근 사각형 4"/>
          <p:cNvSpPr/>
          <p:nvPr/>
        </p:nvSpPr>
        <p:spPr>
          <a:xfrm>
            <a:off x="901943" y="560851"/>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smtClean="0">
                <a:solidFill>
                  <a:prstClr val="white"/>
                </a:solidFill>
                <a:latin typeface="微軟正黑體" panose="020B0604030504040204" pitchFamily="34" charset="-120"/>
                <a:ea typeface="微軟正黑體" panose="020B0604030504040204" pitchFamily="34" charset="-120"/>
              </a:rPr>
              <a:t>參、申請流程</a:t>
            </a:r>
            <a:endParaRPr lang="en-US"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26"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pic>
        <p:nvPicPr>
          <p:cNvPr id="116" name="圖片 1"/>
          <p:cNvPicPr>
            <a:picLocks noChangeAspect="1"/>
          </p:cNvPicPr>
          <p:nvPr/>
        </p:nvPicPr>
        <p:blipFill>
          <a:blip r:embed="rId2">
            <a:extLst>
              <a:ext uri="{28A0092B-C50C-407E-A947-70E740481C1C}">
                <a14:useLocalDpi xmlns:a14="http://schemas.microsoft.com/office/drawing/2010/main" val="0"/>
              </a:ext>
            </a:extLst>
          </a:blip>
          <a:srcRect t="32732"/>
          <a:stretch>
            <a:fillRect/>
          </a:stretch>
        </p:blipFill>
        <p:spPr bwMode="auto">
          <a:xfrm>
            <a:off x="1012155" y="1149325"/>
            <a:ext cx="10156382" cy="505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文字方塊 70"/>
          <p:cNvSpPr txBox="1"/>
          <p:nvPr/>
        </p:nvSpPr>
        <p:spPr>
          <a:xfrm>
            <a:off x="1176563" y="5893046"/>
            <a:ext cx="2387033" cy="307777"/>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資料來源：內政</a:t>
            </a:r>
            <a:r>
              <a:rPr lang="zh-TW" altLang="en-US" sz="1400" dirty="0">
                <a:latin typeface="微軟正黑體" panose="020B0604030504040204" pitchFamily="34" charset="-120"/>
                <a:ea typeface="微軟正黑體" panose="020B0604030504040204" pitchFamily="34" charset="-120"/>
              </a:rPr>
              <a:t>部</a:t>
            </a:r>
          </a:p>
        </p:txBody>
      </p:sp>
    </p:spTree>
    <p:extLst>
      <p:ext uri="{BB962C8B-B14F-4D97-AF65-F5344CB8AC3E}">
        <p14:creationId xmlns:p14="http://schemas.microsoft.com/office/powerpoint/2010/main" val="2821437449"/>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ABBF3"/>
        </a:solidFill>
        <a:effectLst/>
      </p:bgPr>
    </p:bg>
    <p:spTree>
      <p:nvGrpSpPr>
        <p:cNvPr id="1" name=""/>
        <p:cNvGrpSpPr/>
        <p:nvPr/>
      </p:nvGrpSpPr>
      <p:grpSpPr>
        <a:xfrm>
          <a:off x="0" y="0"/>
          <a:ext cx="0" cy="0"/>
          <a:chOff x="0" y="0"/>
          <a:chExt cx="0" cy="0"/>
        </a:xfrm>
      </p:grpSpPr>
      <p:grpSp>
        <p:nvGrpSpPr>
          <p:cNvPr id="2" name="그룹 1"/>
          <p:cNvGrpSpPr/>
          <p:nvPr/>
        </p:nvGrpSpPr>
        <p:grpSpPr>
          <a:xfrm>
            <a:off x="322622" y="-98337"/>
            <a:ext cx="1444034" cy="5862226"/>
            <a:chOff x="322622" y="-98337"/>
            <a:chExt cx="1444034" cy="5862226"/>
          </a:xfrm>
        </p:grpSpPr>
        <p:sp>
          <p:nvSpPr>
            <p:cNvPr id="53" name="직사각형 52"/>
            <p:cNvSpPr/>
            <p:nvPr/>
          </p:nvSpPr>
          <p:spPr>
            <a:xfrm>
              <a:off x="464457"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4" name="직사각형 53"/>
            <p:cNvSpPr/>
            <p:nvPr/>
          </p:nvSpPr>
          <p:spPr>
            <a:xfrm>
              <a:off x="1176563" y="0"/>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5" name="직사각형 54"/>
            <p:cNvSpPr/>
            <p:nvPr/>
          </p:nvSpPr>
          <p:spPr>
            <a:xfrm rot="18900000">
              <a:off x="820611"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6" name="직사각형 55"/>
            <p:cNvSpPr/>
            <p:nvPr/>
          </p:nvSpPr>
          <p:spPr>
            <a:xfrm rot="2700000">
              <a:off x="860830" y="-98337"/>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7" name="직사각형 56"/>
            <p:cNvSpPr/>
            <p:nvPr/>
          </p:nvSpPr>
          <p:spPr>
            <a:xfrm rot="18900000">
              <a:off x="816675"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8" name="직사각형 57"/>
            <p:cNvSpPr/>
            <p:nvPr/>
          </p:nvSpPr>
          <p:spPr>
            <a:xfrm rot="2700000">
              <a:off x="856894" y="5665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59" name="직사각형 58"/>
            <p:cNvSpPr/>
            <p:nvPr/>
          </p:nvSpPr>
          <p:spPr>
            <a:xfrm rot="18900000">
              <a:off x="812739"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0" name="직사각형 59"/>
            <p:cNvSpPr/>
            <p:nvPr/>
          </p:nvSpPr>
          <p:spPr>
            <a:xfrm rot="2700000">
              <a:off x="852958" y="12315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1" name="직사각형 60"/>
            <p:cNvSpPr/>
            <p:nvPr/>
          </p:nvSpPr>
          <p:spPr>
            <a:xfrm rot="18900000">
              <a:off x="808803"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직사각형 61"/>
            <p:cNvSpPr/>
            <p:nvPr/>
          </p:nvSpPr>
          <p:spPr>
            <a:xfrm rot="2700000">
              <a:off x="849022" y="189642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3" name="직사각형 62"/>
            <p:cNvSpPr/>
            <p:nvPr/>
          </p:nvSpPr>
          <p:spPr>
            <a:xfrm rot="18900000">
              <a:off x="804867"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4" name="직사각형 63"/>
            <p:cNvSpPr/>
            <p:nvPr/>
          </p:nvSpPr>
          <p:spPr>
            <a:xfrm rot="2700000">
              <a:off x="845086" y="256134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5" name="직사각형 64"/>
            <p:cNvSpPr/>
            <p:nvPr/>
          </p:nvSpPr>
          <p:spPr>
            <a:xfrm rot="18900000">
              <a:off x="800931"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6" name="직사각형 65"/>
            <p:cNvSpPr/>
            <p:nvPr/>
          </p:nvSpPr>
          <p:spPr>
            <a:xfrm rot="2700000">
              <a:off x="841150" y="322626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7" name="직사각형 66"/>
            <p:cNvSpPr/>
            <p:nvPr/>
          </p:nvSpPr>
          <p:spPr>
            <a:xfrm rot="18900000">
              <a:off x="796995"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8" name="직사각형 67"/>
            <p:cNvSpPr/>
            <p:nvPr/>
          </p:nvSpPr>
          <p:spPr>
            <a:xfrm rot="2700000">
              <a:off x="837214" y="389118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9" name="직사각형 68"/>
            <p:cNvSpPr/>
            <p:nvPr/>
          </p:nvSpPr>
          <p:spPr>
            <a:xfrm rot="18900000">
              <a:off x="793059"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0" name="직사각형 69"/>
            <p:cNvSpPr/>
            <p:nvPr/>
          </p:nvSpPr>
          <p:spPr>
            <a:xfrm rot="2700000">
              <a:off x="833278" y="4556103"/>
              <a:ext cx="72572" cy="100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0" name="직사각형 89"/>
            <p:cNvSpPr/>
            <p:nvPr/>
          </p:nvSpPr>
          <p:spPr>
            <a:xfrm rot="1800000">
              <a:off x="1398603" y="7710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2" name="직사각형 91"/>
            <p:cNvSpPr/>
            <p:nvPr/>
          </p:nvSpPr>
          <p:spPr>
            <a:xfrm rot="9000000">
              <a:off x="1374511" y="7546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3" name="직사각형 92"/>
            <p:cNvSpPr/>
            <p:nvPr/>
          </p:nvSpPr>
          <p:spPr>
            <a:xfrm rot="1800000">
              <a:off x="1400859" y="13565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4" name="직사각형 93"/>
            <p:cNvSpPr/>
            <p:nvPr/>
          </p:nvSpPr>
          <p:spPr>
            <a:xfrm rot="9000000">
              <a:off x="1376767" y="13401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5" name="직사각형 94"/>
            <p:cNvSpPr/>
            <p:nvPr/>
          </p:nvSpPr>
          <p:spPr>
            <a:xfrm rot="1800000">
              <a:off x="1403115" y="19419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6" name="직사각형 95"/>
            <p:cNvSpPr/>
            <p:nvPr/>
          </p:nvSpPr>
          <p:spPr>
            <a:xfrm rot="9000000">
              <a:off x="1379023" y="19255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7" name="직사각형 96"/>
            <p:cNvSpPr/>
            <p:nvPr/>
          </p:nvSpPr>
          <p:spPr>
            <a:xfrm rot="1800000">
              <a:off x="1405371" y="25273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8" name="직사각형 97"/>
            <p:cNvSpPr/>
            <p:nvPr/>
          </p:nvSpPr>
          <p:spPr>
            <a:xfrm rot="9000000">
              <a:off x="1381279" y="25109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99" name="직사각형 98"/>
            <p:cNvSpPr/>
            <p:nvPr/>
          </p:nvSpPr>
          <p:spPr>
            <a:xfrm rot="1800000">
              <a:off x="1407627" y="311279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0" name="직사각형 99"/>
            <p:cNvSpPr/>
            <p:nvPr/>
          </p:nvSpPr>
          <p:spPr>
            <a:xfrm rot="9000000">
              <a:off x="1383535" y="309637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1" name="직사각형 100"/>
            <p:cNvSpPr/>
            <p:nvPr/>
          </p:nvSpPr>
          <p:spPr>
            <a:xfrm rot="1800000">
              <a:off x="1409883" y="369821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2" name="직사각형 101"/>
            <p:cNvSpPr/>
            <p:nvPr/>
          </p:nvSpPr>
          <p:spPr>
            <a:xfrm rot="9000000">
              <a:off x="1385791" y="368180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3" name="직사각형 102"/>
            <p:cNvSpPr/>
            <p:nvPr/>
          </p:nvSpPr>
          <p:spPr>
            <a:xfrm rot="1800000">
              <a:off x="1412139" y="4283644"/>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4" name="직사각형 103"/>
            <p:cNvSpPr/>
            <p:nvPr/>
          </p:nvSpPr>
          <p:spPr>
            <a:xfrm rot="9000000">
              <a:off x="1388047" y="4267225"/>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5" name="직사각형 104"/>
            <p:cNvSpPr/>
            <p:nvPr/>
          </p:nvSpPr>
          <p:spPr>
            <a:xfrm rot="1800000">
              <a:off x="1414395" y="4869069"/>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6" name="직사각형 105"/>
            <p:cNvSpPr/>
            <p:nvPr/>
          </p:nvSpPr>
          <p:spPr>
            <a:xfrm rot="9000000">
              <a:off x="1390303" y="485265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7" name="직사각형 106"/>
            <p:cNvSpPr/>
            <p:nvPr/>
          </p:nvSpPr>
          <p:spPr>
            <a:xfrm>
              <a:off x="1585679" y="-2593"/>
              <a:ext cx="72572" cy="5675086"/>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직사각형 107"/>
            <p:cNvSpPr/>
            <p:nvPr/>
          </p:nvSpPr>
          <p:spPr>
            <a:xfrm>
              <a:off x="322622" y="5007071"/>
              <a:ext cx="1444034" cy="756818"/>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직사각형 108"/>
            <p:cNvSpPr/>
            <p:nvPr/>
          </p:nvSpPr>
          <p:spPr>
            <a:xfrm rot="1800000">
              <a:off x="1404816" y="169170"/>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직사각형 109"/>
            <p:cNvSpPr/>
            <p:nvPr/>
          </p:nvSpPr>
          <p:spPr>
            <a:xfrm rot="9000000">
              <a:off x="1380724" y="152751"/>
              <a:ext cx="72572" cy="648000"/>
            </a:xfrm>
            <a:prstGeom prst="rect">
              <a:avLst/>
            </a:prstGeom>
            <a:solidFill>
              <a:srgbClr val="25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sp>
        <p:nvSpPr>
          <p:cNvPr id="5" name="양쪽 모서리가 둥근 사각형 4"/>
          <p:cNvSpPr/>
          <p:nvPr/>
        </p:nvSpPr>
        <p:spPr>
          <a:xfrm>
            <a:off x="901943" y="560851"/>
            <a:ext cx="10376807" cy="460782"/>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smtClean="0">
                <a:solidFill>
                  <a:prstClr val="white"/>
                </a:solidFill>
                <a:latin typeface="微軟正黑體" panose="020B0604030504040204" pitchFamily="34" charset="-120"/>
                <a:ea typeface="微軟正黑體" panose="020B0604030504040204" pitchFamily="34" charset="-120"/>
              </a:rPr>
              <a:t>參、申請流程</a:t>
            </a:r>
            <a:endParaRPr lang="en-US"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26" name="직사각형 25"/>
          <p:cNvSpPr/>
          <p:nvPr/>
        </p:nvSpPr>
        <p:spPr>
          <a:xfrm>
            <a:off x="899010" y="1017341"/>
            <a:ext cx="10382672" cy="5409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7" name="Group 4"/>
          <p:cNvGrpSpPr>
            <a:grpSpLocks noChangeAspect="1"/>
          </p:cNvGrpSpPr>
          <p:nvPr/>
        </p:nvGrpSpPr>
        <p:grpSpPr bwMode="auto">
          <a:xfrm>
            <a:off x="10962607" y="5720467"/>
            <a:ext cx="1156479" cy="868586"/>
            <a:chOff x="2191" y="922"/>
            <a:chExt cx="3298" cy="2477"/>
          </a:xfrm>
        </p:grpSpPr>
        <p:sp>
          <p:nvSpPr>
            <p:cNvPr id="10" name="Freeform 6"/>
            <p:cNvSpPr>
              <a:spLocks/>
            </p:cNvSpPr>
            <p:nvPr/>
          </p:nvSpPr>
          <p:spPr bwMode="auto">
            <a:xfrm>
              <a:off x="3369" y="922"/>
              <a:ext cx="1831" cy="1889"/>
            </a:xfrm>
            <a:custGeom>
              <a:avLst/>
              <a:gdLst>
                <a:gd name="T0" fmla="*/ 429 w 5492"/>
                <a:gd name="T1" fmla="*/ 5666 h 5666"/>
                <a:gd name="T2" fmla="*/ 0 w 5492"/>
                <a:gd name="T3" fmla="*/ 5544 h 5666"/>
                <a:gd name="T4" fmla="*/ 1476 w 5492"/>
                <a:gd name="T5" fmla="*/ 396 h 5666"/>
                <a:gd name="T6" fmla="*/ 1491 w 5492"/>
                <a:gd name="T7" fmla="*/ 353 h 5666"/>
                <a:gd name="T8" fmla="*/ 1528 w 5492"/>
                <a:gd name="T9" fmla="*/ 274 h 5666"/>
                <a:gd name="T10" fmla="*/ 1579 w 5492"/>
                <a:gd name="T11" fmla="*/ 202 h 5666"/>
                <a:gd name="T12" fmla="*/ 1639 w 5492"/>
                <a:gd name="T13" fmla="*/ 138 h 5666"/>
                <a:gd name="T14" fmla="*/ 1708 w 5492"/>
                <a:gd name="T15" fmla="*/ 87 h 5666"/>
                <a:gd name="T16" fmla="*/ 1786 w 5492"/>
                <a:gd name="T17" fmla="*/ 45 h 5666"/>
                <a:gd name="T18" fmla="*/ 1870 w 5492"/>
                <a:gd name="T19" fmla="*/ 16 h 5666"/>
                <a:gd name="T20" fmla="*/ 1957 w 5492"/>
                <a:gd name="T21" fmla="*/ 2 h 5666"/>
                <a:gd name="T22" fmla="*/ 2002 w 5492"/>
                <a:gd name="T23" fmla="*/ 0 h 5666"/>
                <a:gd name="T24" fmla="*/ 4944 w 5492"/>
                <a:gd name="T25" fmla="*/ 0 h 5666"/>
                <a:gd name="T26" fmla="*/ 5001 w 5492"/>
                <a:gd name="T27" fmla="*/ 3 h 5666"/>
                <a:gd name="T28" fmla="*/ 5107 w 5492"/>
                <a:gd name="T29" fmla="*/ 25 h 5666"/>
                <a:gd name="T30" fmla="*/ 5205 w 5492"/>
                <a:gd name="T31" fmla="*/ 66 h 5666"/>
                <a:gd name="T32" fmla="*/ 5293 w 5492"/>
                <a:gd name="T33" fmla="*/ 125 h 5666"/>
                <a:gd name="T34" fmla="*/ 5368 w 5492"/>
                <a:gd name="T35" fmla="*/ 199 h 5666"/>
                <a:gd name="T36" fmla="*/ 5427 w 5492"/>
                <a:gd name="T37" fmla="*/ 287 h 5666"/>
                <a:gd name="T38" fmla="*/ 5469 w 5492"/>
                <a:gd name="T39" fmla="*/ 385 h 5666"/>
                <a:gd name="T40" fmla="*/ 5490 w 5492"/>
                <a:gd name="T41" fmla="*/ 491 h 5666"/>
                <a:gd name="T42" fmla="*/ 5492 w 5492"/>
                <a:gd name="T43" fmla="*/ 547 h 5666"/>
                <a:gd name="T44" fmla="*/ 5492 w 5492"/>
                <a:gd name="T45" fmla="*/ 4468 h 5666"/>
                <a:gd name="T46" fmla="*/ 5044 w 5492"/>
                <a:gd name="T47" fmla="*/ 4468 h 5666"/>
                <a:gd name="T48" fmla="*/ 5044 w 5492"/>
                <a:gd name="T49" fmla="*/ 546 h 5666"/>
                <a:gd name="T50" fmla="*/ 5042 w 5492"/>
                <a:gd name="T51" fmla="*/ 526 h 5666"/>
                <a:gd name="T52" fmla="*/ 5027 w 5492"/>
                <a:gd name="T53" fmla="*/ 490 h 5666"/>
                <a:gd name="T54" fmla="*/ 5001 w 5492"/>
                <a:gd name="T55" fmla="*/ 464 h 5666"/>
                <a:gd name="T56" fmla="*/ 4965 w 5492"/>
                <a:gd name="T57" fmla="*/ 448 h 5666"/>
                <a:gd name="T58" fmla="*/ 4944 w 5492"/>
                <a:gd name="T59" fmla="*/ 447 h 5666"/>
                <a:gd name="T60" fmla="*/ 2002 w 5492"/>
                <a:gd name="T61" fmla="*/ 447 h 5666"/>
                <a:gd name="T62" fmla="*/ 1986 w 5492"/>
                <a:gd name="T63" fmla="*/ 448 h 5666"/>
                <a:gd name="T64" fmla="*/ 1956 w 5492"/>
                <a:gd name="T65" fmla="*/ 458 h 5666"/>
                <a:gd name="T66" fmla="*/ 1931 w 5492"/>
                <a:gd name="T67" fmla="*/ 477 h 5666"/>
                <a:gd name="T68" fmla="*/ 1914 w 5492"/>
                <a:gd name="T69" fmla="*/ 503 h 5666"/>
                <a:gd name="T70" fmla="*/ 1908 w 5492"/>
                <a:gd name="T71" fmla="*/ 519 h 5666"/>
                <a:gd name="T72" fmla="*/ 429 w 5492"/>
                <a:gd name="T73" fmla="*/ 5666 h 5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92" h="5666">
                  <a:moveTo>
                    <a:pt x="429" y="5666"/>
                  </a:moveTo>
                  <a:lnTo>
                    <a:pt x="0" y="5544"/>
                  </a:lnTo>
                  <a:lnTo>
                    <a:pt x="1476" y="396"/>
                  </a:lnTo>
                  <a:lnTo>
                    <a:pt x="1491" y="353"/>
                  </a:lnTo>
                  <a:lnTo>
                    <a:pt x="1528" y="274"/>
                  </a:lnTo>
                  <a:lnTo>
                    <a:pt x="1579" y="202"/>
                  </a:lnTo>
                  <a:lnTo>
                    <a:pt x="1639" y="138"/>
                  </a:lnTo>
                  <a:lnTo>
                    <a:pt x="1708" y="87"/>
                  </a:lnTo>
                  <a:lnTo>
                    <a:pt x="1786" y="45"/>
                  </a:lnTo>
                  <a:lnTo>
                    <a:pt x="1870" y="16"/>
                  </a:lnTo>
                  <a:lnTo>
                    <a:pt x="1957" y="2"/>
                  </a:lnTo>
                  <a:lnTo>
                    <a:pt x="2002" y="0"/>
                  </a:lnTo>
                  <a:lnTo>
                    <a:pt x="4944" y="0"/>
                  </a:lnTo>
                  <a:lnTo>
                    <a:pt x="5001" y="3"/>
                  </a:lnTo>
                  <a:lnTo>
                    <a:pt x="5107" y="25"/>
                  </a:lnTo>
                  <a:lnTo>
                    <a:pt x="5205" y="66"/>
                  </a:lnTo>
                  <a:lnTo>
                    <a:pt x="5293" y="125"/>
                  </a:lnTo>
                  <a:lnTo>
                    <a:pt x="5368" y="199"/>
                  </a:lnTo>
                  <a:lnTo>
                    <a:pt x="5427" y="287"/>
                  </a:lnTo>
                  <a:lnTo>
                    <a:pt x="5469" y="385"/>
                  </a:lnTo>
                  <a:lnTo>
                    <a:pt x="5490" y="491"/>
                  </a:lnTo>
                  <a:lnTo>
                    <a:pt x="5492" y="547"/>
                  </a:lnTo>
                  <a:lnTo>
                    <a:pt x="5492" y="4468"/>
                  </a:lnTo>
                  <a:lnTo>
                    <a:pt x="5044" y="4468"/>
                  </a:lnTo>
                  <a:lnTo>
                    <a:pt x="5044" y="546"/>
                  </a:lnTo>
                  <a:lnTo>
                    <a:pt x="5042" y="526"/>
                  </a:lnTo>
                  <a:lnTo>
                    <a:pt x="5027" y="490"/>
                  </a:lnTo>
                  <a:lnTo>
                    <a:pt x="5001" y="464"/>
                  </a:lnTo>
                  <a:lnTo>
                    <a:pt x="4965" y="448"/>
                  </a:lnTo>
                  <a:lnTo>
                    <a:pt x="4944" y="447"/>
                  </a:lnTo>
                  <a:lnTo>
                    <a:pt x="2002" y="447"/>
                  </a:lnTo>
                  <a:lnTo>
                    <a:pt x="1986" y="448"/>
                  </a:lnTo>
                  <a:lnTo>
                    <a:pt x="1956" y="458"/>
                  </a:lnTo>
                  <a:lnTo>
                    <a:pt x="1931" y="477"/>
                  </a:lnTo>
                  <a:lnTo>
                    <a:pt x="1914" y="503"/>
                  </a:lnTo>
                  <a:lnTo>
                    <a:pt x="1908" y="519"/>
                  </a:lnTo>
                  <a:lnTo>
                    <a:pt x="429" y="5666"/>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1" name="Freeform 7"/>
            <p:cNvSpPr>
              <a:spLocks/>
            </p:cNvSpPr>
            <p:nvPr/>
          </p:nvSpPr>
          <p:spPr bwMode="auto">
            <a:xfrm>
              <a:off x="3123" y="2593"/>
              <a:ext cx="981" cy="676"/>
            </a:xfrm>
            <a:custGeom>
              <a:avLst/>
              <a:gdLst>
                <a:gd name="T0" fmla="*/ 0 w 2941"/>
                <a:gd name="T1" fmla="*/ 1613 h 2030"/>
                <a:gd name="T2" fmla="*/ 0 w 2941"/>
                <a:gd name="T3" fmla="*/ 0 h 2030"/>
                <a:gd name="T4" fmla="*/ 2941 w 2941"/>
                <a:gd name="T5" fmla="*/ 0 h 2030"/>
                <a:gd name="T6" fmla="*/ 488 w 2941"/>
                <a:gd name="T7" fmla="*/ 2030 h 2030"/>
                <a:gd name="T8" fmla="*/ 0 w 2941"/>
                <a:gd name="T9" fmla="*/ 1613 h 2030"/>
              </a:gdLst>
              <a:ahLst/>
              <a:cxnLst>
                <a:cxn ang="0">
                  <a:pos x="T0" y="T1"/>
                </a:cxn>
                <a:cxn ang="0">
                  <a:pos x="T2" y="T3"/>
                </a:cxn>
                <a:cxn ang="0">
                  <a:pos x="T4" y="T5"/>
                </a:cxn>
                <a:cxn ang="0">
                  <a:pos x="T6" y="T7"/>
                </a:cxn>
                <a:cxn ang="0">
                  <a:pos x="T8" y="T9"/>
                </a:cxn>
              </a:cxnLst>
              <a:rect l="0" t="0" r="r" b="b"/>
              <a:pathLst>
                <a:path w="2941" h="2030">
                  <a:moveTo>
                    <a:pt x="0" y="1613"/>
                  </a:moveTo>
                  <a:lnTo>
                    <a:pt x="0" y="0"/>
                  </a:lnTo>
                  <a:lnTo>
                    <a:pt x="2941" y="0"/>
                  </a:lnTo>
                  <a:lnTo>
                    <a:pt x="488" y="2030"/>
                  </a:lnTo>
                  <a:lnTo>
                    <a:pt x="0" y="1613"/>
                  </a:lnTo>
                  <a:close/>
                </a:path>
              </a:pathLst>
            </a:custGeom>
            <a:solidFill>
              <a:srgbClr val="3B4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2" name="Rectangle 8"/>
            <p:cNvSpPr>
              <a:spLocks noChangeArrowheads="1"/>
            </p:cNvSpPr>
            <p:nvPr/>
          </p:nvSpPr>
          <p:spPr bwMode="auto">
            <a:xfrm>
              <a:off x="3123" y="974"/>
              <a:ext cx="213" cy="2156"/>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3" name="Freeform 9"/>
            <p:cNvSpPr>
              <a:spLocks/>
            </p:cNvSpPr>
            <p:nvPr/>
          </p:nvSpPr>
          <p:spPr bwMode="auto">
            <a:xfrm>
              <a:off x="3854" y="1714"/>
              <a:ext cx="367" cy="280"/>
            </a:xfrm>
            <a:custGeom>
              <a:avLst/>
              <a:gdLst>
                <a:gd name="T0" fmla="*/ 1048 w 1102"/>
                <a:gd name="T1" fmla="*/ 615 h 839"/>
                <a:gd name="T2" fmla="*/ 191 w 1102"/>
                <a:gd name="T3" fmla="*/ 22 h 839"/>
                <a:gd name="T4" fmla="*/ 170 w 1102"/>
                <a:gd name="T5" fmla="*/ 9 h 839"/>
                <a:gd name="T6" fmla="*/ 124 w 1102"/>
                <a:gd name="T7" fmla="*/ 0 h 839"/>
                <a:gd name="T8" fmla="*/ 78 w 1102"/>
                <a:gd name="T9" fmla="*/ 9 h 839"/>
                <a:gd name="T10" fmla="*/ 37 w 1102"/>
                <a:gd name="T11" fmla="*/ 35 h 839"/>
                <a:gd name="T12" fmla="*/ 21 w 1102"/>
                <a:gd name="T13" fmla="*/ 54 h 839"/>
                <a:gd name="T14" fmla="*/ 8 w 1102"/>
                <a:gd name="T15" fmla="*/ 75 h 839"/>
                <a:gd name="T16" fmla="*/ 0 w 1102"/>
                <a:gd name="T17" fmla="*/ 121 h 839"/>
                <a:gd name="T18" fmla="*/ 7 w 1102"/>
                <a:gd name="T19" fmla="*/ 168 h 839"/>
                <a:gd name="T20" fmla="*/ 33 w 1102"/>
                <a:gd name="T21" fmla="*/ 209 h 839"/>
                <a:gd name="T22" fmla="*/ 53 w 1102"/>
                <a:gd name="T23" fmla="*/ 224 h 839"/>
                <a:gd name="T24" fmla="*/ 910 w 1102"/>
                <a:gd name="T25" fmla="*/ 817 h 839"/>
                <a:gd name="T26" fmla="*/ 932 w 1102"/>
                <a:gd name="T27" fmla="*/ 830 h 839"/>
                <a:gd name="T28" fmla="*/ 978 w 1102"/>
                <a:gd name="T29" fmla="*/ 839 h 839"/>
                <a:gd name="T30" fmla="*/ 1024 w 1102"/>
                <a:gd name="T31" fmla="*/ 831 h 839"/>
                <a:gd name="T32" fmla="*/ 1064 w 1102"/>
                <a:gd name="T33" fmla="*/ 806 h 839"/>
                <a:gd name="T34" fmla="*/ 1080 w 1102"/>
                <a:gd name="T35" fmla="*/ 785 h 839"/>
                <a:gd name="T36" fmla="*/ 1093 w 1102"/>
                <a:gd name="T37" fmla="*/ 764 h 839"/>
                <a:gd name="T38" fmla="*/ 1102 w 1102"/>
                <a:gd name="T39" fmla="*/ 718 h 839"/>
                <a:gd name="T40" fmla="*/ 1094 w 1102"/>
                <a:gd name="T41" fmla="*/ 672 h 839"/>
                <a:gd name="T42" fmla="*/ 1068 w 1102"/>
                <a:gd name="T43" fmla="*/ 631 h 839"/>
                <a:gd name="T44" fmla="*/ 1048 w 1102"/>
                <a:gd name="T45" fmla="*/ 61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2" h="839">
                  <a:moveTo>
                    <a:pt x="1048" y="615"/>
                  </a:moveTo>
                  <a:lnTo>
                    <a:pt x="191" y="22"/>
                  </a:lnTo>
                  <a:lnTo>
                    <a:pt x="170" y="9"/>
                  </a:lnTo>
                  <a:lnTo>
                    <a:pt x="124" y="0"/>
                  </a:lnTo>
                  <a:lnTo>
                    <a:pt x="78" y="9"/>
                  </a:lnTo>
                  <a:lnTo>
                    <a:pt x="37" y="35"/>
                  </a:lnTo>
                  <a:lnTo>
                    <a:pt x="21" y="54"/>
                  </a:lnTo>
                  <a:lnTo>
                    <a:pt x="8" y="75"/>
                  </a:lnTo>
                  <a:lnTo>
                    <a:pt x="0" y="121"/>
                  </a:lnTo>
                  <a:lnTo>
                    <a:pt x="7" y="168"/>
                  </a:lnTo>
                  <a:lnTo>
                    <a:pt x="33" y="209"/>
                  </a:lnTo>
                  <a:lnTo>
                    <a:pt x="53" y="224"/>
                  </a:lnTo>
                  <a:lnTo>
                    <a:pt x="910" y="817"/>
                  </a:lnTo>
                  <a:lnTo>
                    <a:pt x="932" y="830"/>
                  </a:lnTo>
                  <a:lnTo>
                    <a:pt x="978" y="839"/>
                  </a:lnTo>
                  <a:lnTo>
                    <a:pt x="1024" y="831"/>
                  </a:lnTo>
                  <a:lnTo>
                    <a:pt x="1064" y="806"/>
                  </a:lnTo>
                  <a:lnTo>
                    <a:pt x="1080" y="785"/>
                  </a:lnTo>
                  <a:lnTo>
                    <a:pt x="1093" y="764"/>
                  </a:lnTo>
                  <a:lnTo>
                    <a:pt x="1102" y="718"/>
                  </a:lnTo>
                  <a:lnTo>
                    <a:pt x="1094" y="672"/>
                  </a:lnTo>
                  <a:lnTo>
                    <a:pt x="1068" y="631"/>
                  </a:lnTo>
                  <a:lnTo>
                    <a:pt x="1048" y="615"/>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10"/>
            <p:cNvSpPr>
              <a:spLocks/>
            </p:cNvSpPr>
            <p:nvPr/>
          </p:nvSpPr>
          <p:spPr bwMode="auto">
            <a:xfrm>
              <a:off x="3908" y="1848"/>
              <a:ext cx="145" cy="176"/>
            </a:xfrm>
            <a:custGeom>
              <a:avLst/>
              <a:gdLst>
                <a:gd name="T0" fmla="*/ 302 w 434"/>
                <a:gd name="T1" fmla="*/ 0 h 527"/>
                <a:gd name="T2" fmla="*/ 434 w 434"/>
                <a:gd name="T3" fmla="*/ 92 h 527"/>
                <a:gd name="T4" fmla="*/ 132 w 434"/>
                <a:gd name="T5" fmla="*/ 527 h 527"/>
                <a:gd name="T6" fmla="*/ 0 w 434"/>
                <a:gd name="T7" fmla="*/ 436 h 527"/>
                <a:gd name="T8" fmla="*/ 302 w 434"/>
                <a:gd name="T9" fmla="*/ 0 h 527"/>
              </a:gdLst>
              <a:ahLst/>
              <a:cxnLst>
                <a:cxn ang="0">
                  <a:pos x="T0" y="T1"/>
                </a:cxn>
                <a:cxn ang="0">
                  <a:pos x="T2" y="T3"/>
                </a:cxn>
                <a:cxn ang="0">
                  <a:pos x="T4" y="T5"/>
                </a:cxn>
                <a:cxn ang="0">
                  <a:pos x="T6" y="T7"/>
                </a:cxn>
                <a:cxn ang="0">
                  <a:pos x="T8" y="T9"/>
                </a:cxn>
              </a:cxnLst>
              <a:rect l="0" t="0" r="r" b="b"/>
              <a:pathLst>
                <a:path w="434" h="527">
                  <a:moveTo>
                    <a:pt x="302" y="0"/>
                  </a:moveTo>
                  <a:lnTo>
                    <a:pt x="434" y="92"/>
                  </a:lnTo>
                  <a:lnTo>
                    <a:pt x="132" y="527"/>
                  </a:lnTo>
                  <a:lnTo>
                    <a:pt x="0" y="436"/>
                  </a:lnTo>
                  <a:lnTo>
                    <a:pt x="302" y="0"/>
                  </a:lnTo>
                  <a:close/>
                </a:path>
              </a:pathLst>
            </a:custGeom>
            <a:solidFill>
              <a:srgbClr val="484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11"/>
            <p:cNvSpPr>
              <a:spLocks/>
            </p:cNvSpPr>
            <p:nvPr/>
          </p:nvSpPr>
          <p:spPr bwMode="auto">
            <a:xfrm>
              <a:off x="3515" y="1831"/>
              <a:ext cx="476" cy="661"/>
            </a:xfrm>
            <a:custGeom>
              <a:avLst/>
              <a:gdLst>
                <a:gd name="T0" fmla="*/ 685 w 1426"/>
                <a:gd name="T1" fmla="*/ 0 h 1983"/>
                <a:gd name="T2" fmla="*/ 1426 w 1426"/>
                <a:gd name="T3" fmla="*/ 569 h 1983"/>
                <a:gd name="T4" fmla="*/ 1413 w 1426"/>
                <a:gd name="T5" fmla="*/ 606 h 1983"/>
                <a:gd name="T6" fmla="*/ 1301 w 1426"/>
                <a:gd name="T7" fmla="*/ 855 h 1983"/>
                <a:gd name="T8" fmla="*/ 1209 w 1426"/>
                <a:gd name="T9" fmla="*/ 1021 h 1983"/>
                <a:gd name="T10" fmla="*/ 1134 w 1426"/>
                <a:gd name="T11" fmla="*/ 1141 h 1983"/>
                <a:gd name="T12" fmla="*/ 1047 w 1426"/>
                <a:gd name="T13" fmla="*/ 1265 h 1983"/>
                <a:gd name="T14" fmla="*/ 950 w 1426"/>
                <a:gd name="T15" fmla="*/ 1388 h 1983"/>
                <a:gd name="T16" fmla="*/ 839 w 1426"/>
                <a:gd name="T17" fmla="*/ 1509 h 1983"/>
                <a:gd name="T18" fmla="*/ 715 w 1426"/>
                <a:gd name="T19" fmla="*/ 1625 h 1983"/>
                <a:gd name="T20" fmla="*/ 579 w 1426"/>
                <a:gd name="T21" fmla="*/ 1731 h 1983"/>
                <a:gd name="T22" fmla="*/ 431 w 1426"/>
                <a:gd name="T23" fmla="*/ 1825 h 1983"/>
                <a:gd name="T24" fmla="*/ 270 w 1426"/>
                <a:gd name="T25" fmla="*/ 1903 h 1983"/>
                <a:gd name="T26" fmla="*/ 94 w 1426"/>
                <a:gd name="T27" fmla="*/ 1962 h 1983"/>
                <a:gd name="T28" fmla="*/ 0 w 1426"/>
                <a:gd name="T29" fmla="*/ 1983 h 1983"/>
                <a:gd name="T30" fmla="*/ 685 w 1426"/>
                <a:gd name="T31"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6" h="1983">
                  <a:moveTo>
                    <a:pt x="685" y="0"/>
                  </a:moveTo>
                  <a:lnTo>
                    <a:pt x="1426" y="569"/>
                  </a:lnTo>
                  <a:lnTo>
                    <a:pt x="1413" y="606"/>
                  </a:lnTo>
                  <a:lnTo>
                    <a:pt x="1301" y="855"/>
                  </a:lnTo>
                  <a:lnTo>
                    <a:pt x="1209" y="1021"/>
                  </a:lnTo>
                  <a:lnTo>
                    <a:pt x="1134" y="1141"/>
                  </a:lnTo>
                  <a:lnTo>
                    <a:pt x="1047" y="1265"/>
                  </a:lnTo>
                  <a:lnTo>
                    <a:pt x="950" y="1388"/>
                  </a:lnTo>
                  <a:lnTo>
                    <a:pt x="839" y="1509"/>
                  </a:lnTo>
                  <a:lnTo>
                    <a:pt x="715" y="1625"/>
                  </a:lnTo>
                  <a:lnTo>
                    <a:pt x="579" y="1731"/>
                  </a:lnTo>
                  <a:lnTo>
                    <a:pt x="431" y="1825"/>
                  </a:lnTo>
                  <a:lnTo>
                    <a:pt x="270" y="1903"/>
                  </a:lnTo>
                  <a:lnTo>
                    <a:pt x="94" y="1962"/>
                  </a:lnTo>
                  <a:lnTo>
                    <a:pt x="0" y="1983"/>
                  </a:lnTo>
                  <a:lnTo>
                    <a:pt x="685"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12"/>
            <p:cNvSpPr>
              <a:spLocks/>
            </p:cNvSpPr>
            <p:nvPr/>
          </p:nvSpPr>
          <p:spPr bwMode="auto">
            <a:xfrm>
              <a:off x="3286" y="2310"/>
              <a:ext cx="2203" cy="959"/>
            </a:xfrm>
            <a:custGeom>
              <a:avLst/>
              <a:gdLst>
                <a:gd name="T0" fmla="*/ 2824 w 6608"/>
                <a:gd name="T1" fmla="*/ 3 h 2879"/>
                <a:gd name="T2" fmla="*/ 2758 w 6608"/>
                <a:gd name="T3" fmla="*/ 6 h 2879"/>
                <a:gd name="T4" fmla="*/ 2630 w 6608"/>
                <a:gd name="T5" fmla="*/ 32 h 2879"/>
                <a:gd name="T6" fmla="*/ 2513 w 6608"/>
                <a:gd name="T7" fmla="*/ 81 h 2879"/>
                <a:gd name="T8" fmla="*/ 2409 w 6608"/>
                <a:gd name="T9" fmla="*/ 152 h 2879"/>
                <a:gd name="T10" fmla="*/ 2320 w 6608"/>
                <a:gd name="T11" fmla="*/ 241 h 2879"/>
                <a:gd name="T12" fmla="*/ 2250 w 6608"/>
                <a:gd name="T13" fmla="*/ 345 h 2879"/>
                <a:gd name="T14" fmla="*/ 2201 w 6608"/>
                <a:gd name="T15" fmla="*/ 461 h 2879"/>
                <a:gd name="T16" fmla="*/ 2175 w 6608"/>
                <a:gd name="T17" fmla="*/ 589 h 2879"/>
                <a:gd name="T18" fmla="*/ 2172 w 6608"/>
                <a:gd name="T19" fmla="*/ 656 h 2879"/>
                <a:gd name="T20" fmla="*/ 2172 w 6608"/>
                <a:gd name="T21" fmla="*/ 684 h 2879"/>
                <a:gd name="T22" fmla="*/ 2169 w 6608"/>
                <a:gd name="T23" fmla="*/ 751 h 2879"/>
                <a:gd name="T24" fmla="*/ 2144 w 6608"/>
                <a:gd name="T25" fmla="*/ 875 h 2879"/>
                <a:gd name="T26" fmla="*/ 2096 w 6608"/>
                <a:gd name="T27" fmla="*/ 990 h 2879"/>
                <a:gd name="T28" fmla="*/ 2026 w 6608"/>
                <a:gd name="T29" fmla="*/ 1091 h 2879"/>
                <a:gd name="T30" fmla="*/ 1940 w 6608"/>
                <a:gd name="T31" fmla="*/ 1177 h 2879"/>
                <a:gd name="T32" fmla="*/ 1839 w 6608"/>
                <a:gd name="T33" fmla="*/ 1245 h 2879"/>
                <a:gd name="T34" fmla="*/ 1725 w 6608"/>
                <a:gd name="T35" fmla="*/ 1294 h 2879"/>
                <a:gd name="T36" fmla="*/ 1602 w 6608"/>
                <a:gd name="T37" fmla="*/ 1318 h 2879"/>
                <a:gd name="T38" fmla="*/ 1535 w 6608"/>
                <a:gd name="T39" fmla="*/ 1321 h 2879"/>
                <a:gd name="T40" fmla="*/ 0 w 6608"/>
                <a:gd name="T41" fmla="*/ 1321 h 2879"/>
                <a:gd name="T42" fmla="*/ 0 w 6608"/>
                <a:gd name="T43" fmla="*/ 2879 h 2879"/>
                <a:gd name="T44" fmla="*/ 2172 w 6608"/>
                <a:gd name="T45" fmla="*/ 2879 h 2879"/>
                <a:gd name="T46" fmla="*/ 2846 w 6608"/>
                <a:gd name="T47" fmla="*/ 2879 h 2879"/>
                <a:gd name="T48" fmla="*/ 5542 w 6608"/>
                <a:gd name="T49" fmla="*/ 2879 h 2879"/>
                <a:gd name="T50" fmla="*/ 5597 w 6608"/>
                <a:gd name="T51" fmla="*/ 2878 h 2879"/>
                <a:gd name="T52" fmla="*/ 5705 w 6608"/>
                <a:gd name="T53" fmla="*/ 2866 h 2879"/>
                <a:gd name="T54" fmla="*/ 5808 w 6608"/>
                <a:gd name="T55" fmla="*/ 2846 h 2879"/>
                <a:gd name="T56" fmla="*/ 5908 w 6608"/>
                <a:gd name="T57" fmla="*/ 2815 h 2879"/>
                <a:gd name="T58" fmla="*/ 6004 w 6608"/>
                <a:gd name="T59" fmla="*/ 2774 h 2879"/>
                <a:gd name="T60" fmla="*/ 6095 w 6608"/>
                <a:gd name="T61" fmla="*/ 2725 h 2879"/>
                <a:gd name="T62" fmla="*/ 6180 w 6608"/>
                <a:gd name="T63" fmla="*/ 2668 h 2879"/>
                <a:gd name="T64" fmla="*/ 6259 w 6608"/>
                <a:gd name="T65" fmla="*/ 2603 h 2879"/>
                <a:gd name="T66" fmla="*/ 6331 w 6608"/>
                <a:gd name="T67" fmla="*/ 2529 h 2879"/>
                <a:gd name="T68" fmla="*/ 6396 w 6608"/>
                <a:gd name="T69" fmla="*/ 2450 h 2879"/>
                <a:gd name="T70" fmla="*/ 6454 w 6608"/>
                <a:gd name="T71" fmla="*/ 2365 h 2879"/>
                <a:gd name="T72" fmla="*/ 6503 w 6608"/>
                <a:gd name="T73" fmla="*/ 2274 h 2879"/>
                <a:gd name="T74" fmla="*/ 6543 w 6608"/>
                <a:gd name="T75" fmla="*/ 2179 h 2879"/>
                <a:gd name="T76" fmla="*/ 6575 w 6608"/>
                <a:gd name="T77" fmla="*/ 2080 h 2879"/>
                <a:gd name="T78" fmla="*/ 6596 w 6608"/>
                <a:gd name="T79" fmla="*/ 1975 h 2879"/>
                <a:gd name="T80" fmla="*/ 6606 w 6608"/>
                <a:gd name="T81" fmla="*/ 1868 h 2879"/>
                <a:gd name="T82" fmla="*/ 6608 w 6608"/>
                <a:gd name="T83" fmla="*/ 1814 h 2879"/>
                <a:gd name="T84" fmla="*/ 6608 w 6608"/>
                <a:gd name="T85" fmla="*/ 0 h 2879"/>
                <a:gd name="T86" fmla="*/ 2824 w 6608"/>
                <a:gd name="T87" fmla="*/ 0 h 2879"/>
                <a:gd name="T88" fmla="*/ 2824 w 6608"/>
                <a:gd name="T89" fmla="*/ 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8" h="2879">
                  <a:moveTo>
                    <a:pt x="2824" y="3"/>
                  </a:moveTo>
                  <a:lnTo>
                    <a:pt x="2758" y="6"/>
                  </a:lnTo>
                  <a:lnTo>
                    <a:pt x="2630" y="32"/>
                  </a:lnTo>
                  <a:lnTo>
                    <a:pt x="2513" y="81"/>
                  </a:lnTo>
                  <a:lnTo>
                    <a:pt x="2409" y="152"/>
                  </a:lnTo>
                  <a:lnTo>
                    <a:pt x="2320" y="241"/>
                  </a:lnTo>
                  <a:lnTo>
                    <a:pt x="2250" y="345"/>
                  </a:lnTo>
                  <a:lnTo>
                    <a:pt x="2201" y="461"/>
                  </a:lnTo>
                  <a:lnTo>
                    <a:pt x="2175" y="589"/>
                  </a:lnTo>
                  <a:lnTo>
                    <a:pt x="2172" y="656"/>
                  </a:lnTo>
                  <a:lnTo>
                    <a:pt x="2172" y="684"/>
                  </a:lnTo>
                  <a:lnTo>
                    <a:pt x="2169" y="751"/>
                  </a:lnTo>
                  <a:lnTo>
                    <a:pt x="2144" y="875"/>
                  </a:lnTo>
                  <a:lnTo>
                    <a:pt x="2096" y="990"/>
                  </a:lnTo>
                  <a:lnTo>
                    <a:pt x="2026" y="1091"/>
                  </a:lnTo>
                  <a:lnTo>
                    <a:pt x="1940" y="1177"/>
                  </a:lnTo>
                  <a:lnTo>
                    <a:pt x="1839" y="1245"/>
                  </a:lnTo>
                  <a:lnTo>
                    <a:pt x="1725" y="1294"/>
                  </a:lnTo>
                  <a:lnTo>
                    <a:pt x="1602" y="1318"/>
                  </a:lnTo>
                  <a:lnTo>
                    <a:pt x="1535" y="1321"/>
                  </a:lnTo>
                  <a:lnTo>
                    <a:pt x="0" y="1321"/>
                  </a:lnTo>
                  <a:lnTo>
                    <a:pt x="0" y="2879"/>
                  </a:lnTo>
                  <a:lnTo>
                    <a:pt x="2172" y="2879"/>
                  </a:lnTo>
                  <a:lnTo>
                    <a:pt x="2846" y="2879"/>
                  </a:lnTo>
                  <a:lnTo>
                    <a:pt x="5542" y="2879"/>
                  </a:lnTo>
                  <a:lnTo>
                    <a:pt x="5597" y="2878"/>
                  </a:lnTo>
                  <a:lnTo>
                    <a:pt x="5705" y="2866"/>
                  </a:lnTo>
                  <a:lnTo>
                    <a:pt x="5808" y="2846"/>
                  </a:lnTo>
                  <a:lnTo>
                    <a:pt x="5908" y="2815"/>
                  </a:lnTo>
                  <a:lnTo>
                    <a:pt x="6004" y="2774"/>
                  </a:lnTo>
                  <a:lnTo>
                    <a:pt x="6095" y="2725"/>
                  </a:lnTo>
                  <a:lnTo>
                    <a:pt x="6180" y="2668"/>
                  </a:lnTo>
                  <a:lnTo>
                    <a:pt x="6259" y="2603"/>
                  </a:lnTo>
                  <a:lnTo>
                    <a:pt x="6331" y="2529"/>
                  </a:lnTo>
                  <a:lnTo>
                    <a:pt x="6396" y="2450"/>
                  </a:lnTo>
                  <a:lnTo>
                    <a:pt x="6454" y="2365"/>
                  </a:lnTo>
                  <a:lnTo>
                    <a:pt x="6503" y="2274"/>
                  </a:lnTo>
                  <a:lnTo>
                    <a:pt x="6543" y="2179"/>
                  </a:lnTo>
                  <a:lnTo>
                    <a:pt x="6575" y="2080"/>
                  </a:lnTo>
                  <a:lnTo>
                    <a:pt x="6596" y="1975"/>
                  </a:lnTo>
                  <a:lnTo>
                    <a:pt x="6606" y="1868"/>
                  </a:lnTo>
                  <a:lnTo>
                    <a:pt x="6608" y="1814"/>
                  </a:lnTo>
                  <a:lnTo>
                    <a:pt x="6608" y="0"/>
                  </a:lnTo>
                  <a:lnTo>
                    <a:pt x="2824" y="0"/>
                  </a:lnTo>
                  <a:lnTo>
                    <a:pt x="2824" y="3"/>
                  </a:lnTo>
                  <a:close/>
                </a:path>
              </a:pathLst>
            </a:custGeom>
            <a:solidFill>
              <a:srgbClr val="F6D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13"/>
            <p:cNvSpPr>
              <a:spLocks/>
            </p:cNvSpPr>
            <p:nvPr/>
          </p:nvSpPr>
          <p:spPr bwMode="auto">
            <a:xfrm>
              <a:off x="4340" y="1671"/>
              <a:ext cx="659" cy="597"/>
            </a:xfrm>
            <a:custGeom>
              <a:avLst/>
              <a:gdLst>
                <a:gd name="T0" fmla="*/ 1752 w 1976"/>
                <a:gd name="T1" fmla="*/ 1791 h 1791"/>
                <a:gd name="T2" fmla="*/ 223 w 1976"/>
                <a:gd name="T3" fmla="*/ 1791 h 1791"/>
                <a:gd name="T4" fmla="*/ 200 w 1976"/>
                <a:gd name="T5" fmla="*/ 1790 h 1791"/>
                <a:gd name="T6" fmla="*/ 157 w 1976"/>
                <a:gd name="T7" fmla="*/ 1781 h 1791"/>
                <a:gd name="T8" fmla="*/ 116 w 1976"/>
                <a:gd name="T9" fmla="*/ 1764 h 1791"/>
                <a:gd name="T10" fmla="*/ 80 w 1976"/>
                <a:gd name="T11" fmla="*/ 1740 h 1791"/>
                <a:gd name="T12" fmla="*/ 50 w 1976"/>
                <a:gd name="T13" fmla="*/ 1709 h 1791"/>
                <a:gd name="T14" fmla="*/ 27 w 1976"/>
                <a:gd name="T15" fmla="*/ 1673 h 1791"/>
                <a:gd name="T16" fmla="*/ 10 w 1976"/>
                <a:gd name="T17" fmla="*/ 1635 h 1791"/>
                <a:gd name="T18" fmla="*/ 1 w 1976"/>
                <a:gd name="T19" fmla="*/ 1590 h 1791"/>
                <a:gd name="T20" fmla="*/ 0 w 1976"/>
                <a:gd name="T21" fmla="*/ 1568 h 1791"/>
                <a:gd name="T22" fmla="*/ 0 w 1976"/>
                <a:gd name="T23" fmla="*/ 1568 h 1791"/>
                <a:gd name="T24" fmla="*/ 1 w 1976"/>
                <a:gd name="T25" fmla="*/ 1545 h 1791"/>
                <a:gd name="T26" fmla="*/ 10 w 1976"/>
                <a:gd name="T27" fmla="*/ 1501 h 1791"/>
                <a:gd name="T28" fmla="*/ 27 w 1976"/>
                <a:gd name="T29" fmla="*/ 1460 h 1791"/>
                <a:gd name="T30" fmla="*/ 52 w 1976"/>
                <a:gd name="T31" fmla="*/ 1424 h 1791"/>
                <a:gd name="T32" fmla="*/ 82 w 1976"/>
                <a:gd name="T33" fmla="*/ 1395 h 1791"/>
                <a:gd name="T34" fmla="*/ 118 w 1976"/>
                <a:gd name="T35" fmla="*/ 1371 h 1791"/>
                <a:gd name="T36" fmla="*/ 157 w 1976"/>
                <a:gd name="T37" fmla="*/ 1354 h 1791"/>
                <a:gd name="T38" fmla="*/ 201 w 1976"/>
                <a:gd name="T39" fmla="*/ 1345 h 1791"/>
                <a:gd name="T40" fmla="*/ 223 w 1976"/>
                <a:gd name="T41" fmla="*/ 1345 h 1791"/>
                <a:gd name="T42" fmla="*/ 1306 w 1976"/>
                <a:gd name="T43" fmla="*/ 1345 h 1791"/>
                <a:gd name="T44" fmla="*/ 1329 w 1976"/>
                <a:gd name="T45" fmla="*/ 1344 h 1791"/>
                <a:gd name="T46" fmla="*/ 1374 w 1976"/>
                <a:gd name="T47" fmla="*/ 1335 h 1791"/>
                <a:gd name="T48" fmla="*/ 1413 w 1976"/>
                <a:gd name="T49" fmla="*/ 1318 h 1791"/>
                <a:gd name="T50" fmla="*/ 1449 w 1976"/>
                <a:gd name="T51" fmla="*/ 1293 h 1791"/>
                <a:gd name="T52" fmla="*/ 1479 w 1976"/>
                <a:gd name="T53" fmla="*/ 1263 h 1791"/>
                <a:gd name="T54" fmla="*/ 1503 w 1976"/>
                <a:gd name="T55" fmla="*/ 1227 h 1791"/>
                <a:gd name="T56" fmla="*/ 1519 w 1976"/>
                <a:gd name="T57" fmla="*/ 1188 h 1791"/>
                <a:gd name="T58" fmla="*/ 1528 w 1976"/>
                <a:gd name="T59" fmla="*/ 1143 h 1791"/>
                <a:gd name="T60" fmla="*/ 1529 w 1976"/>
                <a:gd name="T61" fmla="*/ 1122 h 1791"/>
                <a:gd name="T62" fmla="*/ 1529 w 1976"/>
                <a:gd name="T63" fmla="*/ 223 h 1791"/>
                <a:gd name="T64" fmla="*/ 1531 w 1976"/>
                <a:gd name="T65" fmla="*/ 200 h 1791"/>
                <a:gd name="T66" fmla="*/ 1539 w 1976"/>
                <a:gd name="T67" fmla="*/ 157 h 1791"/>
                <a:gd name="T68" fmla="*/ 1557 w 1976"/>
                <a:gd name="T69" fmla="*/ 117 h 1791"/>
                <a:gd name="T70" fmla="*/ 1580 w 1976"/>
                <a:gd name="T71" fmla="*/ 81 h 1791"/>
                <a:gd name="T72" fmla="*/ 1611 w 1976"/>
                <a:gd name="T73" fmla="*/ 50 h 1791"/>
                <a:gd name="T74" fmla="*/ 1646 w 1976"/>
                <a:gd name="T75" fmla="*/ 27 h 1791"/>
                <a:gd name="T76" fmla="*/ 1686 w 1976"/>
                <a:gd name="T77" fmla="*/ 10 h 1791"/>
                <a:gd name="T78" fmla="*/ 1729 w 1976"/>
                <a:gd name="T79" fmla="*/ 1 h 1791"/>
                <a:gd name="T80" fmla="*/ 1752 w 1976"/>
                <a:gd name="T81" fmla="*/ 0 h 1791"/>
                <a:gd name="T82" fmla="*/ 1752 w 1976"/>
                <a:gd name="T83" fmla="*/ 0 h 1791"/>
                <a:gd name="T84" fmla="*/ 1776 w 1976"/>
                <a:gd name="T85" fmla="*/ 1 h 1791"/>
                <a:gd name="T86" fmla="*/ 1820 w 1976"/>
                <a:gd name="T87" fmla="*/ 10 h 1791"/>
                <a:gd name="T88" fmla="*/ 1859 w 1976"/>
                <a:gd name="T89" fmla="*/ 27 h 1791"/>
                <a:gd name="T90" fmla="*/ 1895 w 1976"/>
                <a:gd name="T91" fmla="*/ 52 h 1791"/>
                <a:gd name="T92" fmla="*/ 1925 w 1976"/>
                <a:gd name="T93" fmla="*/ 82 h 1791"/>
                <a:gd name="T94" fmla="*/ 1950 w 1976"/>
                <a:gd name="T95" fmla="*/ 118 h 1791"/>
                <a:gd name="T96" fmla="*/ 1966 w 1976"/>
                <a:gd name="T97" fmla="*/ 157 h 1791"/>
                <a:gd name="T98" fmla="*/ 1974 w 1976"/>
                <a:gd name="T99" fmla="*/ 201 h 1791"/>
                <a:gd name="T100" fmla="*/ 1976 w 1976"/>
                <a:gd name="T101" fmla="*/ 223 h 1791"/>
                <a:gd name="T102" fmla="*/ 1976 w 1976"/>
                <a:gd name="T103" fmla="*/ 1568 h 1791"/>
                <a:gd name="T104" fmla="*/ 1976 w 1976"/>
                <a:gd name="T105" fmla="*/ 1590 h 1791"/>
                <a:gd name="T106" fmla="*/ 1967 w 1976"/>
                <a:gd name="T107" fmla="*/ 1635 h 1791"/>
                <a:gd name="T108" fmla="*/ 1950 w 1976"/>
                <a:gd name="T109" fmla="*/ 1673 h 1791"/>
                <a:gd name="T110" fmla="*/ 1927 w 1976"/>
                <a:gd name="T111" fmla="*/ 1709 h 1791"/>
                <a:gd name="T112" fmla="*/ 1896 w 1976"/>
                <a:gd name="T113" fmla="*/ 1740 h 1791"/>
                <a:gd name="T114" fmla="*/ 1860 w 1976"/>
                <a:gd name="T115" fmla="*/ 1764 h 1791"/>
                <a:gd name="T116" fmla="*/ 1820 w 1976"/>
                <a:gd name="T117" fmla="*/ 1781 h 1791"/>
                <a:gd name="T118" fmla="*/ 1776 w 1976"/>
                <a:gd name="T119" fmla="*/ 1790 h 1791"/>
                <a:gd name="T120" fmla="*/ 1752 w 1976"/>
                <a:gd name="T121" fmla="*/ 1791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6" h="1791">
                  <a:moveTo>
                    <a:pt x="1752" y="1791"/>
                  </a:moveTo>
                  <a:lnTo>
                    <a:pt x="223" y="1791"/>
                  </a:lnTo>
                  <a:lnTo>
                    <a:pt x="200" y="1790"/>
                  </a:lnTo>
                  <a:lnTo>
                    <a:pt x="157" y="1781"/>
                  </a:lnTo>
                  <a:lnTo>
                    <a:pt x="116" y="1764"/>
                  </a:lnTo>
                  <a:lnTo>
                    <a:pt x="80" y="1740"/>
                  </a:lnTo>
                  <a:lnTo>
                    <a:pt x="50" y="1709"/>
                  </a:lnTo>
                  <a:lnTo>
                    <a:pt x="27" y="1673"/>
                  </a:lnTo>
                  <a:lnTo>
                    <a:pt x="10" y="1635"/>
                  </a:lnTo>
                  <a:lnTo>
                    <a:pt x="1" y="1590"/>
                  </a:lnTo>
                  <a:lnTo>
                    <a:pt x="0" y="1568"/>
                  </a:lnTo>
                  <a:lnTo>
                    <a:pt x="0" y="1568"/>
                  </a:lnTo>
                  <a:lnTo>
                    <a:pt x="1" y="1545"/>
                  </a:lnTo>
                  <a:lnTo>
                    <a:pt x="10" y="1501"/>
                  </a:lnTo>
                  <a:lnTo>
                    <a:pt x="27" y="1460"/>
                  </a:lnTo>
                  <a:lnTo>
                    <a:pt x="52" y="1424"/>
                  </a:lnTo>
                  <a:lnTo>
                    <a:pt x="82" y="1395"/>
                  </a:lnTo>
                  <a:lnTo>
                    <a:pt x="118" y="1371"/>
                  </a:lnTo>
                  <a:lnTo>
                    <a:pt x="157" y="1354"/>
                  </a:lnTo>
                  <a:lnTo>
                    <a:pt x="201" y="1345"/>
                  </a:lnTo>
                  <a:lnTo>
                    <a:pt x="223" y="1345"/>
                  </a:lnTo>
                  <a:lnTo>
                    <a:pt x="1306" y="1345"/>
                  </a:lnTo>
                  <a:lnTo>
                    <a:pt x="1329" y="1344"/>
                  </a:lnTo>
                  <a:lnTo>
                    <a:pt x="1374" y="1335"/>
                  </a:lnTo>
                  <a:lnTo>
                    <a:pt x="1413" y="1318"/>
                  </a:lnTo>
                  <a:lnTo>
                    <a:pt x="1449" y="1293"/>
                  </a:lnTo>
                  <a:lnTo>
                    <a:pt x="1479" y="1263"/>
                  </a:lnTo>
                  <a:lnTo>
                    <a:pt x="1503" y="1227"/>
                  </a:lnTo>
                  <a:lnTo>
                    <a:pt x="1519" y="1188"/>
                  </a:lnTo>
                  <a:lnTo>
                    <a:pt x="1528" y="1143"/>
                  </a:lnTo>
                  <a:lnTo>
                    <a:pt x="1529" y="1122"/>
                  </a:lnTo>
                  <a:lnTo>
                    <a:pt x="1529" y="223"/>
                  </a:lnTo>
                  <a:lnTo>
                    <a:pt x="1531" y="200"/>
                  </a:lnTo>
                  <a:lnTo>
                    <a:pt x="1539" y="157"/>
                  </a:lnTo>
                  <a:lnTo>
                    <a:pt x="1557" y="117"/>
                  </a:lnTo>
                  <a:lnTo>
                    <a:pt x="1580" y="81"/>
                  </a:lnTo>
                  <a:lnTo>
                    <a:pt x="1611" y="50"/>
                  </a:lnTo>
                  <a:lnTo>
                    <a:pt x="1646" y="27"/>
                  </a:lnTo>
                  <a:lnTo>
                    <a:pt x="1686" y="10"/>
                  </a:lnTo>
                  <a:lnTo>
                    <a:pt x="1729" y="1"/>
                  </a:lnTo>
                  <a:lnTo>
                    <a:pt x="1752" y="0"/>
                  </a:lnTo>
                  <a:lnTo>
                    <a:pt x="1752" y="0"/>
                  </a:lnTo>
                  <a:lnTo>
                    <a:pt x="1776" y="1"/>
                  </a:lnTo>
                  <a:lnTo>
                    <a:pt x="1820" y="10"/>
                  </a:lnTo>
                  <a:lnTo>
                    <a:pt x="1859" y="27"/>
                  </a:lnTo>
                  <a:lnTo>
                    <a:pt x="1895" y="52"/>
                  </a:lnTo>
                  <a:lnTo>
                    <a:pt x="1925" y="82"/>
                  </a:lnTo>
                  <a:lnTo>
                    <a:pt x="1950" y="118"/>
                  </a:lnTo>
                  <a:lnTo>
                    <a:pt x="1966" y="157"/>
                  </a:lnTo>
                  <a:lnTo>
                    <a:pt x="1974" y="201"/>
                  </a:lnTo>
                  <a:lnTo>
                    <a:pt x="1976" y="223"/>
                  </a:lnTo>
                  <a:lnTo>
                    <a:pt x="1976" y="1568"/>
                  </a:lnTo>
                  <a:lnTo>
                    <a:pt x="1976" y="1590"/>
                  </a:lnTo>
                  <a:lnTo>
                    <a:pt x="1967" y="1635"/>
                  </a:lnTo>
                  <a:lnTo>
                    <a:pt x="1950" y="1673"/>
                  </a:lnTo>
                  <a:lnTo>
                    <a:pt x="1927" y="1709"/>
                  </a:lnTo>
                  <a:lnTo>
                    <a:pt x="1896" y="1740"/>
                  </a:lnTo>
                  <a:lnTo>
                    <a:pt x="1860" y="1764"/>
                  </a:lnTo>
                  <a:lnTo>
                    <a:pt x="1820" y="1781"/>
                  </a:lnTo>
                  <a:lnTo>
                    <a:pt x="1776" y="1790"/>
                  </a:lnTo>
                  <a:lnTo>
                    <a:pt x="1752" y="1791"/>
                  </a:lnTo>
                  <a:close/>
                </a:path>
              </a:pathLst>
            </a:custGeom>
            <a:solidFill>
              <a:srgbClr val="F04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4"/>
            <p:cNvSpPr>
              <a:spLocks/>
            </p:cNvSpPr>
            <p:nvPr/>
          </p:nvSpPr>
          <p:spPr bwMode="auto">
            <a:xfrm>
              <a:off x="3123" y="2778"/>
              <a:ext cx="621" cy="621"/>
            </a:xfrm>
            <a:custGeom>
              <a:avLst/>
              <a:gdLst>
                <a:gd name="T0" fmla="*/ 979 w 1863"/>
                <a:gd name="T1" fmla="*/ 1 h 1863"/>
                <a:gd name="T2" fmla="*/ 1165 w 1863"/>
                <a:gd name="T3" fmla="*/ 28 h 1863"/>
                <a:gd name="T4" fmla="*/ 1335 w 1863"/>
                <a:gd name="T5" fmla="*/ 92 h 1863"/>
                <a:gd name="T6" fmla="*/ 1489 w 1863"/>
                <a:gd name="T7" fmla="*/ 185 h 1863"/>
                <a:gd name="T8" fmla="*/ 1621 w 1863"/>
                <a:gd name="T9" fmla="*/ 305 h 1863"/>
                <a:gd name="T10" fmla="*/ 1728 w 1863"/>
                <a:gd name="T11" fmla="*/ 449 h 1863"/>
                <a:gd name="T12" fmla="*/ 1807 w 1863"/>
                <a:gd name="T13" fmla="*/ 612 h 1863"/>
                <a:gd name="T14" fmla="*/ 1852 w 1863"/>
                <a:gd name="T15" fmla="*/ 789 h 1863"/>
                <a:gd name="T16" fmla="*/ 1863 w 1863"/>
                <a:gd name="T17" fmla="*/ 931 h 1863"/>
                <a:gd name="T18" fmla="*/ 1852 w 1863"/>
                <a:gd name="T19" fmla="*/ 1074 h 1863"/>
                <a:gd name="T20" fmla="*/ 1807 w 1863"/>
                <a:gd name="T21" fmla="*/ 1251 h 1863"/>
                <a:gd name="T22" fmla="*/ 1728 w 1863"/>
                <a:gd name="T23" fmla="*/ 1414 h 1863"/>
                <a:gd name="T24" fmla="*/ 1621 w 1863"/>
                <a:gd name="T25" fmla="*/ 1558 h 1863"/>
                <a:gd name="T26" fmla="*/ 1489 w 1863"/>
                <a:gd name="T27" fmla="*/ 1677 h 1863"/>
                <a:gd name="T28" fmla="*/ 1335 w 1863"/>
                <a:gd name="T29" fmla="*/ 1771 h 1863"/>
                <a:gd name="T30" fmla="*/ 1165 w 1863"/>
                <a:gd name="T31" fmla="*/ 1834 h 1863"/>
                <a:gd name="T32" fmla="*/ 979 w 1863"/>
                <a:gd name="T33" fmla="*/ 1862 h 1863"/>
                <a:gd name="T34" fmla="*/ 884 w 1863"/>
                <a:gd name="T35" fmla="*/ 1862 h 1863"/>
                <a:gd name="T36" fmla="*/ 698 w 1863"/>
                <a:gd name="T37" fmla="*/ 1834 h 1863"/>
                <a:gd name="T38" fmla="*/ 528 w 1863"/>
                <a:gd name="T39" fmla="*/ 1771 h 1863"/>
                <a:gd name="T40" fmla="*/ 374 w 1863"/>
                <a:gd name="T41" fmla="*/ 1677 h 1863"/>
                <a:gd name="T42" fmla="*/ 242 w 1863"/>
                <a:gd name="T43" fmla="*/ 1558 h 1863"/>
                <a:gd name="T44" fmla="*/ 135 w 1863"/>
                <a:gd name="T45" fmla="*/ 1414 h 1863"/>
                <a:gd name="T46" fmla="*/ 56 w 1863"/>
                <a:gd name="T47" fmla="*/ 1251 h 1863"/>
                <a:gd name="T48" fmla="*/ 11 w 1863"/>
                <a:gd name="T49" fmla="*/ 1074 h 1863"/>
                <a:gd name="T50" fmla="*/ 0 w 1863"/>
                <a:gd name="T51" fmla="*/ 931 h 1863"/>
                <a:gd name="T52" fmla="*/ 11 w 1863"/>
                <a:gd name="T53" fmla="*/ 789 h 1863"/>
                <a:gd name="T54" fmla="*/ 56 w 1863"/>
                <a:gd name="T55" fmla="*/ 612 h 1863"/>
                <a:gd name="T56" fmla="*/ 135 w 1863"/>
                <a:gd name="T57" fmla="*/ 449 h 1863"/>
                <a:gd name="T58" fmla="*/ 242 w 1863"/>
                <a:gd name="T59" fmla="*/ 305 h 1863"/>
                <a:gd name="T60" fmla="*/ 374 w 1863"/>
                <a:gd name="T61" fmla="*/ 185 h 1863"/>
                <a:gd name="T62" fmla="*/ 528 w 1863"/>
                <a:gd name="T63" fmla="*/ 92 h 1863"/>
                <a:gd name="T64" fmla="*/ 698 w 1863"/>
                <a:gd name="T65" fmla="*/ 28 h 1863"/>
                <a:gd name="T66" fmla="*/ 884 w 1863"/>
                <a:gd name="T67" fmla="*/ 1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3" h="1863">
                  <a:moveTo>
                    <a:pt x="932" y="0"/>
                  </a:moveTo>
                  <a:lnTo>
                    <a:pt x="979" y="1"/>
                  </a:lnTo>
                  <a:lnTo>
                    <a:pt x="1074" y="11"/>
                  </a:lnTo>
                  <a:lnTo>
                    <a:pt x="1165" y="28"/>
                  </a:lnTo>
                  <a:lnTo>
                    <a:pt x="1251" y="56"/>
                  </a:lnTo>
                  <a:lnTo>
                    <a:pt x="1335" y="92"/>
                  </a:lnTo>
                  <a:lnTo>
                    <a:pt x="1414" y="135"/>
                  </a:lnTo>
                  <a:lnTo>
                    <a:pt x="1489" y="185"/>
                  </a:lnTo>
                  <a:lnTo>
                    <a:pt x="1558" y="242"/>
                  </a:lnTo>
                  <a:lnTo>
                    <a:pt x="1621" y="305"/>
                  </a:lnTo>
                  <a:lnTo>
                    <a:pt x="1678" y="374"/>
                  </a:lnTo>
                  <a:lnTo>
                    <a:pt x="1728" y="449"/>
                  </a:lnTo>
                  <a:lnTo>
                    <a:pt x="1771" y="528"/>
                  </a:lnTo>
                  <a:lnTo>
                    <a:pt x="1807" y="612"/>
                  </a:lnTo>
                  <a:lnTo>
                    <a:pt x="1835" y="698"/>
                  </a:lnTo>
                  <a:lnTo>
                    <a:pt x="1852" y="789"/>
                  </a:lnTo>
                  <a:lnTo>
                    <a:pt x="1862" y="884"/>
                  </a:lnTo>
                  <a:lnTo>
                    <a:pt x="1863" y="931"/>
                  </a:lnTo>
                  <a:lnTo>
                    <a:pt x="1862" y="979"/>
                  </a:lnTo>
                  <a:lnTo>
                    <a:pt x="1852" y="1074"/>
                  </a:lnTo>
                  <a:lnTo>
                    <a:pt x="1835" y="1165"/>
                  </a:lnTo>
                  <a:lnTo>
                    <a:pt x="1807" y="1251"/>
                  </a:lnTo>
                  <a:lnTo>
                    <a:pt x="1771" y="1335"/>
                  </a:lnTo>
                  <a:lnTo>
                    <a:pt x="1728" y="1414"/>
                  </a:lnTo>
                  <a:lnTo>
                    <a:pt x="1678" y="1489"/>
                  </a:lnTo>
                  <a:lnTo>
                    <a:pt x="1621" y="1558"/>
                  </a:lnTo>
                  <a:lnTo>
                    <a:pt x="1558" y="1621"/>
                  </a:lnTo>
                  <a:lnTo>
                    <a:pt x="1489" y="1677"/>
                  </a:lnTo>
                  <a:lnTo>
                    <a:pt x="1414" y="1728"/>
                  </a:lnTo>
                  <a:lnTo>
                    <a:pt x="1335" y="1771"/>
                  </a:lnTo>
                  <a:lnTo>
                    <a:pt x="1251" y="1807"/>
                  </a:lnTo>
                  <a:lnTo>
                    <a:pt x="1165" y="1834"/>
                  </a:lnTo>
                  <a:lnTo>
                    <a:pt x="1074" y="1852"/>
                  </a:lnTo>
                  <a:lnTo>
                    <a:pt x="979" y="1862"/>
                  </a:lnTo>
                  <a:lnTo>
                    <a:pt x="932" y="1863"/>
                  </a:lnTo>
                  <a:lnTo>
                    <a:pt x="884" y="1862"/>
                  </a:lnTo>
                  <a:lnTo>
                    <a:pt x="789" y="1852"/>
                  </a:lnTo>
                  <a:lnTo>
                    <a:pt x="698" y="1834"/>
                  </a:lnTo>
                  <a:lnTo>
                    <a:pt x="612" y="1807"/>
                  </a:lnTo>
                  <a:lnTo>
                    <a:pt x="528" y="1771"/>
                  </a:lnTo>
                  <a:lnTo>
                    <a:pt x="449" y="1728"/>
                  </a:lnTo>
                  <a:lnTo>
                    <a:pt x="374" y="1677"/>
                  </a:lnTo>
                  <a:lnTo>
                    <a:pt x="305" y="1621"/>
                  </a:lnTo>
                  <a:lnTo>
                    <a:pt x="242" y="1558"/>
                  </a:lnTo>
                  <a:lnTo>
                    <a:pt x="186" y="1489"/>
                  </a:lnTo>
                  <a:lnTo>
                    <a:pt x="135" y="1414"/>
                  </a:lnTo>
                  <a:lnTo>
                    <a:pt x="92" y="1335"/>
                  </a:lnTo>
                  <a:lnTo>
                    <a:pt x="56" y="1251"/>
                  </a:lnTo>
                  <a:lnTo>
                    <a:pt x="29" y="1165"/>
                  </a:lnTo>
                  <a:lnTo>
                    <a:pt x="11" y="1074"/>
                  </a:lnTo>
                  <a:lnTo>
                    <a:pt x="1" y="979"/>
                  </a:lnTo>
                  <a:lnTo>
                    <a:pt x="0" y="931"/>
                  </a:lnTo>
                  <a:lnTo>
                    <a:pt x="1" y="884"/>
                  </a:lnTo>
                  <a:lnTo>
                    <a:pt x="11" y="789"/>
                  </a:lnTo>
                  <a:lnTo>
                    <a:pt x="29" y="698"/>
                  </a:lnTo>
                  <a:lnTo>
                    <a:pt x="56" y="612"/>
                  </a:lnTo>
                  <a:lnTo>
                    <a:pt x="92" y="528"/>
                  </a:lnTo>
                  <a:lnTo>
                    <a:pt x="135" y="449"/>
                  </a:lnTo>
                  <a:lnTo>
                    <a:pt x="186" y="374"/>
                  </a:lnTo>
                  <a:lnTo>
                    <a:pt x="242" y="305"/>
                  </a:lnTo>
                  <a:lnTo>
                    <a:pt x="305" y="242"/>
                  </a:lnTo>
                  <a:lnTo>
                    <a:pt x="374" y="185"/>
                  </a:lnTo>
                  <a:lnTo>
                    <a:pt x="449" y="135"/>
                  </a:lnTo>
                  <a:lnTo>
                    <a:pt x="528" y="92"/>
                  </a:lnTo>
                  <a:lnTo>
                    <a:pt x="612" y="56"/>
                  </a:lnTo>
                  <a:lnTo>
                    <a:pt x="698" y="28"/>
                  </a:lnTo>
                  <a:lnTo>
                    <a:pt x="789" y="11"/>
                  </a:lnTo>
                  <a:lnTo>
                    <a:pt x="884" y="1"/>
                  </a:lnTo>
                  <a:lnTo>
                    <a:pt x="932"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5"/>
            <p:cNvSpPr>
              <a:spLocks/>
            </p:cNvSpPr>
            <p:nvPr/>
          </p:nvSpPr>
          <p:spPr bwMode="auto">
            <a:xfrm>
              <a:off x="3264" y="2919"/>
              <a:ext cx="339" cy="339"/>
            </a:xfrm>
            <a:custGeom>
              <a:avLst/>
              <a:gdLst>
                <a:gd name="T0" fmla="*/ 509 w 1017"/>
                <a:gd name="T1" fmla="*/ 0 h 1017"/>
                <a:gd name="T2" fmla="*/ 560 w 1017"/>
                <a:gd name="T3" fmla="*/ 1 h 1017"/>
                <a:gd name="T4" fmla="*/ 660 w 1017"/>
                <a:gd name="T5" fmla="*/ 22 h 1017"/>
                <a:gd name="T6" fmla="*/ 752 w 1017"/>
                <a:gd name="T7" fmla="*/ 60 h 1017"/>
                <a:gd name="T8" fmla="*/ 833 w 1017"/>
                <a:gd name="T9" fmla="*/ 115 h 1017"/>
                <a:gd name="T10" fmla="*/ 902 w 1017"/>
                <a:gd name="T11" fmla="*/ 184 h 1017"/>
                <a:gd name="T12" fmla="*/ 956 w 1017"/>
                <a:gd name="T13" fmla="*/ 265 h 1017"/>
                <a:gd name="T14" fmla="*/ 995 w 1017"/>
                <a:gd name="T15" fmla="*/ 357 h 1017"/>
                <a:gd name="T16" fmla="*/ 1016 w 1017"/>
                <a:gd name="T17" fmla="*/ 457 h 1017"/>
                <a:gd name="T18" fmla="*/ 1017 w 1017"/>
                <a:gd name="T19" fmla="*/ 508 h 1017"/>
                <a:gd name="T20" fmla="*/ 1016 w 1017"/>
                <a:gd name="T21" fmla="*/ 560 h 1017"/>
                <a:gd name="T22" fmla="*/ 995 w 1017"/>
                <a:gd name="T23" fmla="*/ 660 h 1017"/>
                <a:gd name="T24" fmla="*/ 956 w 1017"/>
                <a:gd name="T25" fmla="*/ 752 h 1017"/>
                <a:gd name="T26" fmla="*/ 902 w 1017"/>
                <a:gd name="T27" fmla="*/ 832 h 1017"/>
                <a:gd name="T28" fmla="*/ 833 w 1017"/>
                <a:gd name="T29" fmla="*/ 902 h 1017"/>
                <a:gd name="T30" fmla="*/ 752 w 1017"/>
                <a:gd name="T31" fmla="*/ 956 h 1017"/>
                <a:gd name="T32" fmla="*/ 660 w 1017"/>
                <a:gd name="T33" fmla="*/ 995 h 1017"/>
                <a:gd name="T34" fmla="*/ 560 w 1017"/>
                <a:gd name="T35" fmla="*/ 1015 h 1017"/>
                <a:gd name="T36" fmla="*/ 509 w 1017"/>
                <a:gd name="T37" fmla="*/ 1017 h 1017"/>
                <a:gd name="T38" fmla="*/ 457 w 1017"/>
                <a:gd name="T39" fmla="*/ 1015 h 1017"/>
                <a:gd name="T40" fmla="*/ 357 w 1017"/>
                <a:gd name="T41" fmla="*/ 995 h 1017"/>
                <a:gd name="T42" fmla="*/ 265 w 1017"/>
                <a:gd name="T43" fmla="*/ 956 h 1017"/>
                <a:gd name="T44" fmla="*/ 185 w 1017"/>
                <a:gd name="T45" fmla="*/ 902 h 1017"/>
                <a:gd name="T46" fmla="*/ 115 w 1017"/>
                <a:gd name="T47" fmla="*/ 832 h 1017"/>
                <a:gd name="T48" fmla="*/ 61 w 1017"/>
                <a:gd name="T49" fmla="*/ 752 h 1017"/>
                <a:gd name="T50" fmla="*/ 22 w 1017"/>
                <a:gd name="T51" fmla="*/ 660 h 1017"/>
                <a:gd name="T52" fmla="*/ 2 w 1017"/>
                <a:gd name="T53" fmla="*/ 560 h 1017"/>
                <a:gd name="T54" fmla="*/ 0 w 1017"/>
                <a:gd name="T55" fmla="*/ 508 h 1017"/>
                <a:gd name="T56" fmla="*/ 2 w 1017"/>
                <a:gd name="T57" fmla="*/ 457 h 1017"/>
                <a:gd name="T58" fmla="*/ 22 w 1017"/>
                <a:gd name="T59" fmla="*/ 357 h 1017"/>
                <a:gd name="T60" fmla="*/ 61 w 1017"/>
                <a:gd name="T61" fmla="*/ 265 h 1017"/>
                <a:gd name="T62" fmla="*/ 115 w 1017"/>
                <a:gd name="T63" fmla="*/ 184 h 1017"/>
                <a:gd name="T64" fmla="*/ 185 w 1017"/>
                <a:gd name="T65" fmla="*/ 115 h 1017"/>
                <a:gd name="T66" fmla="*/ 265 w 1017"/>
                <a:gd name="T67" fmla="*/ 60 h 1017"/>
                <a:gd name="T68" fmla="*/ 357 w 1017"/>
                <a:gd name="T69" fmla="*/ 22 h 1017"/>
                <a:gd name="T70" fmla="*/ 457 w 1017"/>
                <a:gd name="T71" fmla="*/ 1 h 1017"/>
                <a:gd name="T72" fmla="*/ 509 w 1017"/>
                <a:gd name="T73"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7" h="1017">
                  <a:moveTo>
                    <a:pt x="509" y="0"/>
                  </a:moveTo>
                  <a:lnTo>
                    <a:pt x="560" y="1"/>
                  </a:lnTo>
                  <a:lnTo>
                    <a:pt x="660" y="22"/>
                  </a:lnTo>
                  <a:lnTo>
                    <a:pt x="752" y="60"/>
                  </a:lnTo>
                  <a:lnTo>
                    <a:pt x="833" y="115"/>
                  </a:lnTo>
                  <a:lnTo>
                    <a:pt x="902" y="184"/>
                  </a:lnTo>
                  <a:lnTo>
                    <a:pt x="956" y="265"/>
                  </a:lnTo>
                  <a:lnTo>
                    <a:pt x="995" y="357"/>
                  </a:lnTo>
                  <a:lnTo>
                    <a:pt x="1016" y="457"/>
                  </a:lnTo>
                  <a:lnTo>
                    <a:pt x="1017" y="508"/>
                  </a:lnTo>
                  <a:lnTo>
                    <a:pt x="1016" y="560"/>
                  </a:lnTo>
                  <a:lnTo>
                    <a:pt x="995" y="660"/>
                  </a:lnTo>
                  <a:lnTo>
                    <a:pt x="956" y="752"/>
                  </a:lnTo>
                  <a:lnTo>
                    <a:pt x="902" y="832"/>
                  </a:lnTo>
                  <a:lnTo>
                    <a:pt x="833" y="902"/>
                  </a:lnTo>
                  <a:lnTo>
                    <a:pt x="752" y="956"/>
                  </a:lnTo>
                  <a:lnTo>
                    <a:pt x="660" y="995"/>
                  </a:lnTo>
                  <a:lnTo>
                    <a:pt x="560" y="1015"/>
                  </a:lnTo>
                  <a:lnTo>
                    <a:pt x="509" y="1017"/>
                  </a:lnTo>
                  <a:lnTo>
                    <a:pt x="457" y="1015"/>
                  </a:lnTo>
                  <a:lnTo>
                    <a:pt x="357" y="995"/>
                  </a:lnTo>
                  <a:lnTo>
                    <a:pt x="265" y="956"/>
                  </a:lnTo>
                  <a:lnTo>
                    <a:pt x="185" y="902"/>
                  </a:lnTo>
                  <a:lnTo>
                    <a:pt x="115" y="832"/>
                  </a:lnTo>
                  <a:lnTo>
                    <a:pt x="61" y="752"/>
                  </a:lnTo>
                  <a:lnTo>
                    <a:pt x="22" y="660"/>
                  </a:lnTo>
                  <a:lnTo>
                    <a:pt x="2" y="560"/>
                  </a:lnTo>
                  <a:lnTo>
                    <a:pt x="0" y="508"/>
                  </a:lnTo>
                  <a:lnTo>
                    <a:pt x="2" y="457"/>
                  </a:lnTo>
                  <a:lnTo>
                    <a:pt x="22" y="357"/>
                  </a:lnTo>
                  <a:lnTo>
                    <a:pt x="61" y="265"/>
                  </a:lnTo>
                  <a:lnTo>
                    <a:pt x="115" y="184"/>
                  </a:lnTo>
                  <a:lnTo>
                    <a:pt x="185" y="115"/>
                  </a:lnTo>
                  <a:lnTo>
                    <a:pt x="265" y="60"/>
                  </a:lnTo>
                  <a:lnTo>
                    <a:pt x="357" y="22"/>
                  </a:lnTo>
                  <a:lnTo>
                    <a:pt x="457" y="1"/>
                  </a:lnTo>
                  <a:lnTo>
                    <a:pt x="509"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6"/>
            <p:cNvSpPr>
              <a:spLocks/>
            </p:cNvSpPr>
            <p:nvPr/>
          </p:nvSpPr>
          <p:spPr bwMode="auto">
            <a:xfrm>
              <a:off x="3365" y="3020"/>
              <a:ext cx="138" cy="137"/>
            </a:xfrm>
            <a:custGeom>
              <a:avLst/>
              <a:gdLst>
                <a:gd name="T0" fmla="*/ 206 w 412"/>
                <a:gd name="T1" fmla="*/ 0 h 412"/>
                <a:gd name="T2" fmla="*/ 227 w 412"/>
                <a:gd name="T3" fmla="*/ 0 h 412"/>
                <a:gd name="T4" fmla="*/ 267 w 412"/>
                <a:gd name="T5" fmla="*/ 9 h 412"/>
                <a:gd name="T6" fmla="*/ 304 w 412"/>
                <a:gd name="T7" fmla="*/ 25 h 412"/>
                <a:gd name="T8" fmla="*/ 337 w 412"/>
                <a:gd name="T9" fmla="*/ 47 h 412"/>
                <a:gd name="T10" fmla="*/ 365 w 412"/>
                <a:gd name="T11" fmla="*/ 75 h 412"/>
                <a:gd name="T12" fmla="*/ 387 w 412"/>
                <a:gd name="T13" fmla="*/ 108 h 412"/>
                <a:gd name="T14" fmla="*/ 403 w 412"/>
                <a:gd name="T15" fmla="*/ 144 h 412"/>
                <a:gd name="T16" fmla="*/ 412 w 412"/>
                <a:gd name="T17" fmla="*/ 185 h 412"/>
                <a:gd name="T18" fmla="*/ 412 w 412"/>
                <a:gd name="T19" fmla="*/ 206 h 412"/>
                <a:gd name="T20" fmla="*/ 412 w 412"/>
                <a:gd name="T21" fmla="*/ 228 h 412"/>
                <a:gd name="T22" fmla="*/ 403 w 412"/>
                <a:gd name="T23" fmla="*/ 268 h 412"/>
                <a:gd name="T24" fmla="*/ 387 w 412"/>
                <a:gd name="T25" fmla="*/ 304 h 412"/>
                <a:gd name="T26" fmla="*/ 365 w 412"/>
                <a:gd name="T27" fmla="*/ 337 h 412"/>
                <a:gd name="T28" fmla="*/ 337 w 412"/>
                <a:gd name="T29" fmla="*/ 366 h 412"/>
                <a:gd name="T30" fmla="*/ 304 w 412"/>
                <a:gd name="T31" fmla="*/ 388 h 412"/>
                <a:gd name="T32" fmla="*/ 267 w 412"/>
                <a:gd name="T33" fmla="*/ 404 h 412"/>
                <a:gd name="T34" fmla="*/ 227 w 412"/>
                <a:gd name="T35" fmla="*/ 412 h 412"/>
                <a:gd name="T36" fmla="*/ 206 w 412"/>
                <a:gd name="T37" fmla="*/ 412 h 412"/>
                <a:gd name="T38" fmla="*/ 184 w 412"/>
                <a:gd name="T39" fmla="*/ 412 h 412"/>
                <a:gd name="T40" fmla="*/ 144 w 412"/>
                <a:gd name="T41" fmla="*/ 404 h 412"/>
                <a:gd name="T42" fmla="*/ 108 w 412"/>
                <a:gd name="T43" fmla="*/ 388 h 412"/>
                <a:gd name="T44" fmla="*/ 75 w 412"/>
                <a:gd name="T45" fmla="*/ 366 h 412"/>
                <a:gd name="T46" fmla="*/ 46 w 412"/>
                <a:gd name="T47" fmla="*/ 337 h 412"/>
                <a:gd name="T48" fmla="*/ 24 w 412"/>
                <a:gd name="T49" fmla="*/ 304 h 412"/>
                <a:gd name="T50" fmla="*/ 8 w 412"/>
                <a:gd name="T51" fmla="*/ 268 h 412"/>
                <a:gd name="T52" fmla="*/ 0 w 412"/>
                <a:gd name="T53" fmla="*/ 228 h 412"/>
                <a:gd name="T54" fmla="*/ 0 w 412"/>
                <a:gd name="T55" fmla="*/ 206 h 412"/>
                <a:gd name="T56" fmla="*/ 0 w 412"/>
                <a:gd name="T57" fmla="*/ 185 h 412"/>
                <a:gd name="T58" fmla="*/ 8 w 412"/>
                <a:gd name="T59" fmla="*/ 144 h 412"/>
                <a:gd name="T60" fmla="*/ 24 w 412"/>
                <a:gd name="T61" fmla="*/ 108 h 412"/>
                <a:gd name="T62" fmla="*/ 46 w 412"/>
                <a:gd name="T63" fmla="*/ 75 h 412"/>
                <a:gd name="T64" fmla="*/ 75 w 412"/>
                <a:gd name="T65" fmla="*/ 47 h 412"/>
                <a:gd name="T66" fmla="*/ 108 w 412"/>
                <a:gd name="T67" fmla="*/ 25 h 412"/>
                <a:gd name="T68" fmla="*/ 144 w 412"/>
                <a:gd name="T69" fmla="*/ 9 h 412"/>
                <a:gd name="T70" fmla="*/ 184 w 412"/>
                <a:gd name="T71" fmla="*/ 0 h 412"/>
                <a:gd name="T72" fmla="*/ 206 w 412"/>
                <a:gd name="T73"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12">
                  <a:moveTo>
                    <a:pt x="206" y="0"/>
                  </a:moveTo>
                  <a:lnTo>
                    <a:pt x="227" y="0"/>
                  </a:lnTo>
                  <a:lnTo>
                    <a:pt x="267" y="9"/>
                  </a:lnTo>
                  <a:lnTo>
                    <a:pt x="304" y="25"/>
                  </a:lnTo>
                  <a:lnTo>
                    <a:pt x="337" y="47"/>
                  </a:lnTo>
                  <a:lnTo>
                    <a:pt x="365" y="75"/>
                  </a:lnTo>
                  <a:lnTo>
                    <a:pt x="387" y="108"/>
                  </a:lnTo>
                  <a:lnTo>
                    <a:pt x="403" y="144"/>
                  </a:lnTo>
                  <a:lnTo>
                    <a:pt x="412" y="185"/>
                  </a:lnTo>
                  <a:lnTo>
                    <a:pt x="412" y="206"/>
                  </a:lnTo>
                  <a:lnTo>
                    <a:pt x="412" y="228"/>
                  </a:lnTo>
                  <a:lnTo>
                    <a:pt x="403" y="268"/>
                  </a:lnTo>
                  <a:lnTo>
                    <a:pt x="387" y="304"/>
                  </a:lnTo>
                  <a:lnTo>
                    <a:pt x="365" y="337"/>
                  </a:lnTo>
                  <a:lnTo>
                    <a:pt x="337" y="366"/>
                  </a:lnTo>
                  <a:lnTo>
                    <a:pt x="304" y="388"/>
                  </a:lnTo>
                  <a:lnTo>
                    <a:pt x="267" y="404"/>
                  </a:lnTo>
                  <a:lnTo>
                    <a:pt x="227" y="412"/>
                  </a:lnTo>
                  <a:lnTo>
                    <a:pt x="206" y="412"/>
                  </a:lnTo>
                  <a:lnTo>
                    <a:pt x="184" y="412"/>
                  </a:lnTo>
                  <a:lnTo>
                    <a:pt x="144" y="404"/>
                  </a:lnTo>
                  <a:lnTo>
                    <a:pt x="108" y="388"/>
                  </a:lnTo>
                  <a:lnTo>
                    <a:pt x="75" y="366"/>
                  </a:lnTo>
                  <a:lnTo>
                    <a:pt x="46" y="337"/>
                  </a:lnTo>
                  <a:lnTo>
                    <a:pt x="24" y="304"/>
                  </a:lnTo>
                  <a:lnTo>
                    <a:pt x="8" y="268"/>
                  </a:lnTo>
                  <a:lnTo>
                    <a:pt x="0" y="228"/>
                  </a:lnTo>
                  <a:lnTo>
                    <a:pt x="0" y="206"/>
                  </a:lnTo>
                  <a:lnTo>
                    <a:pt x="0" y="185"/>
                  </a:lnTo>
                  <a:lnTo>
                    <a:pt x="8" y="144"/>
                  </a:lnTo>
                  <a:lnTo>
                    <a:pt x="24" y="108"/>
                  </a:lnTo>
                  <a:lnTo>
                    <a:pt x="46" y="75"/>
                  </a:lnTo>
                  <a:lnTo>
                    <a:pt x="75" y="47"/>
                  </a:lnTo>
                  <a:lnTo>
                    <a:pt x="108" y="25"/>
                  </a:lnTo>
                  <a:lnTo>
                    <a:pt x="144" y="9"/>
                  </a:lnTo>
                  <a:lnTo>
                    <a:pt x="184" y="0"/>
                  </a:lnTo>
                  <a:lnTo>
                    <a:pt x="206"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7"/>
            <p:cNvSpPr>
              <a:spLocks/>
            </p:cNvSpPr>
            <p:nvPr/>
          </p:nvSpPr>
          <p:spPr bwMode="auto">
            <a:xfrm>
              <a:off x="4852" y="2803"/>
              <a:ext cx="633" cy="467"/>
            </a:xfrm>
            <a:custGeom>
              <a:avLst/>
              <a:gdLst>
                <a:gd name="T0" fmla="*/ 1899 w 1899"/>
                <a:gd name="T1" fmla="*/ 505 h 1402"/>
                <a:gd name="T2" fmla="*/ 1865 w 1899"/>
                <a:gd name="T3" fmla="*/ 448 h 1402"/>
                <a:gd name="T4" fmla="*/ 1784 w 1899"/>
                <a:gd name="T5" fmla="*/ 345 h 1402"/>
                <a:gd name="T6" fmla="*/ 1692 w 1899"/>
                <a:gd name="T7" fmla="*/ 253 h 1402"/>
                <a:gd name="T8" fmla="*/ 1590 w 1899"/>
                <a:gd name="T9" fmla="*/ 173 h 1402"/>
                <a:gd name="T10" fmla="*/ 1476 w 1899"/>
                <a:gd name="T11" fmla="*/ 107 h 1402"/>
                <a:gd name="T12" fmla="*/ 1355 w 1899"/>
                <a:gd name="T13" fmla="*/ 55 h 1402"/>
                <a:gd name="T14" fmla="*/ 1225 w 1899"/>
                <a:gd name="T15" fmla="*/ 21 h 1402"/>
                <a:gd name="T16" fmla="*/ 1090 w 1899"/>
                <a:gd name="T17" fmla="*/ 2 h 1402"/>
                <a:gd name="T18" fmla="*/ 1021 w 1899"/>
                <a:gd name="T19" fmla="*/ 0 h 1402"/>
                <a:gd name="T20" fmla="*/ 967 w 1899"/>
                <a:gd name="T21" fmla="*/ 2 h 1402"/>
                <a:gd name="T22" fmla="*/ 865 w 1899"/>
                <a:gd name="T23" fmla="*/ 12 h 1402"/>
                <a:gd name="T24" fmla="*/ 766 w 1899"/>
                <a:gd name="T25" fmla="*/ 32 h 1402"/>
                <a:gd name="T26" fmla="*/ 669 w 1899"/>
                <a:gd name="T27" fmla="*/ 62 h 1402"/>
                <a:gd name="T28" fmla="*/ 579 w 1899"/>
                <a:gd name="T29" fmla="*/ 101 h 1402"/>
                <a:gd name="T30" fmla="*/ 492 w 1899"/>
                <a:gd name="T31" fmla="*/ 147 h 1402"/>
                <a:gd name="T32" fmla="*/ 410 w 1899"/>
                <a:gd name="T33" fmla="*/ 202 h 1402"/>
                <a:gd name="T34" fmla="*/ 335 w 1899"/>
                <a:gd name="T35" fmla="*/ 265 h 1402"/>
                <a:gd name="T36" fmla="*/ 266 w 1899"/>
                <a:gd name="T37" fmla="*/ 335 h 1402"/>
                <a:gd name="T38" fmla="*/ 203 w 1899"/>
                <a:gd name="T39" fmla="*/ 409 h 1402"/>
                <a:gd name="T40" fmla="*/ 148 w 1899"/>
                <a:gd name="T41" fmla="*/ 492 h 1402"/>
                <a:gd name="T42" fmla="*/ 100 w 1899"/>
                <a:gd name="T43" fmla="*/ 578 h 1402"/>
                <a:gd name="T44" fmla="*/ 61 w 1899"/>
                <a:gd name="T45" fmla="*/ 669 h 1402"/>
                <a:gd name="T46" fmla="*/ 31 w 1899"/>
                <a:gd name="T47" fmla="*/ 765 h 1402"/>
                <a:gd name="T48" fmla="*/ 11 w 1899"/>
                <a:gd name="T49" fmla="*/ 865 h 1402"/>
                <a:gd name="T50" fmla="*/ 1 w 1899"/>
                <a:gd name="T51" fmla="*/ 968 h 1402"/>
                <a:gd name="T52" fmla="*/ 0 w 1899"/>
                <a:gd name="T53" fmla="*/ 1020 h 1402"/>
                <a:gd name="T54" fmla="*/ 1 w 1899"/>
                <a:gd name="T55" fmla="*/ 1071 h 1402"/>
                <a:gd name="T56" fmla="*/ 11 w 1899"/>
                <a:gd name="T57" fmla="*/ 1170 h 1402"/>
                <a:gd name="T58" fmla="*/ 30 w 1899"/>
                <a:gd name="T59" fmla="*/ 1265 h 1402"/>
                <a:gd name="T60" fmla="*/ 57 w 1899"/>
                <a:gd name="T61" fmla="*/ 1357 h 1402"/>
                <a:gd name="T62" fmla="*/ 74 w 1899"/>
                <a:gd name="T63" fmla="*/ 1402 h 1402"/>
                <a:gd name="T64" fmla="*/ 845 w 1899"/>
                <a:gd name="T65" fmla="*/ 1402 h 1402"/>
                <a:gd name="T66" fmla="*/ 895 w 1899"/>
                <a:gd name="T67" fmla="*/ 1402 h 1402"/>
                <a:gd name="T68" fmla="*/ 992 w 1899"/>
                <a:gd name="T69" fmla="*/ 1392 h 1402"/>
                <a:gd name="T70" fmla="*/ 1087 w 1899"/>
                <a:gd name="T71" fmla="*/ 1374 h 1402"/>
                <a:gd name="T72" fmla="*/ 1179 w 1899"/>
                <a:gd name="T73" fmla="*/ 1349 h 1402"/>
                <a:gd name="T74" fmla="*/ 1267 w 1899"/>
                <a:gd name="T75" fmla="*/ 1315 h 1402"/>
                <a:gd name="T76" fmla="*/ 1350 w 1899"/>
                <a:gd name="T77" fmla="*/ 1275 h 1402"/>
                <a:gd name="T78" fmla="*/ 1431 w 1899"/>
                <a:gd name="T79" fmla="*/ 1228 h 1402"/>
                <a:gd name="T80" fmla="*/ 1506 w 1899"/>
                <a:gd name="T81" fmla="*/ 1173 h 1402"/>
                <a:gd name="T82" fmla="*/ 1575 w 1899"/>
                <a:gd name="T83" fmla="*/ 1112 h 1402"/>
                <a:gd name="T84" fmla="*/ 1640 w 1899"/>
                <a:gd name="T85" fmla="*/ 1048 h 1402"/>
                <a:gd name="T86" fmla="*/ 1699 w 1899"/>
                <a:gd name="T87" fmla="*/ 975 h 1402"/>
                <a:gd name="T88" fmla="*/ 1751 w 1899"/>
                <a:gd name="T89" fmla="*/ 899 h 1402"/>
                <a:gd name="T90" fmla="*/ 1797 w 1899"/>
                <a:gd name="T91" fmla="*/ 819 h 1402"/>
                <a:gd name="T92" fmla="*/ 1836 w 1899"/>
                <a:gd name="T93" fmla="*/ 734 h 1402"/>
                <a:gd name="T94" fmla="*/ 1868 w 1899"/>
                <a:gd name="T95" fmla="*/ 644 h 1402"/>
                <a:gd name="T96" fmla="*/ 1891 w 1899"/>
                <a:gd name="T97" fmla="*/ 552 h 1402"/>
                <a:gd name="T98" fmla="*/ 1899 w 1899"/>
                <a:gd name="T99" fmla="*/ 505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99" h="1402">
                  <a:moveTo>
                    <a:pt x="1899" y="505"/>
                  </a:moveTo>
                  <a:lnTo>
                    <a:pt x="1865" y="448"/>
                  </a:lnTo>
                  <a:lnTo>
                    <a:pt x="1784" y="345"/>
                  </a:lnTo>
                  <a:lnTo>
                    <a:pt x="1692" y="253"/>
                  </a:lnTo>
                  <a:lnTo>
                    <a:pt x="1590" y="173"/>
                  </a:lnTo>
                  <a:lnTo>
                    <a:pt x="1476" y="107"/>
                  </a:lnTo>
                  <a:lnTo>
                    <a:pt x="1355" y="55"/>
                  </a:lnTo>
                  <a:lnTo>
                    <a:pt x="1225" y="21"/>
                  </a:lnTo>
                  <a:lnTo>
                    <a:pt x="1090" y="2"/>
                  </a:lnTo>
                  <a:lnTo>
                    <a:pt x="1021" y="0"/>
                  </a:lnTo>
                  <a:lnTo>
                    <a:pt x="967" y="2"/>
                  </a:lnTo>
                  <a:lnTo>
                    <a:pt x="865" y="12"/>
                  </a:lnTo>
                  <a:lnTo>
                    <a:pt x="766" y="32"/>
                  </a:lnTo>
                  <a:lnTo>
                    <a:pt x="669" y="62"/>
                  </a:lnTo>
                  <a:lnTo>
                    <a:pt x="579" y="101"/>
                  </a:lnTo>
                  <a:lnTo>
                    <a:pt x="492" y="147"/>
                  </a:lnTo>
                  <a:lnTo>
                    <a:pt x="410" y="202"/>
                  </a:lnTo>
                  <a:lnTo>
                    <a:pt x="335" y="265"/>
                  </a:lnTo>
                  <a:lnTo>
                    <a:pt x="266" y="335"/>
                  </a:lnTo>
                  <a:lnTo>
                    <a:pt x="203" y="409"/>
                  </a:lnTo>
                  <a:lnTo>
                    <a:pt x="148" y="492"/>
                  </a:lnTo>
                  <a:lnTo>
                    <a:pt x="100" y="578"/>
                  </a:lnTo>
                  <a:lnTo>
                    <a:pt x="61" y="669"/>
                  </a:lnTo>
                  <a:lnTo>
                    <a:pt x="31" y="765"/>
                  </a:lnTo>
                  <a:lnTo>
                    <a:pt x="11" y="865"/>
                  </a:lnTo>
                  <a:lnTo>
                    <a:pt x="1" y="968"/>
                  </a:lnTo>
                  <a:lnTo>
                    <a:pt x="0" y="1020"/>
                  </a:lnTo>
                  <a:lnTo>
                    <a:pt x="1" y="1071"/>
                  </a:lnTo>
                  <a:lnTo>
                    <a:pt x="11" y="1170"/>
                  </a:lnTo>
                  <a:lnTo>
                    <a:pt x="30" y="1265"/>
                  </a:lnTo>
                  <a:lnTo>
                    <a:pt x="57" y="1357"/>
                  </a:lnTo>
                  <a:lnTo>
                    <a:pt x="74" y="1402"/>
                  </a:lnTo>
                  <a:lnTo>
                    <a:pt x="845" y="1402"/>
                  </a:lnTo>
                  <a:lnTo>
                    <a:pt x="895" y="1402"/>
                  </a:lnTo>
                  <a:lnTo>
                    <a:pt x="992" y="1392"/>
                  </a:lnTo>
                  <a:lnTo>
                    <a:pt x="1087" y="1374"/>
                  </a:lnTo>
                  <a:lnTo>
                    <a:pt x="1179" y="1349"/>
                  </a:lnTo>
                  <a:lnTo>
                    <a:pt x="1267" y="1315"/>
                  </a:lnTo>
                  <a:lnTo>
                    <a:pt x="1350" y="1275"/>
                  </a:lnTo>
                  <a:lnTo>
                    <a:pt x="1431" y="1228"/>
                  </a:lnTo>
                  <a:lnTo>
                    <a:pt x="1506" y="1173"/>
                  </a:lnTo>
                  <a:lnTo>
                    <a:pt x="1575" y="1112"/>
                  </a:lnTo>
                  <a:lnTo>
                    <a:pt x="1640" y="1048"/>
                  </a:lnTo>
                  <a:lnTo>
                    <a:pt x="1699" y="975"/>
                  </a:lnTo>
                  <a:lnTo>
                    <a:pt x="1751" y="899"/>
                  </a:lnTo>
                  <a:lnTo>
                    <a:pt x="1797" y="819"/>
                  </a:lnTo>
                  <a:lnTo>
                    <a:pt x="1836" y="734"/>
                  </a:lnTo>
                  <a:lnTo>
                    <a:pt x="1868" y="644"/>
                  </a:lnTo>
                  <a:lnTo>
                    <a:pt x="1891" y="552"/>
                  </a:lnTo>
                  <a:lnTo>
                    <a:pt x="1899" y="505"/>
                  </a:lnTo>
                  <a:close/>
                </a:path>
              </a:pathLst>
            </a:custGeom>
            <a:solidFill>
              <a:srgbClr val="1312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8"/>
            <p:cNvSpPr>
              <a:spLocks/>
            </p:cNvSpPr>
            <p:nvPr/>
          </p:nvSpPr>
          <p:spPr bwMode="auto">
            <a:xfrm>
              <a:off x="4936" y="2887"/>
              <a:ext cx="512" cy="512"/>
            </a:xfrm>
            <a:custGeom>
              <a:avLst/>
              <a:gdLst>
                <a:gd name="T0" fmla="*/ 808 w 1536"/>
                <a:gd name="T1" fmla="*/ 0 h 1536"/>
                <a:gd name="T2" fmla="*/ 960 w 1536"/>
                <a:gd name="T3" fmla="*/ 24 h 1536"/>
                <a:gd name="T4" fmla="*/ 1101 w 1536"/>
                <a:gd name="T5" fmla="*/ 74 h 1536"/>
                <a:gd name="T6" fmla="*/ 1228 w 1536"/>
                <a:gd name="T7" fmla="*/ 152 h 1536"/>
                <a:gd name="T8" fmla="*/ 1338 w 1536"/>
                <a:gd name="T9" fmla="*/ 252 h 1536"/>
                <a:gd name="T10" fmla="*/ 1425 w 1536"/>
                <a:gd name="T11" fmla="*/ 370 h 1536"/>
                <a:gd name="T12" fmla="*/ 1490 w 1536"/>
                <a:gd name="T13" fmla="*/ 504 h 1536"/>
                <a:gd name="T14" fmla="*/ 1528 w 1536"/>
                <a:gd name="T15" fmla="*/ 650 h 1536"/>
                <a:gd name="T16" fmla="*/ 1536 w 1536"/>
                <a:gd name="T17" fmla="*/ 767 h 1536"/>
                <a:gd name="T18" fmla="*/ 1528 w 1536"/>
                <a:gd name="T19" fmla="*/ 885 h 1536"/>
                <a:gd name="T20" fmla="*/ 1490 w 1536"/>
                <a:gd name="T21" fmla="*/ 1032 h 1536"/>
                <a:gd name="T22" fmla="*/ 1425 w 1536"/>
                <a:gd name="T23" fmla="*/ 1166 h 1536"/>
                <a:gd name="T24" fmla="*/ 1338 w 1536"/>
                <a:gd name="T25" fmla="*/ 1284 h 1536"/>
                <a:gd name="T26" fmla="*/ 1228 w 1536"/>
                <a:gd name="T27" fmla="*/ 1384 h 1536"/>
                <a:gd name="T28" fmla="*/ 1101 w 1536"/>
                <a:gd name="T29" fmla="*/ 1460 h 1536"/>
                <a:gd name="T30" fmla="*/ 960 w 1536"/>
                <a:gd name="T31" fmla="*/ 1512 h 1536"/>
                <a:gd name="T32" fmla="*/ 808 w 1536"/>
                <a:gd name="T33" fmla="*/ 1535 h 1536"/>
                <a:gd name="T34" fmla="*/ 728 w 1536"/>
                <a:gd name="T35" fmla="*/ 1535 h 1536"/>
                <a:gd name="T36" fmla="*/ 576 w 1536"/>
                <a:gd name="T37" fmla="*/ 1512 h 1536"/>
                <a:gd name="T38" fmla="*/ 435 w 1536"/>
                <a:gd name="T39" fmla="*/ 1460 h 1536"/>
                <a:gd name="T40" fmla="*/ 308 w 1536"/>
                <a:gd name="T41" fmla="*/ 1384 h 1536"/>
                <a:gd name="T42" fmla="*/ 200 w 1536"/>
                <a:gd name="T43" fmla="*/ 1284 h 1536"/>
                <a:gd name="T44" fmla="*/ 110 w 1536"/>
                <a:gd name="T45" fmla="*/ 1166 h 1536"/>
                <a:gd name="T46" fmla="*/ 47 w 1536"/>
                <a:gd name="T47" fmla="*/ 1032 h 1536"/>
                <a:gd name="T48" fmla="*/ 8 w 1536"/>
                <a:gd name="T49" fmla="*/ 885 h 1536"/>
                <a:gd name="T50" fmla="*/ 0 w 1536"/>
                <a:gd name="T51" fmla="*/ 767 h 1536"/>
                <a:gd name="T52" fmla="*/ 8 w 1536"/>
                <a:gd name="T53" fmla="*/ 650 h 1536"/>
                <a:gd name="T54" fmla="*/ 47 w 1536"/>
                <a:gd name="T55" fmla="*/ 504 h 1536"/>
                <a:gd name="T56" fmla="*/ 110 w 1536"/>
                <a:gd name="T57" fmla="*/ 370 h 1536"/>
                <a:gd name="T58" fmla="*/ 200 w 1536"/>
                <a:gd name="T59" fmla="*/ 252 h 1536"/>
                <a:gd name="T60" fmla="*/ 308 w 1536"/>
                <a:gd name="T61" fmla="*/ 152 h 1536"/>
                <a:gd name="T62" fmla="*/ 435 w 1536"/>
                <a:gd name="T63" fmla="*/ 74 h 1536"/>
                <a:gd name="T64" fmla="*/ 576 w 1536"/>
                <a:gd name="T65" fmla="*/ 24 h 1536"/>
                <a:gd name="T66" fmla="*/ 728 w 1536"/>
                <a:gd name="T67"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6" h="1536">
                  <a:moveTo>
                    <a:pt x="769" y="0"/>
                  </a:moveTo>
                  <a:lnTo>
                    <a:pt x="808" y="0"/>
                  </a:lnTo>
                  <a:lnTo>
                    <a:pt x="885" y="8"/>
                  </a:lnTo>
                  <a:lnTo>
                    <a:pt x="960" y="24"/>
                  </a:lnTo>
                  <a:lnTo>
                    <a:pt x="1032" y="46"/>
                  </a:lnTo>
                  <a:lnTo>
                    <a:pt x="1101" y="74"/>
                  </a:lnTo>
                  <a:lnTo>
                    <a:pt x="1166" y="110"/>
                  </a:lnTo>
                  <a:lnTo>
                    <a:pt x="1228" y="152"/>
                  </a:lnTo>
                  <a:lnTo>
                    <a:pt x="1284" y="198"/>
                  </a:lnTo>
                  <a:lnTo>
                    <a:pt x="1338" y="252"/>
                  </a:lnTo>
                  <a:lnTo>
                    <a:pt x="1384" y="308"/>
                  </a:lnTo>
                  <a:lnTo>
                    <a:pt x="1425" y="370"/>
                  </a:lnTo>
                  <a:lnTo>
                    <a:pt x="1461" y="434"/>
                  </a:lnTo>
                  <a:lnTo>
                    <a:pt x="1490" y="504"/>
                  </a:lnTo>
                  <a:lnTo>
                    <a:pt x="1512" y="576"/>
                  </a:lnTo>
                  <a:lnTo>
                    <a:pt x="1528" y="650"/>
                  </a:lnTo>
                  <a:lnTo>
                    <a:pt x="1536" y="728"/>
                  </a:lnTo>
                  <a:lnTo>
                    <a:pt x="1536" y="767"/>
                  </a:lnTo>
                  <a:lnTo>
                    <a:pt x="1536" y="807"/>
                  </a:lnTo>
                  <a:lnTo>
                    <a:pt x="1528" y="885"/>
                  </a:lnTo>
                  <a:lnTo>
                    <a:pt x="1512" y="960"/>
                  </a:lnTo>
                  <a:lnTo>
                    <a:pt x="1490" y="1032"/>
                  </a:lnTo>
                  <a:lnTo>
                    <a:pt x="1461" y="1101"/>
                  </a:lnTo>
                  <a:lnTo>
                    <a:pt x="1425" y="1166"/>
                  </a:lnTo>
                  <a:lnTo>
                    <a:pt x="1384" y="1228"/>
                  </a:lnTo>
                  <a:lnTo>
                    <a:pt x="1338" y="1284"/>
                  </a:lnTo>
                  <a:lnTo>
                    <a:pt x="1284" y="1336"/>
                  </a:lnTo>
                  <a:lnTo>
                    <a:pt x="1228" y="1384"/>
                  </a:lnTo>
                  <a:lnTo>
                    <a:pt x="1166" y="1425"/>
                  </a:lnTo>
                  <a:lnTo>
                    <a:pt x="1101" y="1460"/>
                  </a:lnTo>
                  <a:lnTo>
                    <a:pt x="1032" y="1489"/>
                  </a:lnTo>
                  <a:lnTo>
                    <a:pt x="960" y="1512"/>
                  </a:lnTo>
                  <a:lnTo>
                    <a:pt x="885" y="1528"/>
                  </a:lnTo>
                  <a:lnTo>
                    <a:pt x="808" y="1535"/>
                  </a:lnTo>
                  <a:lnTo>
                    <a:pt x="769" y="1536"/>
                  </a:lnTo>
                  <a:lnTo>
                    <a:pt x="728" y="1535"/>
                  </a:lnTo>
                  <a:lnTo>
                    <a:pt x="651" y="1528"/>
                  </a:lnTo>
                  <a:lnTo>
                    <a:pt x="576" y="1512"/>
                  </a:lnTo>
                  <a:lnTo>
                    <a:pt x="504" y="1489"/>
                  </a:lnTo>
                  <a:lnTo>
                    <a:pt x="435" y="1460"/>
                  </a:lnTo>
                  <a:lnTo>
                    <a:pt x="370" y="1425"/>
                  </a:lnTo>
                  <a:lnTo>
                    <a:pt x="308" y="1384"/>
                  </a:lnTo>
                  <a:lnTo>
                    <a:pt x="252" y="1336"/>
                  </a:lnTo>
                  <a:lnTo>
                    <a:pt x="200" y="1284"/>
                  </a:lnTo>
                  <a:lnTo>
                    <a:pt x="152" y="1228"/>
                  </a:lnTo>
                  <a:lnTo>
                    <a:pt x="110" y="1166"/>
                  </a:lnTo>
                  <a:lnTo>
                    <a:pt x="76" y="1101"/>
                  </a:lnTo>
                  <a:lnTo>
                    <a:pt x="47" y="1032"/>
                  </a:lnTo>
                  <a:lnTo>
                    <a:pt x="24" y="960"/>
                  </a:lnTo>
                  <a:lnTo>
                    <a:pt x="8" y="885"/>
                  </a:lnTo>
                  <a:lnTo>
                    <a:pt x="1" y="807"/>
                  </a:lnTo>
                  <a:lnTo>
                    <a:pt x="0" y="767"/>
                  </a:lnTo>
                  <a:lnTo>
                    <a:pt x="1" y="728"/>
                  </a:lnTo>
                  <a:lnTo>
                    <a:pt x="8" y="650"/>
                  </a:lnTo>
                  <a:lnTo>
                    <a:pt x="24" y="576"/>
                  </a:lnTo>
                  <a:lnTo>
                    <a:pt x="47" y="504"/>
                  </a:lnTo>
                  <a:lnTo>
                    <a:pt x="76" y="434"/>
                  </a:lnTo>
                  <a:lnTo>
                    <a:pt x="110" y="370"/>
                  </a:lnTo>
                  <a:lnTo>
                    <a:pt x="152" y="308"/>
                  </a:lnTo>
                  <a:lnTo>
                    <a:pt x="200" y="252"/>
                  </a:lnTo>
                  <a:lnTo>
                    <a:pt x="252" y="198"/>
                  </a:lnTo>
                  <a:lnTo>
                    <a:pt x="308" y="152"/>
                  </a:lnTo>
                  <a:lnTo>
                    <a:pt x="370" y="110"/>
                  </a:lnTo>
                  <a:lnTo>
                    <a:pt x="435" y="74"/>
                  </a:lnTo>
                  <a:lnTo>
                    <a:pt x="504" y="46"/>
                  </a:lnTo>
                  <a:lnTo>
                    <a:pt x="576" y="24"/>
                  </a:lnTo>
                  <a:lnTo>
                    <a:pt x="651" y="8"/>
                  </a:lnTo>
                  <a:lnTo>
                    <a:pt x="728" y="0"/>
                  </a:lnTo>
                  <a:lnTo>
                    <a:pt x="769" y="0"/>
                  </a:lnTo>
                  <a:close/>
                </a:path>
              </a:pathLst>
            </a:custGeom>
            <a:solidFill>
              <a:srgbClr val="343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9"/>
            <p:cNvSpPr>
              <a:spLocks/>
            </p:cNvSpPr>
            <p:nvPr/>
          </p:nvSpPr>
          <p:spPr bwMode="auto">
            <a:xfrm>
              <a:off x="5052" y="3003"/>
              <a:ext cx="280" cy="280"/>
            </a:xfrm>
            <a:custGeom>
              <a:avLst/>
              <a:gdLst>
                <a:gd name="T0" fmla="*/ 421 w 840"/>
                <a:gd name="T1" fmla="*/ 0 h 840"/>
                <a:gd name="T2" fmla="*/ 464 w 840"/>
                <a:gd name="T3" fmla="*/ 1 h 840"/>
                <a:gd name="T4" fmla="*/ 546 w 840"/>
                <a:gd name="T5" fmla="*/ 17 h 840"/>
                <a:gd name="T6" fmla="*/ 621 w 840"/>
                <a:gd name="T7" fmla="*/ 49 h 840"/>
                <a:gd name="T8" fmla="*/ 687 w 840"/>
                <a:gd name="T9" fmla="*/ 95 h 840"/>
                <a:gd name="T10" fmla="*/ 745 w 840"/>
                <a:gd name="T11" fmla="*/ 153 h 840"/>
                <a:gd name="T12" fmla="*/ 791 w 840"/>
                <a:gd name="T13" fmla="*/ 219 h 840"/>
                <a:gd name="T14" fmla="*/ 823 w 840"/>
                <a:gd name="T15" fmla="*/ 294 h 840"/>
                <a:gd name="T16" fmla="*/ 838 w 840"/>
                <a:gd name="T17" fmla="*/ 376 h 840"/>
                <a:gd name="T18" fmla="*/ 840 w 840"/>
                <a:gd name="T19" fmla="*/ 419 h 840"/>
                <a:gd name="T20" fmla="*/ 838 w 840"/>
                <a:gd name="T21" fmla="*/ 462 h 840"/>
                <a:gd name="T22" fmla="*/ 823 w 840"/>
                <a:gd name="T23" fmla="*/ 544 h 840"/>
                <a:gd name="T24" fmla="*/ 791 w 840"/>
                <a:gd name="T25" fmla="*/ 621 h 840"/>
                <a:gd name="T26" fmla="*/ 745 w 840"/>
                <a:gd name="T27" fmla="*/ 687 h 840"/>
                <a:gd name="T28" fmla="*/ 687 w 840"/>
                <a:gd name="T29" fmla="*/ 745 h 840"/>
                <a:gd name="T30" fmla="*/ 621 w 840"/>
                <a:gd name="T31" fmla="*/ 789 h 840"/>
                <a:gd name="T32" fmla="*/ 546 w 840"/>
                <a:gd name="T33" fmla="*/ 821 h 840"/>
                <a:gd name="T34" fmla="*/ 464 w 840"/>
                <a:gd name="T35" fmla="*/ 838 h 840"/>
                <a:gd name="T36" fmla="*/ 421 w 840"/>
                <a:gd name="T37" fmla="*/ 840 h 840"/>
                <a:gd name="T38" fmla="*/ 377 w 840"/>
                <a:gd name="T39" fmla="*/ 838 h 840"/>
                <a:gd name="T40" fmla="*/ 295 w 840"/>
                <a:gd name="T41" fmla="*/ 821 h 840"/>
                <a:gd name="T42" fmla="*/ 219 w 840"/>
                <a:gd name="T43" fmla="*/ 789 h 840"/>
                <a:gd name="T44" fmla="*/ 153 w 840"/>
                <a:gd name="T45" fmla="*/ 745 h 840"/>
                <a:gd name="T46" fmla="*/ 95 w 840"/>
                <a:gd name="T47" fmla="*/ 687 h 840"/>
                <a:gd name="T48" fmla="*/ 51 w 840"/>
                <a:gd name="T49" fmla="*/ 621 h 840"/>
                <a:gd name="T50" fmla="*/ 19 w 840"/>
                <a:gd name="T51" fmla="*/ 544 h 840"/>
                <a:gd name="T52" fmla="*/ 2 w 840"/>
                <a:gd name="T53" fmla="*/ 462 h 840"/>
                <a:gd name="T54" fmla="*/ 0 w 840"/>
                <a:gd name="T55" fmla="*/ 419 h 840"/>
                <a:gd name="T56" fmla="*/ 2 w 840"/>
                <a:gd name="T57" fmla="*/ 376 h 840"/>
                <a:gd name="T58" fmla="*/ 19 w 840"/>
                <a:gd name="T59" fmla="*/ 294 h 840"/>
                <a:gd name="T60" fmla="*/ 51 w 840"/>
                <a:gd name="T61" fmla="*/ 219 h 840"/>
                <a:gd name="T62" fmla="*/ 95 w 840"/>
                <a:gd name="T63" fmla="*/ 153 h 840"/>
                <a:gd name="T64" fmla="*/ 153 w 840"/>
                <a:gd name="T65" fmla="*/ 95 h 840"/>
                <a:gd name="T66" fmla="*/ 219 w 840"/>
                <a:gd name="T67" fmla="*/ 49 h 840"/>
                <a:gd name="T68" fmla="*/ 295 w 840"/>
                <a:gd name="T69" fmla="*/ 17 h 840"/>
                <a:gd name="T70" fmla="*/ 377 w 840"/>
                <a:gd name="T71" fmla="*/ 1 h 840"/>
                <a:gd name="T72" fmla="*/ 421 w 840"/>
                <a:gd name="T73" fmla="*/ 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0" h="840">
                  <a:moveTo>
                    <a:pt x="421" y="0"/>
                  </a:moveTo>
                  <a:lnTo>
                    <a:pt x="464" y="1"/>
                  </a:lnTo>
                  <a:lnTo>
                    <a:pt x="546" y="17"/>
                  </a:lnTo>
                  <a:lnTo>
                    <a:pt x="621" y="49"/>
                  </a:lnTo>
                  <a:lnTo>
                    <a:pt x="687" y="95"/>
                  </a:lnTo>
                  <a:lnTo>
                    <a:pt x="745" y="153"/>
                  </a:lnTo>
                  <a:lnTo>
                    <a:pt x="791" y="219"/>
                  </a:lnTo>
                  <a:lnTo>
                    <a:pt x="823" y="294"/>
                  </a:lnTo>
                  <a:lnTo>
                    <a:pt x="838" y="376"/>
                  </a:lnTo>
                  <a:lnTo>
                    <a:pt x="840" y="419"/>
                  </a:lnTo>
                  <a:lnTo>
                    <a:pt x="838" y="462"/>
                  </a:lnTo>
                  <a:lnTo>
                    <a:pt x="823" y="544"/>
                  </a:lnTo>
                  <a:lnTo>
                    <a:pt x="791" y="621"/>
                  </a:lnTo>
                  <a:lnTo>
                    <a:pt x="745" y="687"/>
                  </a:lnTo>
                  <a:lnTo>
                    <a:pt x="687" y="745"/>
                  </a:lnTo>
                  <a:lnTo>
                    <a:pt x="621" y="789"/>
                  </a:lnTo>
                  <a:lnTo>
                    <a:pt x="546" y="821"/>
                  </a:lnTo>
                  <a:lnTo>
                    <a:pt x="464" y="838"/>
                  </a:lnTo>
                  <a:lnTo>
                    <a:pt x="421" y="840"/>
                  </a:lnTo>
                  <a:lnTo>
                    <a:pt x="377" y="838"/>
                  </a:lnTo>
                  <a:lnTo>
                    <a:pt x="295" y="821"/>
                  </a:lnTo>
                  <a:lnTo>
                    <a:pt x="219" y="789"/>
                  </a:lnTo>
                  <a:lnTo>
                    <a:pt x="153" y="745"/>
                  </a:lnTo>
                  <a:lnTo>
                    <a:pt x="95" y="687"/>
                  </a:lnTo>
                  <a:lnTo>
                    <a:pt x="51" y="621"/>
                  </a:lnTo>
                  <a:lnTo>
                    <a:pt x="19" y="544"/>
                  </a:lnTo>
                  <a:lnTo>
                    <a:pt x="2" y="462"/>
                  </a:lnTo>
                  <a:lnTo>
                    <a:pt x="0" y="419"/>
                  </a:lnTo>
                  <a:lnTo>
                    <a:pt x="2" y="376"/>
                  </a:lnTo>
                  <a:lnTo>
                    <a:pt x="19" y="294"/>
                  </a:lnTo>
                  <a:lnTo>
                    <a:pt x="51" y="219"/>
                  </a:lnTo>
                  <a:lnTo>
                    <a:pt x="95" y="153"/>
                  </a:lnTo>
                  <a:lnTo>
                    <a:pt x="153" y="95"/>
                  </a:lnTo>
                  <a:lnTo>
                    <a:pt x="219" y="49"/>
                  </a:lnTo>
                  <a:lnTo>
                    <a:pt x="295" y="17"/>
                  </a:lnTo>
                  <a:lnTo>
                    <a:pt x="377" y="1"/>
                  </a:lnTo>
                  <a:lnTo>
                    <a:pt x="421" y="0"/>
                  </a:lnTo>
                  <a:close/>
                </a:path>
              </a:pathLst>
            </a:custGeom>
            <a:solidFill>
              <a:srgbClr val="E1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20"/>
            <p:cNvSpPr>
              <a:spLocks/>
            </p:cNvSpPr>
            <p:nvPr/>
          </p:nvSpPr>
          <p:spPr bwMode="auto">
            <a:xfrm>
              <a:off x="5135" y="3086"/>
              <a:ext cx="114" cy="114"/>
            </a:xfrm>
            <a:custGeom>
              <a:avLst/>
              <a:gdLst>
                <a:gd name="T0" fmla="*/ 172 w 342"/>
                <a:gd name="T1" fmla="*/ 0 h 342"/>
                <a:gd name="T2" fmla="*/ 189 w 342"/>
                <a:gd name="T3" fmla="*/ 0 h 342"/>
                <a:gd name="T4" fmla="*/ 222 w 342"/>
                <a:gd name="T5" fmla="*/ 7 h 342"/>
                <a:gd name="T6" fmla="*/ 267 w 342"/>
                <a:gd name="T7" fmla="*/ 29 h 342"/>
                <a:gd name="T8" fmla="*/ 313 w 342"/>
                <a:gd name="T9" fmla="*/ 75 h 342"/>
                <a:gd name="T10" fmla="*/ 334 w 342"/>
                <a:gd name="T11" fmla="*/ 120 h 342"/>
                <a:gd name="T12" fmla="*/ 342 w 342"/>
                <a:gd name="T13" fmla="*/ 153 h 342"/>
                <a:gd name="T14" fmla="*/ 342 w 342"/>
                <a:gd name="T15" fmla="*/ 170 h 342"/>
                <a:gd name="T16" fmla="*/ 342 w 342"/>
                <a:gd name="T17" fmla="*/ 187 h 342"/>
                <a:gd name="T18" fmla="*/ 334 w 342"/>
                <a:gd name="T19" fmla="*/ 222 h 342"/>
                <a:gd name="T20" fmla="*/ 313 w 342"/>
                <a:gd name="T21" fmla="*/ 267 h 342"/>
                <a:gd name="T22" fmla="*/ 267 w 342"/>
                <a:gd name="T23" fmla="*/ 313 h 342"/>
                <a:gd name="T24" fmla="*/ 222 w 342"/>
                <a:gd name="T25" fmla="*/ 334 h 342"/>
                <a:gd name="T26" fmla="*/ 189 w 342"/>
                <a:gd name="T27" fmla="*/ 340 h 342"/>
                <a:gd name="T28" fmla="*/ 172 w 342"/>
                <a:gd name="T29" fmla="*/ 342 h 342"/>
                <a:gd name="T30" fmla="*/ 154 w 342"/>
                <a:gd name="T31" fmla="*/ 340 h 342"/>
                <a:gd name="T32" fmla="*/ 120 w 342"/>
                <a:gd name="T33" fmla="*/ 334 h 342"/>
                <a:gd name="T34" fmla="*/ 75 w 342"/>
                <a:gd name="T35" fmla="*/ 313 h 342"/>
                <a:gd name="T36" fmla="*/ 29 w 342"/>
                <a:gd name="T37" fmla="*/ 267 h 342"/>
                <a:gd name="T38" fmla="*/ 7 w 342"/>
                <a:gd name="T39" fmla="*/ 222 h 342"/>
                <a:gd name="T40" fmla="*/ 2 w 342"/>
                <a:gd name="T41" fmla="*/ 187 h 342"/>
                <a:gd name="T42" fmla="*/ 0 w 342"/>
                <a:gd name="T43" fmla="*/ 170 h 342"/>
                <a:gd name="T44" fmla="*/ 2 w 342"/>
                <a:gd name="T45" fmla="*/ 153 h 342"/>
                <a:gd name="T46" fmla="*/ 7 w 342"/>
                <a:gd name="T47" fmla="*/ 120 h 342"/>
                <a:gd name="T48" fmla="*/ 29 w 342"/>
                <a:gd name="T49" fmla="*/ 75 h 342"/>
                <a:gd name="T50" fmla="*/ 75 w 342"/>
                <a:gd name="T51" fmla="*/ 29 h 342"/>
                <a:gd name="T52" fmla="*/ 120 w 342"/>
                <a:gd name="T53" fmla="*/ 7 h 342"/>
                <a:gd name="T54" fmla="*/ 154 w 342"/>
                <a:gd name="T55" fmla="*/ 0 h 342"/>
                <a:gd name="T56" fmla="*/ 172 w 342"/>
                <a:gd name="T5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2" h="342">
                  <a:moveTo>
                    <a:pt x="172" y="0"/>
                  </a:moveTo>
                  <a:lnTo>
                    <a:pt x="189" y="0"/>
                  </a:lnTo>
                  <a:lnTo>
                    <a:pt x="222" y="7"/>
                  </a:lnTo>
                  <a:lnTo>
                    <a:pt x="267" y="29"/>
                  </a:lnTo>
                  <a:lnTo>
                    <a:pt x="313" y="75"/>
                  </a:lnTo>
                  <a:lnTo>
                    <a:pt x="334" y="120"/>
                  </a:lnTo>
                  <a:lnTo>
                    <a:pt x="342" y="153"/>
                  </a:lnTo>
                  <a:lnTo>
                    <a:pt x="342" y="170"/>
                  </a:lnTo>
                  <a:lnTo>
                    <a:pt x="342" y="187"/>
                  </a:lnTo>
                  <a:lnTo>
                    <a:pt x="334" y="222"/>
                  </a:lnTo>
                  <a:lnTo>
                    <a:pt x="313" y="267"/>
                  </a:lnTo>
                  <a:lnTo>
                    <a:pt x="267" y="313"/>
                  </a:lnTo>
                  <a:lnTo>
                    <a:pt x="222" y="334"/>
                  </a:lnTo>
                  <a:lnTo>
                    <a:pt x="189" y="340"/>
                  </a:lnTo>
                  <a:lnTo>
                    <a:pt x="172" y="342"/>
                  </a:lnTo>
                  <a:lnTo>
                    <a:pt x="154" y="340"/>
                  </a:lnTo>
                  <a:lnTo>
                    <a:pt x="120" y="334"/>
                  </a:lnTo>
                  <a:lnTo>
                    <a:pt x="75" y="313"/>
                  </a:lnTo>
                  <a:lnTo>
                    <a:pt x="29" y="267"/>
                  </a:lnTo>
                  <a:lnTo>
                    <a:pt x="7" y="222"/>
                  </a:lnTo>
                  <a:lnTo>
                    <a:pt x="2" y="187"/>
                  </a:lnTo>
                  <a:lnTo>
                    <a:pt x="0" y="170"/>
                  </a:lnTo>
                  <a:lnTo>
                    <a:pt x="2" y="153"/>
                  </a:lnTo>
                  <a:lnTo>
                    <a:pt x="7" y="120"/>
                  </a:lnTo>
                  <a:lnTo>
                    <a:pt x="29" y="75"/>
                  </a:lnTo>
                  <a:lnTo>
                    <a:pt x="75" y="29"/>
                  </a:lnTo>
                  <a:lnTo>
                    <a:pt x="120" y="7"/>
                  </a:lnTo>
                  <a:lnTo>
                    <a:pt x="154" y="0"/>
                  </a:lnTo>
                  <a:lnTo>
                    <a:pt x="172" y="0"/>
                  </a:lnTo>
                  <a:close/>
                </a:path>
              </a:pathLst>
            </a:custGeom>
            <a:solidFill>
              <a:srgbClr val="5D65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Rectangle 21"/>
            <p:cNvSpPr>
              <a:spLocks noChangeArrowheads="1"/>
            </p:cNvSpPr>
            <p:nvPr/>
          </p:nvSpPr>
          <p:spPr bwMode="auto">
            <a:xfrm>
              <a:off x="2191" y="2981"/>
              <a:ext cx="932" cy="148"/>
            </a:xfrm>
            <a:prstGeom prst="rect">
              <a:avLst/>
            </a:prstGeom>
            <a:solidFill>
              <a:srgbClr val="5D65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aphicFrame>
        <p:nvGraphicFramePr>
          <p:cNvPr id="71" name="資料庫圖表 70"/>
          <p:cNvGraphicFramePr/>
          <p:nvPr>
            <p:extLst>
              <p:ext uri="{D42A27DB-BD31-4B8C-83A1-F6EECF244321}">
                <p14:modId xmlns:p14="http://schemas.microsoft.com/office/powerpoint/2010/main" val="2725953327"/>
              </p:ext>
            </p:extLst>
          </p:nvPr>
        </p:nvGraphicFramePr>
        <p:xfrm>
          <a:off x="1629667" y="1081837"/>
          <a:ext cx="3365905" cy="515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2" name="矩形 4"/>
          <p:cNvSpPr>
            <a:spLocks noChangeArrowheads="1"/>
          </p:cNvSpPr>
          <p:nvPr/>
        </p:nvSpPr>
        <p:spPr bwMode="auto">
          <a:xfrm>
            <a:off x="5879251" y="1950789"/>
            <a:ext cx="4966881"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57200">
              <a:defRPr kumimoji="1" sz="1400">
                <a:solidFill>
                  <a:srgbClr val="000000"/>
                </a:solidFill>
                <a:latin typeface="Arial" panose="020B0604020202020204" pitchFamily="34" charset="0"/>
                <a:ea typeface="新細明體" panose="02020500000000000000" pitchFamily="18" charset="-120"/>
                <a:cs typeface="Arial" panose="020B0604020202020204" pitchFamily="34" charset="0"/>
                <a:sym typeface="Arial" panose="020B0604020202020204" pitchFamily="34" charset="0"/>
              </a:defRPr>
            </a:lvl1pPr>
            <a:lvl2pPr marL="742950" indent="-28575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fontAlgn="base">
              <a:lnSpc>
                <a:spcPct val="120000"/>
              </a:lnSpc>
              <a:spcBef>
                <a:spcPct val="0"/>
              </a:spcBef>
              <a:spcAft>
                <a:spcPct val="0"/>
              </a:spcAft>
              <a:buFontTx/>
              <a:buAutoNum type="arabicPeriod"/>
            </a:pPr>
            <a:r>
              <a:rPr kumimoji="0" lang="zh-TW" altLang="en-US" sz="2400" dirty="0" smtClean="0">
                <a:solidFill>
                  <a:srgbClr val="D2491C"/>
                </a:solidFill>
                <a:latin typeface="微軟正黑體" panose="020B0604030504040204" pitchFamily="34" charset="-120"/>
                <a:ea typeface="微軟正黑體" panose="020B0604030504040204" pitchFamily="34" charset="-120"/>
              </a:rPr>
              <a:t>重建計畫範圍。</a:t>
            </a:r>
          </a:p>
          <a:p>
            <a:pPr fontAlgn="base">
              <a:lnSpc>
                <a:spcPct val="120000"/>
              </a:lnSpc>
              <a:spcBef>
                <a:spcPct val="0"/>
              </a:spcBef>
              <a:spcAft>
                <a:spcPct val="0"/>
              </a:spcAft>
              <a:buFontTx/>
              <a:buAutoNum type="arabicPeriod"/>
            </a:pPr>
            <a:r>
              <a:rPr kumimoji="0" lang="zh-TW" altLang="en-US" sz="2400" dirty="0" smtClean="0">
                <a:solidFill>
                  <a:srgbClr val="D2491C"/>
                </a:solidFill>
                <a:latin typeface="微軟正黑體" panose="020B0604030504040204" pitchFamily="34" charset="-120"/>
                <a:ea typeface="微軟正黑體" panose="020B0604030504040204" pitchFamily="34" charset="-120"/>
              </a:rPr>
              <a:t>土地使用分區。</a:t>
            </a:r>
          </a:p>
          <a:p>
            <a:pPr fontAlgn="base">
              <a:lnSpc>
                <a:spcPct val="120000"/>
              </a:lnSpc>
              <a:spcBef>
                <a:spcPct val="0"/>
              </a:spcBef>
              <a:spcAft>
                <a:spcPct val="0"/>
              </a:spcAft>
              <a:buFontTx/>
              <a:buAutoNum type="arabicPeriod"/>
            </a:pPr>
            <a:r>
              <a:rPr kumimoji="0" lang="zh-TW" altLang="en-US" sz="2400" dirty="0" smtClean="0">
                <a:solidFill>
                  <a:srgbClr val="CC3300"/>
                </a:solidFill>
                <a:latin typeface="微軟正黑體" panose="020B0604030504040204" pitchFamily="34" charset="-120"/>
                <a:ea typeface="微軟正黑體" panose="020B0604030504040204" pitchFamily="34" charset="-120"/>
              </a:rPr>
              <a:t>經依法開業建築師簽證之建築物配置及設計圖說。</a:t>
            </a:r>
          </a:p>
          <a:p>
            <a:pPr fontAlgn="base">
              <a:lnSpc>
                <a:spcPct val="120000"/>
              </a:lnSpc>
              <a:spcBef>
                <a:spcPct val="0"/>
              </a:spcBef>
              <a:spcAft>
                <a:spcPct val="0"/>
              </a:spcAft>
              <a:buFontTx/>
              <a:buAutoNum type="arabicPeriod"/>
            </a:pPr>
            <a:r>
              <a:rPr kumimoji="0" lang="zh-TW" altLang="en-US" sz="2400" dirty="0" smtClean="0">
                <a:solidFill>
                  <a:srgbClr val="CC3300"/>
                </a:solidFill>
                <a:latin typeface="微軟正黑體" panose="020B0604030504040204" pitchFamily="34" charset="-120"/>
                <a:ea typeface="微軟正黑體" panose="020B0604030504040204" pitchFamily="34" charset="-120"/>
              </a:rPr>
              <a:t>申請容積獎勵項目及額度。</a:t>
            </a:r>
          </a:p>
          <a:p>
            <a:pPr fontAlgn="base">
              <a:lnSpc>
                <a:spcPct val="120000"/>
              </a:lnSpc>
              <a:spcBef>
                <a:spcPct val="0"/>
              </a:spcBef>
              <a:spcAft>
                <a:spcPct val="0"/>
              </a:spcAft>
              <a:buFontTx/>
              <a:buAutoNum type="arabicPeriod"/>
            </a:pPr>
            <a:r>
              <a:rPr kumimoji="0" lang="zh-TW" altLang="en-US" sz="2400" dirty="0" smtClean="0">
                <a:solidFill>
                  <a:srgbClr val="CC3300"/>
                </a:solidFill>
                <a:latin typeface="微軟正黑體" panose="020B0604030504040204" pitchFamily="34" charset="-120"/>
                <a:ea typeface="微軟正黑體" panose="020B0604030504040204" pitchFamily="34" charset="-120"/>
              </a:rPr>
              <a:t>應依危老容獎辦法取得之證明文件及協議書。</a:t>
            </a:r>
          </a:p>
        </p:txBody>
      </p:sp>
      <p:sp>
        <p:nvSpPr>
          <p:cNvPr id="73" name="文字方塊 3"/>
          <p:cNvSpPr txBox="1">
            <a:spLocks noChangeArrowheads="1"/>
          </p:cNvSpPr>
          <p:nvPr/>
        </p:nvSpPr>
        <p:spPr bwMode="auto">
          <a:xfrm>
            <a:off x="6072386" y="1081408"/>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kumimoji="1" sz="1400">
                <a:solidFill>
                  <a:srgbClr val="000000"/>
                </a:solidFill>
                <a:latin typeface="Arial" panose="020B0604020202020204" pitchFamily="34" charset="0"/>
                <a:ea typeface="新細明體" panose="02020500000000000000" pitchFamily="18" charset="-120"/>
                <a:cs typeface="Arial" panose="020B0604020202020204" pitchFamily="34" charset="0"/>
                <a:sym typeface="Arial" panose="020B0604020202020204" pitchFamily="34" charset="0"/>
              </a:defRPr>
            </a:lvl1pPr>
            <a:lvl2pPr marL="742950" indent="-28575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defTabSz="457200">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kumimoji="1" sz="14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pPr>
            <a:r>
              <a:rPr lang="zh-TW" altLang="en-US" sz="4000" b="1" dirty="0">
                <a:solidFill>
                  <a:srgbClr val="000090"/>
                </a:solidFill>
                <a:latin typeface="微軟正黑體" panose="020B0604030504040204" pitchFamily="34" charset="-120"/>
                <a:ea typeface="微軟正黑體" panose="020B0604030504040204" pitchFamily="34" charset="-120"/>
              </a:rPr>
              <a:t>應備文件</a:t>
            </a:r>
            <a:endParaRPr lang="zh-TW" altLang="en-US" sz="4000" b="1" dirty="0" smtClean="0">
              <a:solidFill>
                <a:srgbClr val="000090"/>
              </a:solidFill>
              <a:latin typeface="微軟正黑體" panose="020B0604030504040204" pitchFamily="34" charset="-120"/>
              <a:ea typeface="微軟正黑體" panose="020B0604030504040204" pitchFamily="34" charset="-120"/>
            </a:endParaRPr>
          </a:p>
        </p:txBody>
      </p:sp>
      <p:sp>
        <p:nvSpPr>
          <p:cNvPr id="3" name="圓角矩形 2"/>
          <p:cNvSpPr/>
          <p:nvPr/>
        </p:nvSpPr>
        <p:spPr>
          <a:xfrm>
            <a:off x="5655186" y="1735503"/>
            <a:ext cx="5307421" cy="3739883"/>
          </a:xfrm>
          <a:prstGeom prst="roundRect">
            <a:avLst/>
          </a:prstGeom>
          <a:noFill/>
          <a:ln w="38100">
            <a:solidFill>
              <a:srgbClr val="FFCC9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cxnSp>
        <p:nvCxnSpPr>
          <p:cNvPr id="6" name="直線單箭頭接點 5"/>
          <p:cNvCxnSpPr/>
          <p:nvPr/>
        </p:nvCxnSpPr>
        <p:spPr>
          <a:xfrm flipV="1">
            <a:off x="4875775" y="4059051"/>
            <a:ext cx="696185" cy="672263"/>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71569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2105</TotalTime>
  <Words>2214</Words>
  <Application>Microsoft Office PowerPoint</Application>
  <PresentationFormat>寬螢幕</PresentationFormat>
  <Paragraphs>294</Paragraphs>
  <Slides>26</Slides>
  <Notes>0</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26</vt:i4>
      </vt:variant>
    </vt:vector>
  </HeadingPairs>
  <TitlesOfParts>
    <vt:vector size="40" baseType="lpstr">
      <vt:lpstr>맑은 고딕</vt:lpstr>
      <vt:lpstr>ＭＳ Ｐゴシック</vt:lpstr>
      <vt:lpstr>Optima</vt:lpstr>
      <vt:lpstr>華康儷中宋</vt:lpstr>
      <vt:lpstr>微軟正黑體</vt:lpstr>
      <vt:lpstr>微軟正黑體</vt:lpstr>
      <vt:lpstr>新細明體</vt:lpstr>
      <vt:lpstr>Arial</vt:lpstr>
      <vt:lpstr>Calibri</vt:lpstr>
      <vt:lpstr>Helvetica</vt:lpstr>
      <vt:lpstr>Times New Roman</vt:lpstr>
      <vt:lpstr>Vrinda</vt:lpstr>
      <vt:lpstr>Wingdings</vt:lpstr>
      <vt:lpstr>1_Office 테마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조땡</dc:creator>
  <cp:lastModifiedBy>user</cp:lastModifiedBy>
  <cp:revision>132</cp:revision>
  <dcterms:created xsi:type="dcterms:W3CDTF">2019-04-09T05:50:22Z</dcterms:created>
  <dcterms:modified xsi:type="dcterms:W3CDTF">2019-08-01T03:59:42Z</dcterms:modified>
</cp:coreProperties>
</file>