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8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5" r:id="rId24"/>
    <p:sldId id="286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64" autoAdjust="0"/>
    <p:restoredTop sz="94660"/>
  </p:normalViewPr>
  <p:slideViewPr>
    <p:cSldViewPr>
      <p:cViewPr varScale="1">
        <p:scale>
          <a:sx n="66" d="100"/>
          <a:sy n="66" d="100"/>
        </p:scale>
        <p:origin x="-81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B1561-B40B-407E-BB42-9CB24EFB7E54}" type="datetimeFigureOut">
              <a:rPr lang="zh-TW" altLang="en-US" smtClean="0"/>
              <a:pPr/>
              <a:t>2015/2/25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C685F-25D3-46B4-8EA7-B486711F415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B1561-B40B-407E-BB42-9CB24EFB7E54}" type="datetimeFigureOut">
              <a:rPr lang="zh-TW" altLang="en-US" smtClean="0"/>
              <a:pPr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C685F-25D3-46B4-8EA7-B486711F41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B1561-B40B-407E-BB42-9CB24EFB7E54}" type="datetimeFigureOut">
              <a:rPr lang="zh-TW" altLang="en-US" smtClean="0"/>
              <a:pPr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C685F-25D3-46B4-8EA7-B486711F41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B1561-B40B-407E-BB42-9CB24EFB7E54}" type="datetimeFigureOut">
              <a:rPr lang="zh-TW" altLang="en-US" smtClean="0"/>
              <a:pPr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C685F-25D3-46B4-8EA7-B486711F41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B1561-B40B-407E-BB42-9CB24EFB7E54}" type="datetimeFigureOut">
              <a:rPr lang="zh-TW" altLang="en-US" smtClean="0"/>
              <a:pPr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C685F-25D3-46B4-8EA7-B486711F415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B1561-B40B-407E-BB42-9CB24EFB7E54}" type="datetimeFigureOut">
              <a:rPr lang="zh-TW" altLang="en-US" smtClean="0"/>
              <a:pPr/>
              <a:t>2015/2/25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C685F-25D3-46B4-8EA7-B486711F41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B1561-B40B-407E-BB42-9CB24EFB7E54}" type="datetimeFigureOut">
              <a:rPr lang="zh-TW" altLang="en-US" smtClean="0"/>
              <a:pPr/>
              <a:t>2015/2/25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C685F-25D3-46B4-8EA7-B486711F41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B1561-B40B-407E-BB42-9CB24EFB7E54}" type="datetimeFigureOut">
              <a:rPr lang="zh-TW" altLang="en-US" smtClean="0"/>
              <a:pPr/>
              <a:t>2015/2/25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C685F-25D3-46B4-8EA7-B486711F41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B1561-B40B-407E-BB42-9CB24EFB7E54}" type="datetimeFigureOut">
              <a:rPr lang="zh-TW" altLang="en-US" smtClean="0"/>
              <a:pPr/>
              <a:t>2015/2/25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C685F-25D3-46B4-8EA7-B486711F415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B1561-B40B-407E-BB42-9CB24EFB7E54}" type="datetimeFigureOut">
              <a:rPr lang="zh-TW" altLang="en-US" smtClean="0"/>
              <a:pPr/>
              <a:t>2015/2/25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C685F-25D3-46B4-8EA7-B486711F41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9B1561-B40B-407E-BB42-9CB24EFB7E54}" type="datetimeFigureOut">
              <a:rPr lang="zh-TW" altLang="en-US" smtClean="0"/>
              <a:pPr/>
              <a:t>2015/2/25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FC685F-25D3-46B4-8EA7-B486711F415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9B1561-B40B-407E-BB42-9CB24EFB7E54}" type="datetimeFigureOut">
              <a:rPr lang="zh-TW" altLang="en-US" smtClean="0"/>
              <a:pPr/>
              <a:t>2015/2/25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2FC685F-25D3-46B4-8EA7-B486711F415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8515672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5400" b="1" dirty="0">
                <a:effectLst/>
              </a:rPr>
              <a:t>兼任兼辦人事業務人員應有的角色與作為</a:t>
            </a:r>
            <a:r>
              <a:rPr lang="en-US" altLang="zh-TW" sz="5400" b="1" dirty="0" smtClean="0">
                <a:effectLst/>
              </a:rPr>
              <a:t>-</a:t>
            </a:r>
            <a:r>
              <a:rPr lang="zh-TW" altLang="en-US" sz="5400" b="1" dirty="0" smtClean="0">
                <a:effectLst/>
              </a:rPr>
              <a:t>服務品質觀點</a:t>
            </a:r>
            <a:endParaRPr lang="zh-TW" altLang="en-US" sz="50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7406640" cy="1752600"/>
          </a:xfrm>
        </p:spPr>
        <p:txBody>
          <a:bodyPr/>
          <a:lstStyle/>
          <a:p>
            <a:pPr algn="ctr"/>
            <a:r>
              <a:rPr lang="zh-TW" altLang="en-US" dirty="0" smtClean="0"/>
              <a:t>講座：祝鳳岡教授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4572000" y="602128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2015</a:t>
            </a:r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3275856" y="2708920"/>
            <a:ext cx="38884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500" dirty="0" err="1" smtClean="0"/>
              <a:t>BBA,MBA,MS,M.Ph,Ph.D</a:t>
            </a:r>
            <a:endParaRPr lang="zh-TW" altLang="en-US" sz="25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2339752" y="3501008"/>
            <a:ext cx="60486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500" b="1" dirty="0" smtClean="0"/>
              <a:t>國立政治大學</a:t>
            </a:r>
            <a:r>
              <a:rPr lang="en-US" altLang="zh-TW" sz="2500" b="1" dirty="0" smtClean="0"/>
              <a:t>EMBA</a:t>
            </a:r>
            <a:r>
              <a:rPr lang="zh-TW" altLang="en-US" sz="2500" b="1" dirty="0" smtClean="0"/>
              <a:t>行銷教授</a:t>
            </a:r>
            <a:endParaRPr lang="en-US" altLang="zh-TW" sz="2500" b="1" dirty="0" smtClean="0"/>
          </a:p>
          <a:p>
            <a:r>
              <a:rPr lang="zh-TW" altLang="en-US" sz="2500" b="1" dirty="0" smtClean="0"/>
              <a:t>國立交通大學</a:t>
            </a:r>
            <a:r>
              <a:rPr lang="en-US" altLang="zh-TW" sz="2500" b="1" dirty="0" smtClean="0"/>
              <a:t>EMBA</a:t>
            </a:r>
            <a:r>
              <a:rPr lang="zh-TW" altLang="en-US" sz="2500" b="1" dirty="0" smtClean="0"/>
              <a:t>行銷教授</a:t>
            </a:r>
            <a:endParaRPr lang="en-US" altLang="zh-TW" sz="2500" b="1" dirty="0" smtClean="0"/>
          </a:p>
          <a:p>
            <a:r>
              <a:rPr lang="zh-TW" altLang="en-US" sz="2500" b="1" dirty="0" smtClean="0"/>
              <a:t>世新大學公廣系</a:t>
            </a:r>
            <a:r>
              <a:rPr lang="zh-TW" altLang="en-US" sz="2500" b="1" dirty="0" smtClean="0"/>
              <a:t>教授</a:t>
            </a:r>
            <a:endParaRPr lang="en-US" altLang="zh-TW" sz="2500" b="1" dirty="0" smtClean="0"/>
          </a:p>
          <a:p>
            <a:r>
              <a:rPr lang="zh-TW" altLang="en-US" sz="2500" b="1" dirty="0" smtClean="0"/>
              <a:t>台北市</a:t>
            </a:r>
            <a:r>
              <a:rPr lang="zh-TW" altLang="en-US" sz="2500" b="1" dirty="0" smtClean="0"/>
              <a:t>有線電視費率</a:t>
            </a:r>
            <a:r>
              <a:rPr lang="zh-TW" altLang="en-US" sz="2500" b="1" dirty="0" smtClean="0"/>
              <a:t>委員會召集人</a:t>
            </a:r>
            <a:endParaRPr lang="en-US" altLang="zh-TW" sz="2500" b="1" dirty="0" smtClean="0"/>
          </a:p>
          <a:p>
            <a:r>
              <a:rPr lang="zh-TW" altLang="en-US" sz="2500" b="1" dirty="0" smtClean="0"/>
              <a:t>國家品質獎評審</a:t>
            </a:r>
            <a:r>
              <a:rPr lang="zh-TW" altLang="en-US" sz="2500" b="1" dirty="0" smtClean="0"/>
              <a:t>委員</a:t>
            </a:r>
            <a:endParaRPr lang="en-US" altLang="zh-TW" sz="2500" b="1" dirty="0" smtClean="0"/>
          </a:p>
          <a:p>
            <a:r>
              <a:rPr lang="zh-TW" altLang="en-US" sz="2500" b="1" dirty="0"/>
              <a:t>台北市有線電視公用頻道</a:t>
            </a:r>
            <a:r>
              <a:rPr lang="zh-TW" altLang="en-US" sz="2500" b="1" dirty="0" smtClean="0"/>
              <a:t>協會創會理事長</a:t>
            </a:r>
            <a:endParaRPr lang="zh-TW" alt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伍</a:t>
            </a:r>
            <a:r>
              <a:rPr lang="zh-TW" altLang="zh-TW" b="1" dirty="0" smtClean="0"/>
              <a:t>、顧客導向服務之趨勢</a:t>
            </a:r>
            <a:endParaRPr lang="zh-TW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5656" y="2057400"/>
            <a:ext cx="7498080" cy="4800600"/>
          </a:xfrm>
        </p:spPr>
        <p:txBody>
          <a:bodyPr/>
          <a:lstStyle/>
          <a:p>
            <a:r>
              <a:rPr lang="en-US" altLang="zh-TW" b="1" dirty="0" smtClean="0"/>
              <a:t>     </a:t>
            </a:r>
            <a:r>
              <a:rPr lang="zh-TW" altLang="zh-TW" b="1" dirty="0" smtClean="0"/>
              <a:t>一、百分之百之優質顧客滿意度</a:t>
            </a:r>
            <a:endParaRPr lang="zh-TW" altLang="zh-TW" dirty="0" smtClean="0"/>
          </a:p>
          <a:p>
            <a:r>
              <a:rPr lang="en-US" altLang="zh-TW" b="1" dirty="0" smtClean="0"/>
              <a:t>	</a:t>
            </a:r>
            <a:r>
              <a:rPr lang="zh-TW" altLang="zh-TW" b="1" dirty="0" smtClean="0"/>
              <a:t>二、顧客服務保證</a:t>
            </a:r>
            <a:endParaRPr lang="zh-TW" altLang="zh-TW" dirty="0" smtClean="0"/>
          </a:p>
          <a:p>
            <a:r>
              <a:rPr lang="en-US" altLang="zh-TW" b="1" dirty="0" smtClean="0"/>
              <a:t>	</a:t>
            </a:r>
            <a:r>
              <a:rPr lang="zh-TW" altLang="zh-TW" b="1" dirty="0" smtClean="0"/>
              <a:t>三、超越顧客期望</a:t>
            </a:r>
            <a:endParaRPr lang="zh-TW" altLang="zh-TW" dirty="0" smtClean="0"/>
          </a:p>
          <a:p>
            <a:r>
              <a:rPr lang="en-US" altLang="zh-TW" b="1" dirty="0" smtClean="0"/>
              <a:t>	</a:t>
            </a:r>
            <a:r>
              <a:rPr lang="zh-TW" altLang="zh-TW" b="1" dirty="0" smtClean="0"/>
              <a:t>四、感動顧客</a:t>
            </a:r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TW" altLang="en-US" b="1" dirty="0" smtClean="0"/>
              <a:t>陸、服務系統</a:t>
            </a:r>
            <a:r>
              <a:rPr lang="en-US" altLang="zh-TW" b="1" dirty="0" smtClean="0"/>
              <a:t>(Service System)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zh-TW" b="1" smtClean="0"/>
          </a:p>
          <a:p>
            <a:pPr eaLnBrk="1" hangingPunct="1"/>
            <a:r>
              <a:rPr lang="zh-TW" altLang="en-US" b="1" smtClean="0"/>
              <a:t>一</a:t>
            </a:r>
            <a:r>
              <a:rPr lang="en-US" altLang="zh-TW" b="1" smtClean="0"/>
              <a:t>. </a:t>
            </a:r>
            <a:r>
              <a:rPr lang="zh-TW" altLang="en-US" b="1" smtClean="0"/>
              <a:t>服務硬體</a:t>
            </a:r>
          </a:p>
          <a:p>
            <a:pPr eaLnBrk="1" hangingPunct="1"/>
            <a:r>
              <a:rPr lang="zh-TW" altLang="en-US" b="1" smtClean="0"/>
              <a:t>二</a:t>
            </a:r>
            <a:r>
              <a:rPr lang="en-US" altLang="zh-TW" b="1" smtClean="0"/>
              <a:t>. </a:t>
            </a:r>
            <a:r>
              <a:rPr lang="zh-TW" altLang="en-US" b="1" smtClean="0"/>
              <a:t>服務軟體</a:t>
            </a:r>
          </a:p>
          <a:p>
            <a:pPr eaLnBrk="1" hangingPunct="1"/>
            <a:r>
              <a:rPr lang="zh-TW" altLang="en-US" b="1" smtClean="0"/>
              <a:t>三</a:t>
            </a:r>
            <a:r>
              <a:rPr lang="en-US" altLang="zh-TW" b="1" smtClean="0"/>
              <a:t>. </a:t>
            </a:r>
            <a:r>
              <a:rPr lang="zh-TW" altLang="en-US" b="1" smtClean="0"/>
              <a:t>服務流程</a:t>
            </a:r>
          </a:p>
          <a:p>
            <a:pPr eaLnBrk="1" hangingPunct="1"/>
            <a:r>
              <a:rPr lang="zh-TW" altLang="en-US" b="1" smtClean="0"/>
              <a:t>四</a:t>
            </a:r>
            <a:r>
              <a:rPr lang="en-US" altLang="zh-TW" b="1" smtClean="0"/>
              <a:t>. </a:t>
            </a:r>
            <a:r>
              <a:rPr lang="zh-TW" altLang="en-US" b="1" smtClean="0"/>
              <a:t>服務速度</a:t>
            </a:r>
          </a:p>
          <a:p>
            <a:pPr eaLnBrk="1" hangingPunct="1"/>
            <a:r>
              <a:rPr lang="zh-TW" altLang="en-US" b="1" smtClean="0"/>
              <a:t>五</a:t>
            </a:r>
            <a:r>
              <a:rPr lang="en-US" altLang="zh-TW" b="1" smtClean="0"/>
              <a:t>. </a:t>
            </a:r>
            <a:r>
              <a:rPr lang="zh-TW" altLang="en-US" b="1" smtClean="0"/>
              <a:t>顧客滿意度</a:t>
            </a:r>
            <a:r>
              <a:rPr lang="en-US" altLang="zh-TW" b="1" smtClean="0"/>
              <a:t>(CSI)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543800" cy="5699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TW" altLang="en-US" b="1" dirty="0" smtClean="0"/>
              <a:t>柒、典範經濟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服務新標竿</a:t>
            </a:r>
            <a:endParaRPr lang="en-US" altLang="zh-TW" b="1" dirty="0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00113" y="1125538"/>
          <a:ext cx="6911975" cy="5621344"/>
        </p:xfrm>
        <a:graphic>
          <a:graphicData uri="http://schemas.openxmlformats.org/drawingml/2006/table">
            <a:tbl>
              <a:tblPr/>
              <a:tblGrid>
                <a:gridCol w="1727200"/>
                <a:gridCol w="1727200"/>
                <a:gridCol w="1728787"/>
                <a:gridCol w="1728788"/>
              </a:tblGrid>
              <a:tr h="3127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顧客服務類型之比較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服務標準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層面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一般服務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高度滿意服務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感動服務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1.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活動範圍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事中服務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事前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+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事中服務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事前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+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事中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+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事後服務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2.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服務層級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盡到基本義務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認真努力服務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藝術式服務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服務變成一種藝術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3.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服務目標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差異性服務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(special)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優質服務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(Superior)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感觸式服務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(Surprise)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4.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推銷式手法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硬性推銷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軟性推銷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諮詢式推銷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5.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服務心態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應付工作之「平常心」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期望的心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貼心式服務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6.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服務主軸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隨性、隨意服務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需求符合式服務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共鳴式服務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7.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服務變化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制式服務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有速度，有彈性服務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關鍵時刻服務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8.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服務執行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用手、腳服務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用頭、用腦服務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用心服務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9.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服務發起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被動式服務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主動式服務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關懷式服務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10.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服務流程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標準，複雜流程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簡單，便利流程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客制化流程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11.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服務變革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重複式服務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創意服務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創新服務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>
          <a:xfrm>
            <a:off x="395288" y="404813"/>
            <a:ext cx="7543800" cy="642937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/>
              <a:t>柒、典範經濟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服務新標竿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續</a:t>
            </a:r>
            <a:r>
              <a:rPr lang="en-US" altLang="zh-TW" b="1" dirty="0" smtClean="0"/>
              <a:t>)</a:t>
            </a:r>
            <a:endParaRPr lang="zh-TW" altLang="en-US" b="1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9750" y="1773238"/>
          <a:ext cx="6911975" cy="4318005"/>
        </p:xfrm>
        <a:graphic>
          <a:graphicData uri="http://schemas.openxmlformats.org/drawingml/2006/table">
            <a:tbl>
              <a:tblPr/>
              <a:tblGrid>
                <a:gridCol w="1728788"/>
                <a:gridCol w="1727200"/>
                <a:gridCol w="1728787"/>
                <a:gridCol w="172720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12.</a:t>
                      </a:r>
                      <a:r>
                        <a:rPr kumimoji="0" lang="zh-TW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服務範疇</a:t>
                      </a:r>
                      <a:endParaRPr kumimoji="0" 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接觸點服務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接觸線服務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接觸面服務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13.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服務態度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本位主義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將心比心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掏心掏肺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14.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服務授權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無權作主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當責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充分授權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15.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服務深度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淺碟式服務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具有內涵服務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具有文化品味服務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16.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服務構面側重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Hardware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Software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Humanware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17.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服務引擎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刺激式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(Stimuli)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風格式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(Style)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故事性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(Story)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18.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服務過程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煩雜無聊過程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(Bored)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有趣過程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(Fun)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刻骨銘心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(Impressive)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19.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服務需求等級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滿足顧客基本需求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尊嚴需求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成就感需求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20.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服務行銷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推銷式行銷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體驗式行銷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感動式行銷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21.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服務執行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 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定點服務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定點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+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遠距服務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遠距與環境服務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6" name="文字方塊 4"/>
          <p:cNvSpPr txBox="1">
            <a:spLocks noChangeArrowheads="1"/>
          </p:cNvSpPr>
          <p:nvPr/>
        </p:nvSpPr>
        <p:spPr bwMode="auto">
          <a:xfrm>
            <a:off x="5651500" y="6381750"/>
            <a:ext cx="27368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b="1">
                <a:latin typeface="標楷體" pitchFamily="65" charset="-120"/>
                <a:ea typeface="標楷體" pitchFamily="65" charset="-120"/>
              </a:rPr>
              <a:t>資源來源：祝鳳岡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(2011)</a:t>
            </a:r>
            <a:endParaRPr lang="zh-TW" altLang="en-US" b="1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44513" y="1138238"/>
          <a:ext cx="6913562" cy="625476"/>
        </p:xfrm>
        <a:graphic>
          <a:graphicData uri="http://schemas.openxmlformats.org/drawingml/2006/table">
            <a:tbl>
              <a:tblPr/>
              <a:tblGrid>
                <a:gridCol w="1728787"/>
                <a:gridCol w="1727200"/>
                <a:gridCol w="1728788"/>
                <a:gridCol w="1728787"/>
              </a:tblGrid>
              <a:tr h="3127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顧客服務類型之比較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服務標準</a:t>
                      </a:r>
                      <a:r>
                        <a:rPr kumimoji="0" lang="en-US" alt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層面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一般服務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高度滿意服務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感動服務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/>
              <a:t>捌、服務要素：服務三角觀點</a:t>
            </a:r>
          </a:p>
        </p:txBody>
      </p:sp>
      <p:pic>
        <p:nvPicPr>
          <p:cNvPr id="10243" name="物件 1"/>
          <p:cNvPicPr>
            <a:picLocks noChangeArrowheads="1"/>
          </p:cNvPicPr>
          <p:nvPr/>
        </p:nvPicPr>
        <p:blipFill>
          <a:blip r:embed="rId2" cstate="print"/>
          <a:srcRect t="-172" b="-259"/>
          <a:stretch>
            <a:fillRect/>
          </a:stretch>
        </p:blipFill>
        <p:spPr bwMode="auto">
          <a:xfrm>
            <a:off x="1476375" y="1700213"/>
            <a:ext cx="5486400" cy="369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矩形 4"/>
          <p:cNvSpPr>
            <a:spLocks noChangeArrowheads="1"/>
          </p:cNvSpPr>
          <p:nvPr/>
        </p:nvSpPr>
        <p:spPr bwMode="auto">
          <a:xfrm>
            <a:off x="1979613" y="5589588"/>
            <a:ext cx="44338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/>
              <a:t>資料來源：</a:t>
            </a:r>
            <a:r>
              <a:rPr lang="zh-TW" altLang="zh-TW" b="1"/>
              <a:t>服務三角</a:t>
            </a:r>
            <a:r>
              <a:rPr lang="en-US" altLang="zh-TW" b="1"/>
              <a:t>(Karl Albrecht,1984)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玖、感動服務境界</a:t>
            </a:r>
          </a:p>
        </p:txBody>
      </p:sp>
      <p:sp>
        <p:nvSpPr>
          <p:cNvPr id="1229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b="1" smtClean="0"/>
              <a:t>一、用心服務創造「雙贏」的幸福</a:t>
            </a:r>
            <a:endParaRPr lang="en-US" altLang="zh-TW" b="1" smtClean="0"/>
          </a:p>
          <a:p>
            <a:pPr>
              <a:buFont typeface="Wingdings" pitchFamily="2" charset="2"/>
              <a:buNone/>
            </a:pPr>
            <a:r>
              <a:rPr lang="zh-TW" altLang="en-US" b="1" smtClean="0"/>
              <a:t>二、達到顧客的「夢想」</a:t>
            </a:r>
            <a:endParaRPr lang="en-US" altLang="zh-TW" b="1" smtClean="0"/>
          </a:p>
          <a:p>
            <a:pPr>
              <a:buFont typeface="Wingdings" pitchFamily="2" charset="2"/>
              <a:buNone/>
            </a:pPr>
            <a:r>
              <a:rPr lang="zh-TW" altLang="en-US" b="1" smtClean="0"/>
              <a:t>三、營造極致的「幸福」氛圍</a:t>
            </a:r>
            <a:endParaRPr lang="en-US" altLang="zh-TW" b="1" smtClean="0"/>
          </a:p>
          <a:p>
            <a:pPr>
              <a:buFont typeface="Wingdings" pitchFamily="2" charset="2"/>
              <a:buNone/>
            </a:pPr>
            <a:r>
              <a:rPr lang="zh-TW" altLang="en-US" b="1" smtClean="0"/>
              <a:t>四、一流頂級服務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拾、感動服務之構面管理</a:t>
            </a:r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smtClean="0"/>
              <a:t>一、感動服務的高度</a:t>
            </a:r>
            <a:endParaRPr lang="en-US" altLang="zh-TW" b="1" smtClean="0"/>
          </a:p>
          <a:p>
            <a:r>
              <a:rPr lang="zh-TW" altLang="en-US" b="1" smtClean="0"/>
              <a:t>二、感動服務的廣度</a:t>
            </a:r>
            <a:endParaRPr lang="en-US" altLang="zh-TW" b="1" smtClean="0"/>
          </a:p>
          <a:p>
            <a:r>
              <a:rPr lang="zh-TW" altLang="en-US" b="1" smtClean="0"/>
              <a:t>三、感動服務的深度</a:t>
            </a:r>
            <a:endParaRPr lang="en-US" altLang="zh-TW" b="1" smtClean="0"/>
          </a:p>
          <a:p>
            <a:r>
              <a:rPr lang="zh-TW" altLang="en-US" b="1" smtClean="0"/>
              <a:t>四、感動服務的精準度</a:t>
            </a:r>
            <a:endParaRPr lang="en-US" altLang="zh-TW" b="1" smtClean="0"/>
          </a:p>
          <a:p>
            <a:endParaRPr lang="zh-TW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/>
              <a:t>拾壹、感動服務的機制與流程</a:t>
            </a: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/>
              <a:t>一、聚焦式主軸服務流程</a:t>
            </a:r>
            <a:endParaRPr lang="en-US" altLang="zh-TW" b="1" dirty="0" smtClean="0"/>
          </a:p>
          <a:p>
            <a:pPr eaLnBrk="1" hangingPunct="1"/>
            <a:r>
              <a:rPr lang="zh-TW" altLang="en-US" b="1" dirty="0" smtClean="0"/>
              <a:t>二、客制化、人性化之服務流程</a:t>
            </a:r>
            <a:endParaRPr lang="en-US" altLang="zh-TW" b="1" dirty="0" smtClean="0"/>
          </a:p>
          <a:p>
            <a:pPr eaLnBrk="1" hangingPunct="1"/>
            <a:r>
              <a:rPr lang="zh-TW" altLang="en-US" b="1" dirty="0" smtClean="0"/>
              <a:t>三、善念設計之流程</a:t>
            </a:r>
            <a:endParaRPr lang="en-US" altLang="zh-TW" b="1" dirty="0" smtClean="0"/>
          </a:p>
          <a:p>
            <a:pPr eaLnBrk="1" hangingPunct="1"/>
            <a:r>
              <a:rPr lang="zh-TW" altLang="en-US" b="1" dirty="0" smtClean="0"/>
              <a:t>四、綜效機制</a:t>
            </a:r>
            <a:endParaRPr lang="en-US" altLang="zh-TW" b="1" dirty="0" smtClean="0"/>
          </a:p>
          <a:p>
            <a:pPr eaLnBrk="1" hangingPunct="1"/>
            <a:r>
              <a:rPr lang="zh-TW" altLang="en-US" b="1" dirty="0" smtClean="0"/>
              <a:t>五、</a:t>
            </a:r>
            <a:r>
              <a:rPr lang="zh-TW" altLang="en-US" b="1" dirty="0" smtClean="0">
                <a:solidFill>
                  <a:srgbClr val="FF0000"/>
                </a:solidFill>
              </a:rPr>
              <a:t>關鍵時刻之服務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zh-TW" altLang="en-US" b="1" dirty="0" smtClean="0"/>
              <a:t>六、引起共鳴之服務流程</a:t>
            </a:r>
            <a:endParaRPr lang="en-US" altLang="zh-TW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/>
              <a:t>拾貳、感動服務秘訣</a:t>
            </a:r>
            <a:r>
              <a:rPr lang="en-US" altLang="zh-TW" b="1" dirty="0" smtClean="0"/>
              <a:t>—Service</a:t>
            </a:r>
            <a:r>
              <a:rPr lang="zh-TW" altLang="en-US" b="1" dirty="0" smtClean="0"/>
              <a:t>模式</a:t>
            </a:r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b="1" smtClean="0"/>
              <a:t>一、自我尊重</a:t>
            </a:r>
            <a:r>
              <a:rPr lang="en-US" altLang="zh-TW" b="1" smtClean="0"/>
              <a:t>(Self-esteem)</a:t>
            </a:r>
          </a:p>
          <a:p>
            <a:pPr>
              <a:buFont typeface="Wingdings" pitchFamily="2" charset="2"/>
              <a:buNone/>
            </a:pPr>
            <a:r>
              <a:rPr lang="zh-TW" altLang="en-US" b="1" smtClean="0"/>
              <a:t>二、超越期待</a:t>
            </a:r>
            <a:r>
              <a:rPr lang="en-US" altLang="zh-TW" b="1" smtClean="0"/>
              <a:t>(Exceed Expectation)</a:t>
            </a:r>
          </a:p>
          <a:p>
            <a:pPr>
              <a:buFont typeface="Wingdings" pitchFamily="2" charset="2"/>
              <a:buNone/>
            </a:pPr>
            <a:r>
              <a:rPr lang="zh-TW" altLang="en-US" b="1" smtClean="0"/>
              <a:t>三、補救</a:t>
            </a:r>
            <a:r>
              <a:rPr lang="en-US" altLang="zh-TW" b="1" smtClean="0"/>
              <a:t>(Recover)</a:t>
            </a:r>
          </a:p>
          <a:p>
            <a:pPr>
              <a:buFont typeface="Wingdings" pitchFamily="2" charset="2"/>
              <a:buNone/>
            </a:pPr>
            <a:r>
              <a:rPr lang="zh-TW" altLang="en-US" b="1" smtClean="0"/>
              <a:t>四、願景</a:t>
            </a:r>
            <a:r>
              <a:rPr lang="en-US" altLang="zh-TW" b="1" smtClean="0"/>
              <a:t>(Vision)</a:t>
            </a:r>
          </a:p>
          <a:p>
            <a:pPr>
              <a:buFont typeface="Wingdings" pitchFamily="2" charset="2"/>
              <a:buNone/>
            </a:pPr>
            <a:r>
              <a:rPr lang="zh-TW" altLang="en-US" b="1" smtClean="0"/>
              <a:t>五、提升品質</a:t>
            </a:r>
            <a:r>
              <a:rPr lang="en-US" altLang="zh-TW" b="1" smtClean="0"/>
              <a:t>(Improve)</a:t>
            </a:r>
          </a:p>
          <a:p>
            <a:pPr>
              <a:buFont typeface="Wingdings" pitchFamily="2" charset="2"/>
              <a:buNone/>
            </a:pPr>
            <a:r>
              <a:rPr lang="zh-TW" altLang="en-US" b="1" smtClean="0"/>
              <a:t>六、關懷</a:t>
            </a:r>
            <a:r>
              <a:rPr lang="en-US" altLang="zh-TW" b="1" smtClean="0"/>
              <a:t>(Care)</a:t>
            </a:r>
          </a:p>
          <a:p>
            <a:pPr>
              <a:buFont typeface="Wingdings" pitchFamily="2" charset="2"/>
              <a:buNone/>
            </a:pPr>
            <a:r>
              <a:rPr lang="zh-TW" altLang="en-US" b="1" smtClean="0"/>
              <a:t>七、授權</a:t>
            </a:r>
            <a:r>
              <a:rPr lang="en-US" altLang="zh-TW" b="1" smtClean="0"/>
              <a:t>(Empowerment)</a:t>
            </a:r>
            <a:endParaRPr lang="zh-TW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拾參、感動服務戰術</a:t>
            </a:r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smtClean="0"/>
              <a:t>一、優質服務</a:t>
            </a:r>
            <a:endParaRPr lang="en-US" altLang="zh-TW" b="1" smtClean="0"/>
          </a:p>
          <a:p>
            <a:r>
              <a:rPr lang="zh-TW" altLang="en-US" b="1" smtClean="0"/>
              <a:t>二、精緻服務</a:t>
            </a:r>
            <a:endParaRPr lang="en-US" altLang="zh-TW" b="1" smtClean="0"/>
          </a:p>
          <a:p>
            <a:r>
              <a:rPr lang="zh-TW" altLang="en-US" b="1" smtClean="0"/>
              <a:t>三、創意服務</a:t>
            </a:r>
            <a:endParaRPr lang="en-US" altLang="zh-TW" b="1" smtClean="0"/>
          </a:p>
          <a:p>
            <a:r>
              <a:rPr lang="zh-TW" altLang="en-US" b="1" smtClean="0"/>
              <a:t>四、藝術式服務</a:t>
            </a:r>
            <a:endParaRPr lang="en-US" altLang="zh-TW" b="1" smtClean="0"/>
          </a:p>
          <a:p>
            <a:endParaRPr lang="zh-TW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內容大綱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484784"/>
            <a:ext cx="7888920" cy="5221560"/>
          </a:xfrm>
        </p:spPr>
        <p:txBody>
          <a:bodyPr>
            <a:normAutofit fontScale="92500" lnSpcReduction="10000"/>
          </a:bodyPr>
          <a:lstStyle/>
          <a:p>
            <a:r>
              <a:rPr lang="zh-TW" altLang="zh-TW" b="1" dirty="0" smtClean="0"/>
              <a:t>壹、顧客導向服務的意義</a:t>
            </a:r>
            <a:endParaRPr lang="en-US" altLang="zh-TW" b="1" dirty="0" smtClean="0"/>
          </a:p>
          <a:p>
            <a:r>
              <a:rPr lang="zh-TW" altLang="zh-TW" b="1" dirty="0" smtClean="0"/>
              <a:t>貳、顧客導向服務之四構面問題</a:t>
            </a:r>
            <a:r>
              <a:rPr lang="en-US" altLang="zh-TW" b="1" dirty="0" smtClean="0"/>
              <a:t>(SIVA</a:t>
            </a:r>
            <a:r>
              <a:rPr lang="zh-TW" altLang="zh-TW" b="1" dirty="0" smtClean="0"/>
              <a:t>模式</a:t>
            </a:r>
            <a:r>
              <a:rPr lang="en-US" altLang="zh-TW" b="1" dirty="0" smtClean="0"/>
              <a:t>)</a:t>
            </a:r>
          </a:p>
          <a:p>
            <a:r>
              <a:rPr lang="zh-TW" altLang="zh-TW" b="1" dirty="0" smtClean="0"/>
              <a:t>參、現代化之「顧客導向服務」</a:t>
            </a:r>
            <a:endParaRPr lang="en-US" altLang="zh-TW" b="1" dirty="0" smtClean="0"/>
          </a:p>
          <a:p>
            <a:r>
              <a:rPr lang="zh-TW" altLang="zh-TW" b="1" dirty="0" smtClean="0"/>
              <a:t>肆、「顧客導向服務」之經營管理</a:t>
            </a:r>
            <a:endParaRPr lang="en-US" altLang="zh-TW" b="1" dirty="0" smtClean="0"/>
          </a:p>
          <a:p>
            <a:r>
              <a:rPr lang="zh-TW" altLang="zh-TW" b="1" dirty="0" smtClean="0"/>
              <a:t>伍、顧客導向服務之趨勢</a:t>
            </a:r>
            <a:endParaRPr lang="en-US" altLang="zh-TW" b="1" dirty="0" smtClean="0"/>
          </a:p>
          <a:p>
            <a:r>
              <a:rPr lang="zh-TW" altLang="en-US" b="1" dirty="0" smtClean="0"/>
              <a:t>陸、服務系統</a:t>
            </a:r>
            <a:r>
              <a:rPr lang="en-US" altLang="zh-TW" b="1" dirty="0" smtClean="0"/>
              <a:t>(Service System)</a:t>
            </a:r>
          </a:p>
          <a:p>
            <a:r>
              <a:rPr lang="zh-TW" altLang="zh-TW" b="1" dirty="0" smtClean="0"/>
              <a:t>柒、</a:t>
            </a:r>
            <a:r>
              <a:rPr lang="zh-TW" altLang="en-US" b="1" dirty="0" smtClean="0"/>
              <a:t>典範經濟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服務新標竿</a:t>
            </a:r>
            <a:endParaRPr lang="en-US" altLang="zh-TW" b="1" dirty="0" smtClean="0"/>
          </a:p>
          <a:p>
            <a:r>
              <a:rPr lang="zh-TW" altLang="en-US" b="1" dirty="0" smtClean="0"/>
              <a:t>捌、服務要素：服務三角觀點</a:t>
            </a:r>
            <a:endParaRPr lang="en-US" altLang="zh-TW" b="1" dirty="0" smtClean="0"/>
          </a:p>
          <a:p>
            <a:r>
              <a:rPr lang="zh-TW" altLang="en-US" b="1" dirty="0" smtClean="0"/>
              <a:t>玖、感動服務境界</a:t>
            </a:r>
            <a:endParaRPr lang="en-US" altLang="zh-TW" b="1" dirty="0" smtClean="0"/>
          </a:p>
          <a:p>
            <a:r>
              <a:rPr lang="zh-TW" altLang="en-US" b="1" dirty="0" smtClean="0"/>
              <a:t>拾、感動服務之構面管理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拾肆、現代化服務人員之魅力</a:t>
            </a:r>
          </a:p>
        </p:txBody>
      </p:sp>
      <p:sp>
        <p:nvSpPr>
          <p:cNvPr id="17411" name="內容版面配置區 2"/>
          <p:cNvSpPr>
            <a:spLocks noGrp="1"/>
          </p:cNvSpPr>
          <p:nvPr>
            <p:ph idx="1"/>
          </p:nvPr>
        </p:nvSpPr>
        <p:spPr>
          <a:xfrm>
            <a:off x="611188" y="1989138"/>
            <a:ext cx="8229600" cy="4411662"/>
          </a:xfrm>
        </p:spPr>
        <p:txBody>
          <a:bodyPr/>
          <a:lstStyle/>
          <a:p>
            <a:r>
              <a:rPr lang="zh-TW" altLang="en-US" b="1" smtClean="0"/>
              <a:t>一、可信任度</a:t>
            </a:r>
            <a:endParaRPr lang="en-US" altLang="zh-TW" b="1" smtClean="0"/>
          </a:p>
          <a:p>
            <a:r>
              <a:rPr lang="zh-TW" altLang="en-US" b="1" smtClean="0"/>
              <a:t>二、討喜度</a:t>
            </a:r>
            <a:endParaRPr lang="en-US" altLang="zh-TW" b="1" smtClean="0"/>
          </a:p>
          <a:p>
            <a:r>
              <a:rPr lang="zh-TW" altLang="en-US" b="1" smtClean="0"/>
              <a:t>三、權威性</a:t>
            </a:r>
            <a:endParaRPr lang="en-US" altLang="zh-TW" b="1" smtClean="0"/>
          </a:p>
          <a:p>
            <a:endParaRPr lang="zh-TW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拾伍、服務深化戰術</a:t>
            </a:r>
          </a:p>
        </p:txBody>
      </p:sp>
      <p:sp>
        <p:nvSpPr>
          <p:cNvPr id="1843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smtClean="0"/>
              <a:t>一、深化顧客知識</a:t>
            </a:r>
            <a:endParaRPr lang="en-US" altLang="zh-TW" b="1" smtClean="0"/>
          </a:p>
          <a:p>
            <a:r>
              <a:rPr lang="zh-TW" altLang="en-US" b="1" smtClean="0"/>
              <a:t>二、洞悉顧客內心</a:t>
            </a:r>
            <a:endParaRPr lang="en-US" altLang="zh-TW" b="1" smtClean="0"/>
          </a:p>
          <a:p>
            <a:r>
              <a:rPr lang="zh-TW" altLang="en-US" b="1" smtClean="0"/>
              <a:t>三、深化服務價值</a:t>
            </a:r>
            <a:endParaRPr lang="en-US" altLang="zh-TW" b="1" smtClean="0"/>
          </a:p>
          <a:p>
            <a:r>
              <a:rPr lang="zh-TW" altLang="en-US" b="1" smtClean="0"/>
              <a:t>四、深化關係之黏著度與依附感</a:t>
            </a:r>
            <a:endParaRPr lang="en-US" altLang="zh-TW" b="1" smtClean="0"/>
          </a:p>
          <a:p>
            <a:endParaRPr lang="zh-TW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拾陸、感動服務之關鍵因素</a:t>
            </a:r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smtClean="0"/>
              <a:t>一、感謝信之獲得</a:t>
            </a:r>
            <a:endParaRPr lang="en-US" altLang="zh-TW" b="1" smtClean="0"/>
          </a:p>
          <a:p>
            <a:r>
              <a:rPr lang="zh-TW" altLang="en-US" b="1" smtClean="0"/>
              <a:t>二、提供感動服務的組織</a:t>
            </a:r>
            <a:endParaRPr lang="en-US" altLang="zh-TW" b="1" smtClean="0"/>
          </a:p>
          <a:p>
            <a:r>
              <a:rPr lang="zh-TW" altLang="en-US" b="1" smtClean="0"/>
              <a:t>三、感動腦之發揚</a:t>
            </a:r>
            <a:endParaRPr lang="en-US" altLang="zh-TW" b="1" smtClean="0"/>
          </a:p>
          <a:p>
            <a:r>
              <a:rPr lang="zh-TW" altLang="en-US" b="1" smtClean="0"/>
              <a:t>四、融入顧客情境</a:t>
            </a:r>
            <a:endParaRPr lang="en-US" altLang="zh-TW" b="1" smtClean="0"/>
          </a:p>
          <a:p>
            <a:r>
              <a:rPr lang="zh-TW" altLang="en-US" b="1" smtClean="0"/>
              <a:t>五、精實服務的提供</a:t>
            </a:r>
            <a:endParaRPr lang="en-US" altLang="zh-TW" b="1" smtClean="0"/>
          </a:p>
          <a:p>
            <a:r>
              <a:rPr lang="zh-TW" altLang="en-US" b="1" smtClean="0"/>
              <a:t>六、讓顧客受到頂級體驗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/>
          <a:lstStyle/>
          <a:p>
            <a:r>
              <a:rPr lang="zh-TW" altLang="en-US" b="1" dirty="0" smtClean="0"/>
              <a:t>拾柒、感動服務之經營構面</a:t>
            </a:r>
          </a:p>
        </p:txBody>
      </p:sp>
      <p:sp>
        <p:nvSpPr>
          <p:cNvPr id="2457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b="1" smtClean="0"/>
              <a:t>一、服務品質</a:t>
            </a:r>
            <a:endParaRPr lang="en-US" altLang="zh-TW" b="1" smtClean="0"/>
          </a:p>
          <a:p>
            <a:pPr>
              <a:buFont typeface="Wingdings" pitchFamily="2" charset="2"/>
              <a:buNone/>
            </a:pPr>
            <a:r>
              <a:rPr lang="zh-TW" altLang="en-US" b="1" smtClean="0"/>
              <a:t>二、服務聚焦</a:t>
            </a:r>
            <a:endParaRPr lang="en-US" altLang="zh-TW" b="1" smtClean="0"/>
          </a:p>
          <a:p>
            <a:pPr>
              <a:buFont typeface="Wingdings" pitchFamily="2" charset="2"/>
              <a:buNone/>
            </a:pPr>
            <a:r>
              <a:rPr lang="zh-TW" altLang="en-US" b="1" smtClean="0"/>
              <a:t>三、服務差異化</a:t>
            </a:r>
            <a:endParaRPr lang="en-US" altLang="zh-TW" b="1" smtClean="0"/>
          </a:p>
          <a:p>
            <a:pPr>
              <a:buFont typeface="Wingdings" pitchFamily="2" charset="2"/>
              <a:buNone/>
            </a:pPr>
            <a:r>
              <a:rPr lang="zh-TW" altLang="en-US" b="1" smtClean="0"/>
              <a:t>四、服務價值</a:t>
            </a:r>
            <a:endParaRPr lang="en-US" altLang="zh-TW" b="1" smtClean="0"/>
          </a:p>
          <a:p>
            <a:pPr>
              <a:buFont typeface="Wingdings" pitchFamily="2" charset="2"/>
              <a:buNone/>
            </a:pPr>
            <a:r>
              <a:rPr lang="zh-TW" altLang="en-US" b="1" smtClean="0"/>
              <a:t>五、服務創新</a:t>
            </a:r>
            <a:endParaRPr lang="en-US" altLang="zh-TW" b="1" smtClean="0"/>
          </a:p>
          <a:p>
            <a:pPr>
              <a:buFont typeface="Wingdings" pitchFamily="2" charset="2"/>
              <a:buNone/>
            </a:pPr>
            <a:r>
              <a:rPr lang="zh-TW" altLang="en-US" b="1" smtClean="0"/>
              <a:t>六、服務全球化與遠端服務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/>
              <a:t>拾捌、結論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686800" cy="513873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en-US" b="1" dirty="0" smtClean="0"/>
              <a:t>一</a:t>
            </a:r>
            <a:r>
              <a:rPr lang="en-US" altLang="zh-TW" b="1" dirty="0" smtClean="0"/>
              <a:t>.</a:t>
            </a:r>
            <a:r>
              <a:rPr lang="zh-TW" altLang="en-US" b="1" dirty="0" smtClean="0"/>
              <a:t>感動服務之高度：獨特性、頂級、品味。</a:t>
            </a:r>
            <a:endParaRPr lang="en-US" altLang="zh-TW" b="1" dirty="0" smtClean="0"/>
          </a:p>
          <a:p>
            <a:pPr eaLnBrk="1" hangingPunct="1">
              <a:lnSpc>
                <a:spcPct val="90000"/>
              </a:lnSpc>
            </a:pPr>
            <a:r>
              <a:rPr lang="zh-TW" altLang="en-US" b="1" dirty="0" smtClean="0"/>
              <a:t>二</a:t>
            </a:r>
            <a:r>
              <a:rPr lang="en-US" altLang="zh-TW" b="1" dirty="0" smtClean="0"/>
              <a:t>.</a:t>
            </a:r>
            <a:r>
              <a:rPr lang="zh-TW" altLang="en-US" b="1" dirty="0" smtClean="0"/>
              <a:t>感動經濟之深度：文化創意經濟之豐富化</a:t>
            </a:r>
            <a:endParaRPr lang="en-US" altLang="zh-TW" b="1" dirty="0" smtClean="0"/>
          </a:p>
          <a:p>
            <a:pPr eaLnBrk="1" hangingPunct="1">
              <a:lnSpc>
                <a:spcPct val="90000"/>
              </a:lnSpc>
            </a:pPr>
            <a:r>
              <a:rPr lang="zh-TW" altLang="en-US" b="1" dirty="0" smtClean="0"/>
              <a:t>三</a:t>
            </a:r>
            <a:r>
              <a:rPr lang="en-US" altLang="zh-TW" b="1" dirty="0" smtClean="0"/>
              <a:t>.</a:t>
            </a:r>
            <a:r>
              <a:rPr lang="zh-TW" altLang="en-US" b="1" dirty="0" smtClean="0"/>
              <a:t>感動經濟之精準度：獨特性賣點</a:t>
            </a:r>
            <a:endParaRPr lang="en-US" altLang="zh-TW" b="1" dirty="0" smtClean="0"/>
          </a:p>
          <a:p>
            <a:pPr eaLnBrk="1" hangingPunct="1">
              <a:lnSpc>
                <a:spcPct val="90000"/>
              </a:lnSpc>
            </a:pPr>
            <a:r>
              <a:rPr lang="zh-TW" altLang="en-US" b="1" dirty="0" smtClean="0"/>
              <a:t>四</a:t>
            </a:r>
            <a:r>
              <a:rPr lang="en-US" altLang="zh-TW" b="1" dirty="0" smtClean="0"/>
              <a:t>.</a:t>
            </a:r>
            <a:r>
              <a:rPr lang="zh-TW" altLang="en-US" b="1" dirty="0" smtClean="0"/>
              <a:t>感動經濟之廣度：</a:t>
            </a:r>
            <a:endParaRPr lang="en-US" altLang="zh-TW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b="1" dirty="0" smtClean="0"/>
              <a:t>           1.</a:t>
            </a:r>
            <a:r>
              <a:rPr lang="zh-TW" altLang="en-US" b="1" dirty="0" smtClean="0"/>
              <a:t>創意經濟</a:t>
            </a:r>
            <a:endParaRPr lang="en-US" altLang="zh-TW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b="1" dirty="0" smtClean="0"/>
              <a:t>           2.</a:t>
            </a:r>
            <a:r>
              <a:rPr lang="zh-TW" altLang="en-US" b="1" dirty="0" smtClean="0"/>
              <a:t>軟實力與巧經濟</a:t>
            </a:r>
            <a:endParaRPr lang="en-US" altLang="zh-TW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b="1" dirty="0" smtClean="0"/>
              <a:t>           3.</a:t>
            </a:r>
            <a:r>
              <a:rPr lang="zh-TW" altLang="en-US" b="1" dirty="0" smtClean="0"/>
              <a:t>真善美表現</a:t>
            </a:r>
            <a:endParaRPr lang="en-US" altLang="zh-TW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b="1" dirty="0" smtClean="0"/>
              <a:t>           4.</a:t>
            </a:r>
            <a:r>
              <a:rPr lang="zh-TW" altLang="en-US" b="1" dirty="0" smtClean="0"/>
              <a:t>風格力與故事行銷</a:t>
            </a:r>
            <a:endParaRPr lang="en-US" altLang="zh-TW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b="1" dirty="0" smtClean="0"/>
              <a:t>           5.</a:t>
            </a:r>
            <a:r>
              <a:rPr lang="zh-TW" altLang="en-US" b="1" dirty="0" smtClean="0"/>
              <a:t>關鍵價值與關鍵時刻</a:t>
            </a:r>
            <a:endParaRPr lang="en-US" altLang="zh-TW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b="1" dirty="0" smtClean="0"/>
              <a:t>           6.</a:t>
            </a:r>
            <a:r>
              <a:rPr lang="zh-TW" altLang="en-US" b="1" dirty="0" smtClean="0"/>
              <a:t>感性經濟與信任</a:t>
            </a:r>
            <a:endParaRPr lang="en-US" altLang="zh-TW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內容大綱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續</a:t>
            </a:r>
            <a:r>
              <a:rPr lang="en-US" altLang="zh-TW" b="1" dirty="0" smtClean="0"/>
              <a:t>)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484784"/>
            <a:ext cx="7888920" cy="5221560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拾壹、感動服務的機制與流程</a:t>
            </a:r>
            <a:endParaRPr lang="en-US" altLang="zh-TW" b="1" dirty="0" smtClean="0"/>
          </a:p>
          <a:p>
            <a:r>
              <a:rPr lang="zh-TW" altLang="en-US" b="1" dirty="0" smtClean="0"/>
              <a:t>拾貳、感動服務秘訣</a:t>
            </a:r>
            <a:r>
              <a:rPr lang="en-US" altLang="zh-TW" b="1" dirty="0" smtClean="0"/>
              <a:t>—Service</a:t>
            </a:r>
            <a:r>
              <a:rPr lang="zh-TW" altLang="en-US" b="1" dirty="0" smtClean="0"/>
              <a:t>模式</a:t>
            </a:r>
            <a:endParaRPr lang="en-US" altLang="zh-TW" b="1" dirty="0" smtClean="0"/>
          </a:p>
          <a:p>
            <a:r>
              <a:rPr lang="zh-TW" altLang="en-US" b="1" dirty="0" smtClean="0"/>
              <a:t>拾參、感動服務戰術</a:t>
            </a:r>
            <a:endParaRPr lang="en-US" altLang="zh-TW" b="1" dirty="0" smtClean="0"/>
          </a:p>
          <a:p>
            <a:r>
              <a:rPr lang="zh-TW" altLang="en-US" b="1" dirty="0" smtClean="0"/>
              <a:t>拾肆、現代化服務人員之魅力</a:t>
            </a:r>
            <a:endParaRPr lang="en-US" altLang="zh-TW" b="1" dirty="0" smtClean="0"/>
          </a:p>
          <a:p>
            <a:r>
              <a:rPr lang="zh-TW" altLang="en-US" b="1" dirty="0" smtClean="0"/>
              <a:t>拾伍、服務深化戰術</a:t>
            </a:r>
            <a:endParaRPr lang="en-US" altLang="zh-TW" b="1" dirty="0" smtClean="0"/>
          </a:p>
          <a:p>
            <a:r>
              <a:rPr lang="zh-TW" altLang="en-US" b="1" dirty="0" smtClean="0"/>
              <a:t>拾陸、感動服務之關鍵因素</a:t>
            </a:r>
            <a:endParaRPr lang="en-US" altLang="zh-TW" b="1" dirty="0" smtClean="0"/>
          </a:p>
          <a:p>
            <a:r>
              <a:rPr lang="zh-TW" altLang="en-US" b="1" dirty="0" smtClean="0"/>
              <a:t>拾柒、感動服務之經營構面</a:t>
            </a:r>
            <a:endParaRPr lang="en-US" altLang="zh-TW" b="1" dirty="0" smtClean="0"/>
          </a:p>
          <a:p>
            <a:r>
              <a:rPr lang="zh-TW" altLang="en-US" b="1" dirty="0" smtClean="0"/>
              <a:t>拾捌、結論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/>
              <a:t>壹、顧客導向服務的</a:t>
            </a:r>
            <a:r>
              <a:rPr lang="zh-TW" altLang="zh-TW" b="1" dirty="0" smtClean="0"/>
              <a:t>意義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r>
              <a:rPr lang="zh-TW" altLang="zh-TW" b="1" dirty="0"/>
              <a:t>一、「顧客第一、尊重顧客」：以民為尊</a:t>
            </a:r>
            <a:r>
              <a:rPr lang="zh-TW" altLang="zh-TW" b="1" dirty="0" smtClean="0"/>
              <a:t>，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 smtClean="0"/>
              <a:t>              </a:t>
            </a:r>
            <a:r>
              <a:rPr lang="zh-TW" altLang="zh-TW" b="1" dirty="0" smtClean="0"/>
              <a:t>把</a:t>
            </a:r>
            <a:r>
              <a:rPr lang="zh-TW" altLang="zh-TW" b="1" dirty="0"/>
              <a:t>民眾當成顧客。</a:t>
            </a:r>
            <a:endParaRPr lang="zh-TW" altLang="zh-TW" dirty="0"/>
          </a:p>
          <a:p>
            <a:r>
              <a:rPr lang="zh-TW" altLang="en-US" b="1" dirty="0" smtClean="0"/>
              <a:t>二</a:t>
            </a:r>
            <a:r>
              <a:rPr lang="zh-TW" altLang="zh-TW" b="1" dirty="0" smtClean="0"/>
              <a:t>、</a:t>
            </a:r>
            <a:r>
              <a:rPr lang="zh-TW" altLang="zh-TW" b="1" dirty="0"/>
              <a:t>顧客導向服務之精神：提供民眾「高度</a:t>
            </a:r>
            <a:r>
              <a:rPr lang="zh-TW" altLang="zh-TW" b="1" dirty="0" smtClean="0"/>
              <a:t>」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/>
              <a:t> </a:t>
            </a:r>
            <a:r>
              <a:rPr lang="en-US" altLang="zh-TW" b="1" dirty="0" smtClean="0"/>
              <a:t>            </a:t>
            </a:r>
            <a:r>
              <a:rPr lang="zh-TW" altLang="zh-TW" b="1" dirty="0" smtClean="0"/>
              <a:t>顧客</a:t>
            </a:r>
            <a:r>
              <a:rPr lang="zh-TW" altLang="zh-TW" b="1" dirty="0"/>
              <a:t>滿意度</a:t>
            </a:r>
            <a:r>
              <a:rPr lang="zh-TW" altLang="zh-TW" b="1" dirty="0" smtClean="0"/>
              <a:t>。</a:t>
            </a:r>
            <a:r>
              <a:rPr lang="en-US" altLang="zh-TW" b="1" dirty="0" smtClean="0"/>
              <a:t>  </a:t>
            </a:r>
          </a:p>
          <a:p>
            <a:pPr>
              <a:buNone/>
            </a:pPr>
            <a:r>
              <a:rPr lang="en-US" altLang="zh-TW" b="1" dirty="0" smtClean="0"/>
              <a:t>          (</a:t>
            </a:r>
            <a:r>
              <a:rPr lang="en-US" altLang="zh-TW" b="1" dirty="0" err="1" smtClean="0"/>
              <a:t>CSI:CitizenSatisfaction</a:t>
            </a:r>
            <a:r>
              <a:rPr lang="en-US" altLang="zh-TW" b="1" dirty="0" smtClean="0"/>
              <a:t> Index</a:t>
            </a:r>
            <a:r>
              <a:rPr lang="en-US" altLang="zh-TW" b="1" dirty="0"/>
              <a:t>)</a:t>
            </a:r>
            <a:endParaRPr lang="zh-TW" altLang="zh-TW" dirty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/>
              <a:t>貳</a:t>
            </a:r>
            <a:r>
              <a:rPr lang="zh-TW" altLang="zh-TW" b="1" dirty="0" smtClean="0"/>
              <a:t>、顧客導向服務之四構面問題</a:t>
            </a:r>
            <a:r>
              <a:rPr lang="en-US" altLang="zh-TW" b="1" dirty="0" smtClean="0"/>
              <a:t>(SIVA</a:t>
            </a:r>
            <a:r>
              <a:rPr lang="zh-TW" altLang="zh-TW" b="1" dirty="0" smtClean="0"/>
              <a:t>模式</a:t>
            </a:r>
            <a:r>
              <a:rPr lang="en-US" altLang="zh-TW" b="1" dirty="0" smtClean="0"/>
              <a:t>)</a:t>
            </a:r>
            <a:r>
              <a:rPr lang="zh-TW" altLang="zh-TW" b="1" dirty="0" smtClean="0"/>
              <a:t>：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5656" y="1628800"/>
            <a:ext cx="7498080" cy="4800600"/>
          </a:xfrm>
        </p:spPr>
        <p:txBody>
          <a:bodyPr/>
          <a:lstStyle/>
          <a:p>
            <a:r>
              <a:rPr lang="zh-TW" altLang="zh-TW" b="1" dirty="0" smtClean="0"/>
              <a:t>一、顧客問題解決</a:t>
            </a:r>
            <a:r>
              <a:rPr lang="en-US" altLang="zh-TW" b="1" dirty="0" smtClean="0"/>
              <a:t>(Solution)</a:t>
            </a:r>
            <a:r>
              <a:rPr lang="zh-TW" altLang="zh-TW" b="1" dirty="0" smtClean="0"/>
              <a:t>：顧客如</a:t>
            </a:r>
            <a:r>
              <a:rPr lang="en-US" altLang="zh-TW" b="1" dirty="0" smtClean="0"/>
              <a:t>   </a:t>
            </a:r>
          </a:p>
          <a:p>
            <a:pPr>
              <a:buNone/>
            </a:pPr>
            <a:r>
              <a:rPr lang="en-US" altLang="zh-TW" b="1" dirty="0" smtClean="0"/>
              <a:t>          </a:t>
            </a:r>
            <a:r>
              <a:rPr lang="zh-TW" altLang="zh-TW" b="1" dirty="0" smtClean="0"/>
              <a:t>何解決他的問題</a:t>
            </a:r>
            <a:r>
              <a:rPr lang="en-US" altLang="zh-TW" b="1" dirty="0" smtClean="0"/>
              <a:t>?</a:t>
            </a:r>
            <a:endParaRPr lang="zh-TW" altLang="zh-TW" dirty="0" smtClean="0"/>
          </a:p>
          <a:p>
            <a:r>
              <a:rPr lang="zh-TW" altLang="zh-TW" b="1" dirty="0" smtClean="0"/>
              <a:t>二、資訊蒐集</a:t>
            </a:r>
            <a:r>
              <a:rPr lang="en-US" altLang="zh-TW" b="1" dirty="0" smtClean="0"/>
              <a:t>(Information)</a:t>
            </a:r>
            <a:r>
              <a:rPr lang="zh-TW" altLang="zh-TW" b="1" dirty="0" smtClean="0"/>
              <a:t>：顧客在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 smtClean="0"/>
              <a:t>          </a:t>
            </a:r>
            <a:r>
              <a:rPr lang="zh-TW" altLang="zh-TW" b="1" dirty="0" smtClean="0"/>
              <a:t>何處可得到更多的資訊</a:t>
            </a:r>
            <a:r>
              <a:rPr lang="en-US" altLang="zh-TW" b="1" dirty="0" smtClean="0"/>
              <a:t>?</a:t>
            </a:r>
            <a:endParaRPr lang="zh-TW" altLang="zh-TW" dirty="0" smtClean="0"/>
          </a:p>
          <a:p>
            <a:r>
              <a:rPr lang="zh-TW" altLang="zh-TW" b="1" dirty="0" smtClean="0"/>
              <a:t>三、價值</a:t>
            </a:r>
            <a:r>
              <a:rPr lang="en-US" altLang="zh-TW" b="1" dirty="0" smtClean="0"/>
              <a:t>(Value)</a:t>
            </a:r>
            <a:r>
              <a:rPr lang="zh-TW" altLang="zh-TW" b="1" dirty="0" smtClean="0"/>
              <a:t>：顧客得到解決方案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 smtClean="0"/>
              <a:t>          </a:t>
            </a:r>
            <a:r>
              <a:rPr lang="zh-TW" altLang="zh-TW" b="1" dirty="0" smtClean="0"/>
              <a:t>會付出那些代價與犧牲</a:t>
            </a:r>
            <a:r>
              <a:rPr lang="en-US" altLang="zh-TW" b="1" dirty="0" smtClean="0"/>
              <a:t>?</a:t>
            </a:r>
            <a:endParaRPr lang="zh-TW" altLang="zh-TW" dirty="0" smtClean="0"/>
          </a:p>
          <a:p>
            <a:r>
              <a:rPr lang="zh-TW" altLang="zh-TW" b="1" dirty="0" smtClean="0"/>
              <a:t>四、接近</a:t>
            </a:r>
            <a:r>
              <a:rPr lang="en-US" altLang="zh-TW" b="1" dirty="0" smtClean="0"/>
              <a:t>(Access)</a:t>
            </a:r>
            <a:r>
              <a:rPr lang="zh-TW" altLang="zh-TW" b="1" dirty="0" smtClean="0"/>
              <a:t>：顧客在什麼地方可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 smtClean="0"/>
              <a:t>          </a:t>
            </a:r>
            <a:r>
              <a:rPr lang="zh-TW" altLang="zh-TW" b="1" dirty="0" smtClean="0"/>
              <a:t>得到解決方案之服務</a:t>
            </a:r>
            <a:r>
              <a:rPr lang="en-US" altLang="zh-TW" b="1" dirty="0" smtClean="0"/>
              <a:t>?</a:t>
            </a:r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/>
              <a:t>參</a:t>
            </a:r>
            <a:r>
              <a:rPr lang="zh-TW" altLang="zh-TW" b="1" dirty="0" smtClean="0"/>
              <a:t>、現代化之「顧客導向服務」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 smtClean="0"/>
              <a:t>一、現代化「顧客導向服務」之精神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   </a:t>
            </a:r>
            <a:r>
              <a:rPr lang="zh-TW" altLang="zh-TW" b="1" dirty="0" smtClean="0"/>
              <a:t>「方便百姓、麻煩自己」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   </a:t>
            </a:r>
            <a:r>
              <a:rPr lang="zh-TW" altLang="zh-TW" b="1" dirty="0" smtClean="0"/>
              <a:t>「單一窗口」之服務設計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    </a:t>
            </a:r>
            <a:r>
              <a:rPr lang="zh-TW" altLang="zh-TW" b="1" dirty="0" smtClean="0"/>
              <a:t>流程透明化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    </a:t>
            </a:r>
            <a:r>
              <a:rPr lang="zh-TW" altLang="zh-TW" b="1" dirty="0" smtClean="0"/>
              <a:t>流程簡單化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    </a:t>
            </a:r>
            <a:r>
              <a:rPr lang="zh-TW" altLang="zh-TW" b="1" dirty="0" smtClean="0"/>
              <a:t>表單簡單化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    e</a:t>
            </a:r>
            <a:r>
              <a:rPr lang="zh-TW" altLang="zh-TW" b="1" dirty="0" smtClean="0"/>
              <a:t>化之設計</a:t>
            </a:r>
            <a:endParaRPr lang="zh-TW" altLang="zh-TW" dirty="0" smtClean="0"/>
          </a:p>
          <a:p>
            <a:r>
              <a:rPr lang="zh-TW" altLang="zh-TW" b="1" dirty="0" smtClean="0"/>
              <a:t>二、現代化「顧客導向服務」之原則</a:t>
            </a:r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88892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/>
              <a:t>肆</a:t>
            </a:r>
            <a:r>
              <a:rPr lang="zh-TW" altLang="zh-TW" b="1" dirty="0" smtClean="0"/>
              <a:t>、「顧客導向服務」之經營管理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 smtClean="0"/>
              <a:t>ㄧ、顧客導向服務之「策略面」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 </a:t>
            </a:r>
            <a:r>
              <a:rPr lang="zh-TW" altLang="zh-TW" b="1" dirty="0" smtClean="0"/>
              <a:t>創造「百姓」價值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 </a:t>
            </a:r>
            <a:r>
              <a:rPr lang="zh-TW" altLang="zh-TW" b="1" dirty="0" smtClean="0"/>
              <a:t>選擇價值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 </a:t>
            </a:r>
            <a:r>
              <a:rPr lang="zh-TW" altLang="zh-TW" b="1" dirty="0" smtClean="0"/>
              <a:t>提供價值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 </a:t>
            </a:r>
            <a:r>
              <a:rPr lang="zh-TW" altLang="zh-TW" b="1" dirty="0" smtClean="0"/>
              <a:t>溝通價值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 </a:t>
            </a:r>
            <a:r>
              <a:rPr lang="zh-TW" altLang="zh-TW" b="1" dirty="0" smtClean="0"/>
              <a:t>增加「附加」價值</a:t>
            </a:r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肆</a:t>
            </a:r>
            <a:r>
              <a:rPr lang="zh-TW" altLang="zh-TW" b="1" dirty="0" smtClean="0"/>
              <a:t>、「顧客導向服務」之經營管理</a:t>
            </a:r>
            <a:r>
              <a:rPr lang="en-US" altLang="zh-TW" b="1" dirty="0" smtClean="0"/>
              <a:t>(con)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b="1" dirty="0" smtClean="0"/>
              <a:t>二、顧客導向服務之「品質面」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     </a:t>
            </a:r>
            <a:r>
              <a:rPr lang="zh-TW" altLang="zh-TW" b="1" dirty="0" smtClean="0"/>
              <a:t>服務品質缺口（</a:t>
            </a:r>
            <a:r>
              <a:rPr lang="en-US" altLang="zh-TW" b="1" dirty="0" smtClean="0"/>
              <a:t>PZB</a:t>
            </a:r>
            <a:r>
              <a:rPr lang="zh-TW" altLang="zh-TW" b="1" dirty="0" smtClean="0"/>
              <a:t>，</a:t>
            </a:r>
            <a:r>
              <a:rPr lang="en-US" altLang="zh-TW" b="1" dirty="0" smtClean="0"/>
              <a:t>1985</a:t>
            </a:r>
            <a:r>
              <a:rPr lang="zh-TW" altLang="zh-TW" b="1" dirty="0" smtClean="0"/>
              <a:t>）：經</a:t>
            </a:r>
            <a:r>
              <a:rPr lang="en-US" altLang="zh-TW" b="1" dirty="0" smtClean="0"/>
              <a:t> </a:t>
            </a:r>
          </a:p>
          <a:p>
            <a:pPr>
              <a:buNone/>
            </a:pPr>
            <a:r>
              <a:rPr lang="en-US" altLang="zh-TW" b="1" dirty="0" smtClean="0"/>
              <a:t>          </a:t>
            </a:r>
            <a:r>
              <a:rPr lang="zh-TW" altLang="zh-TW" b="1" dirty="0" smtClean="0"/>
              <a:t>由服務品質缺口之彌補，增進顧客滿</a:t>
            </a:r>
            <a:r>
              <a:rPr lang="en-US" altLang="zh-TW" b="1" dirty="0" smtClean="0"/>
              <a:t>       </a:t>
            </a:r>
          </a:p>
          <a:p>
            <a:pPr>
              <a:buNone/>
            </a:pPr>
            <a:r>
              <a:rPr lang="en-US" altLang="zh-TW" b="1" dirty="0" smtClean="0"/>
              <a:t>          </a:t>
            </a:r>
            <a:r>
              <a:rPr lang="zh-TW" altLang="zh-TW" b="1" dirty="0" smtClean="0"/>
              <a:t>意度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    </a:t>
            </a:r>
            <a:r>
              <a:rPr lang="zh-TW" altLang="zh-TW" b="1" dirty="0" smtClean="0"/>
              <a:t>「期望」服務品質與「認知」服務品</a:t>
            </a:r>
            <a:endParaRPr lang="en-US" altLang="zh-TW" b="1" dirty="0" smtClean="0"/>
          </a:p>
          <a:p>
            <a:pPr>
              <a:buNone/>
            </a:pPr>
            <a:r>
              <a:rPr lang="en-US" altLang="zh-TW" b="1" dirty="0" smtClean="0"/>
              <a:t>          </a:t>
            </a:r>
            <a:r>
              <a:rPr lang="zh-TW" altLang="zh-TW" b="1" dirty="0" smtClean="0"/>
              <a:t>質缺口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     </a:t>
            </a:r>
            <a:r>
              <a:rPr lang="zh-TW" altLang="zh-TW" b="1" dirty="0" smtClean="0"/>
              <a:t>顧客需求暸解缺口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     </a:t>
            </a:r>
            <a:r>
              <a:rPr lang="zh-TW" altLang="zh-TW" b="1" dirty="0" smtClean="0"/>
              <a:t>服務設計與規格暸解缺口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     </a:t>
            </a:r>
            <a:r>
              <a:rPr lang="zh-TW" altLang="zh-TW" b="1" dirty="0" smtClean="0"/>
              <a:t>服務執行缺口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       </a:t>
            </a:r>
            <a:r>
              <a:rPr lang="zh-TW" altLang="zh-TW" b="1" dirty="0" smtClean="0"/>
              <a:t>服務溝通缺口</a:t>
            </a:r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肆</a:t>
            </a:r>
            <a:r>
              <a:rPr lang="zh-TW" altLang="zh-TW" b="1" dirty="0" smtClean="0"/>
              <a:t>、「顧客導向服務」之經營管理</a:t>
            </a:r>
            <a:r>
              <a:rPr lang="en-US" altLang="zh-TW" b="1" dirty="0" smtClean="0"/>
              <a:t>(con)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b="1" dirty="0" smtClean="0"/>
          </a:p>
          <a:p>
            <a:r>
              <a:rPr lang="zh-TW" altLang="zh-TW" b="1" dirty="0" smtClean="0"/>
              <a:t>顧客導向服務之作法──「</a:t>
            </a:r>
            <a:r>
              <a:rPr lang="en-US" altLang="zh-TW" b="1" dirty="0" smtClean="0"/>
              <a:t>4S</a:t>
            </a:r>
            <a:r>
              <a:rPr lang="zh-TW" altLang="zh-TW" b="1" dirty="0" smtClean="0"/>
              <a:t>」觀點</a:t>
            </a:r>
            <a:endParaRPr lang="zh-TW" altLang="zh-TW" dirty="0" smtClean="0"/>
          </a:p>
          <a:p>
            <a:r>
              <a:rPr lang="zh-TW" altLang="zh-TW" b="1" dirty="0" smtClean="0"/>
              <a:t></a:t>
            </a:r>
            <a:r>
              <a:rPr lang="en-US" altLang="zh-TW" b="1" dirty="0" smtClean="0"/>
              <a:t>	Standing</a:t>
            </a:r>
            <a:r>
              <a:rPr lang="zh-TW" altLang="zh-TW" b="1" dirty="0" smtClean="0"/>
              <a:t>／站起來</a:t>
            </a:r>
            <a:endParaRPr lang="zh-TW" altLang="zh-TW" dirty="0" smtClean="0"/>
          </a:p>
          <a:p>
            <a:r>
              <a:rPr lang="zh-TW" altLang="zh-TW" b="1" dirty="0" smtClean="0"/>
              <a:t></a:t>
            </a:r>
            <a:r>
              <a:rPr lang="en-US" altLang="zh-TW" b="1" dirty="0" smtClean="0"/>
              <a:t>	Smiling</a:t>
            </a:r>
            <a:r>
              <a:rPr lang="zh-TW" altLang="zh-TW" b="1" dirty="0" smtClean="0"/>
              <a:t>／微笑</a:t>
            </a:r>
            <a:endParaRPr lang="zh-TW" altLang="zh-TW" dirty="0" smtClean="0"/>
          </a:p>
          <a:p>
            <a:r>
              <a:rPr lang="zh-TW" altLang="zh-TW" b="1" dirty="0" smtClean="0"/>
              <a:t></a:t>
            </a:r>
            <a:r>
              <a:rPr lang="en-US" altLang="zh-TW" b="1" dirty="0" smtClean="0"/>
              <a:t>	Speeding</a:t>
            </a:r>
            <a:r>
              <a:rPr lang="zh-TW" altLang="zh-TW" b="1" dirty="0" smtClean="0"/>
              <a:t>／趕快辦</a:t>
            </a:r>
            <a:endParaRPr lang="zh-TW" altLang="zh-TW" dirty="0" smtClean="0"/>
          </a:p>
          <a:p>
            <a:r>
              <a:rPr lang="zh-TW" altLang="zh-TW" b="1" dirty="0" smtClean="0"/>
              <a:t></a:t>
            </a:r>
            <a:r>
              <a:rPr lang="en-US" altLang="zh-TW" b="1" dirty="0" smtClean="0"/>
              <a:t>	</a:t>
            </a:r>
            <a:r>
              <a:rPr lang="en-US" altLang="zh-TW" b="1" dirty="0" err="1" smtClean="0"/>
              <a:t>Satistfying</a:t>
            </a:r>
            <a:r>
              <a:rPr lang="zh-TW" altLang="zh-TW" b="1" dirty="0" smtClean="0"/>
              <a:t>／令人滿意</a:t>
            </a:r>
            <a:endParaRPr lang="zh-TW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80</TotalTime>
  <Words>1407</Words>
  <Application>Microsoft Office PowerPoint</Application>
  <PresentationFormat>如螢幕大小 (4:3)</PresentationFormat>
  <Paragraphs>254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夏至</vt:lpstr>
      <vt:lpstr>兼任兼辦人事業務人員應有的角色與作為-服務品質觀點</vt:lpstr>
      <vt:lpstr>內容大綱</vt:lpstr>
      <vt:lpstr>內容大綱(續)</vt:lpstr>
      <vt:lpstr>壹、顧客導向服務的意義</vt:lpstr>
      <vt:lpstr>貳、顧客導向服務之四構面問題(SIVA模式)： </vt:lpstr>
      <vt:lpstr>參、現代化之「顧客導向服務」</vt:lpstr>
      <vt:lpstr>肆、「顧客導向服務」之經營管理</vt:lpstr>
      <vt:lpstr>肆、「顧客導向服務」之經營管理(con)</vt:lpstr>
      <vt:lpstr>肆、「顧客導向服務」之經營管理(con)</vt:lpstr>
      <vt:lpstr>伍、顧客導向服務之趨勢</vt:lpstr>
      <vt:lpstr>陸、服務系統(Service System)</vt:lpstr>
      <vt:lpstr>柒、典範經濟-服務新標竿</vt:lpstr>
      <vt:lpstr>柒、典範經濟-服務新標竿(續)</vt:lpstr>
      <vt:lpstr>捌、服務要素：服務三角觀點</vt:lpstr>
      <vt:lpstr>玖、感動服務境界</vt:lpstr>
      <vt:lpstr>拾、感動服務之構面管理</vt:lpstr>
      <vt:lpstr>拾壹、感動服務的機制與流程</vt:lpstr>
      <vt:lpstr>拾貳、感動服務秘訣—Service模式</vt:lpstr>
      <vt:lpstr>拾參、感動服務戰術</vt:lpstr>
      <vt:lpstr>拾肆、現代化服務人員之魅力</vt:lpstr>
      <vt:lpstr>拾伍、服務深化戰術</vt:lpstr>
      <vt:lpstr>拾陸、感動服務之關鍵因素</vt:lpstr>
      <vt:lpstr>拾柒、感動服務之經營構面</vt:lpstr>
      <vt:lpstr>拾捌、結論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acer</dc:creator>
  <cp:lastModifiedBy>chu</cp:lastModifiedBy>
  <cp:revision>21</cp:revision>
  <dcterms:created xsi:type="dcterms:W3CDTF">2010-09-07T15:14:16Z</dcterms:created>
  <dcterms:modified xsi:type="dcterms:W3CDTF">2015-02-25T14:32:19Z</dcterms:modified>
</cp:coreProperties>
</file>