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607" r:id="rId2"/>
    <p:sldId id="920" r:id="rId3"/>
    <p:sldId id="877" r:id="rId4"/>
    <p:sldId id="1000" r:id="rId5"/>
    <p:sldId id="1001" r:id="rId6"/>
    <p:sldId id="1002" r:id="rId7"/>
    <p:sldId id="1003" r:id="rId8"/>
    <p:sldId id="1004" r:id="rId9"/>
    <p:sldId id="1005" r:id="rId10"/>
    <p:sldId id="1006" r:id="rId11"/>
    <p:sldId id="1007" r:id="rId12"/>
    <p:sldId id="943" r:id="rId13"/>
    <p:sldId id="1042" r:id="rId14"/>
    <p:sldId id="1008" r:id="rId15"/>
    <p:sldId id="1009" r:id="rId16"/>
    <p:sldId id="1041" r:id="rId17"/>
    <p:sldId id="1010" r:id="rId18"/>
    <p:sldId id="1043" r:id="rId19"/>
    <p:sldId id="1012" r:id="rId20"/>
    <p:sldId id="1013" r:id="rId21"/>
    <p:sldId id="1014" r:id="rId22"/>
    <p:sldId id="1015" r:id="rId23"/>
    <p:sldId id="1016" r:id="rId24"/>
    <p:sldId id="1044" r:id="rId25"/>
    <p:sldId id="1017" r:id="rId26"/>
    <p:sldId id="1018" r:id="rId27"/>
    <p:sldId id="1040" r:id="rId28"/>
    <p:sldId id="1045" r:id="rId29"/>
    <p:sldId id="1019" r:id="rId30"/>
    <p:sldId id="1046" r:id="rId31"/>
    <p:sldId id="1021" r:id="rId32"/>
    <p:sldId id="1022" r:id="rId33"/>
    <p:sldId id="1023" r:id="rId34"/>
    <p:sldId id="1048" r:id="rId35"/>
    <p:sldId id="1047" r:id="rId36"/>
    <p:sldId id="1025" r:id="rId37"/>
    <p:sldId id="1039" r:id="rId38"/>
    <p:sldId id="1027" r:id="rId39"/>
    <p:sldId id="1031" r:id="rId40"/>
    <p:sldId id="1030" r:id="rId41"/>
    <p:sldId id="1032" r:id="rId42"/>
    <p:sldId id="1033" r:id="rId43"/>
    <p:sldId id="1034" r:id="rId44"/>
    <p:sldId id="1036" r:id="rId45"/>
    <p:sldId id="1037" r:id="rId46"/>
    <p:sldId id="1038" r:id="rId47"/>
    <p:sldId id="1028" r:id="rId48"/>
    <p:sldId id="981" r:id="rId49"/>
  </p:sldIdLst>
  <p:sldSz cx="9144000" cy="5143500" type="screen16x9"/>
  <p:notesSz cx="7099300" cy="10234613"/>
  <p:custDataLst>
    <p:tags r:id="rId51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4B4"/>
    <a:srgbClr val="FF66FF"/>
    <a:srgbClr val="0033CC"/>
    <a:srgbClr val="CC99FF"/>
    <a:srgbClr val="FFCC66"/>
    <a:srgbClr val="FF7C80"/>
    <a:srgbClr val="E5DFEC"/>
    <a:srgbClr val="FFCC99"/>
    <a:srgbClr val="CC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7" autoAdjust="0"/>
    <p:restoredTop sz="86148" autoAdjust="0"/>
  </p:normalViewPr>
  <p:slideViewPr>
    <p:cSldViewPr>
      <p:cViewPr varScale="1">
        <p:scale>
          <a:sx n="93" d="100"/>
          <a:sy n="93" d="100"/>
        </p:scale>
        <p:origin x="197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82A5992-9D73-4015-9385-ABE035416B29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95031C-36FB-4BFB-B547-5049AC3C4D20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304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678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182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82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68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394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283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97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琦為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61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琦為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6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49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琦為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491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56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琦為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200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969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717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俊彥、琦為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168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519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026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44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95031C-36FB-4BFB-B547-5049AC3C4D20}" type="slidenum">
              <a:rPr lang="zh-CN" altLang="en-US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37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36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80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92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98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13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2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13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4344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9340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9728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026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32587AA-EA39-49BA-862B-8683CB522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7461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507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  <p:sldLayoutId id="2147483669" r:id="rId3"/>
    <p:sldLayoutId id="2147483670" r:id="rId4"/>
    <p:sldLayoutId id="2147483671" r:id="rId5"/>
    <p:sldLayoutId id="2147483658" r:id="rId6"/>
    <p:sldLayoutId id="2147483664" r:id="rId7"/>
    <p:sldLayoutId id="2147483665" r:id="rId8"/>
    <p:sldLayoutId id="2147483672" r:id="rId9"/>
    <p:sldLayoutId id="2147483674" r:id="rId10"/>
    <p:sldLayoutId id="214748367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5" indent="-342855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3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2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3" indent="-228570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3" indent="-228570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5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5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6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97" indent="-228570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3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2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11" Type="http://schemas.openxmlformats.org/officeDocument/2006/relationships/image" Target="../media/image66.jp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307CCA0-5D22-4288-8309-FAA53432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14647" y="301068"/>
            <a:ext cx="2157235" cy="972562"/>
          </a:xfrm>
          <a:prstGeom prst="rect">
            <a:avLst/>
          </a:prstGeom>
        </p:spPr>
        <p:txBody>
          <a:bodyPr wrap="square" lIns="48756" tIns="24378" rIns="48756" bIns="24378">
            <a:spAutoFit/>
          </a:bodyPr>
          <a:lstStyle/>
          <a:p>
            <a:pPr algn="ctr"/>
            <a:r>
              <a:rPr lang="en-US" altLang="zh-CN" sz="6000" spc="213" dirty="0" smtClean="0">
                <a:solidFill>
                  <a:schemeClr val="accent1"/>
                </a:solidFill>
                <a:latin typeface="Broadway" panose="04040905080B020205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2019</a:t>
            </a:r>
            <a:endParaRPr lang="en-US" altLang="zh-CN" sz="6000" spc="213" dirty="0">
              <a:solidFill>
                <a:schemeClr val="accent1"/>
              </a:solidFill>
              <a:latin typeface="Broadway" panose="04040905080B02020502" pitchFamily="8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16"/>
          <p:cNvSpPr txBox="1"/>
          <p:nvPr/>
        </p:nvSpPr>
        <p:spPr>
          <a:xfrm>
            <a:off x="179512" y="1164502"/>
            <a:ext cx="8960427" cy="1050542"/>
          </a:xfrm>
          <a:prstGeom prst="rect">
            <a:avLst/>
          </a:prstGeom>
          <a:noFill/>
        </p:spPr>
        <p:txBody>
          <a:bodyPr wrap="square" lIns="65023" tIns="32511" rIns="65023" bIns="32511" rtlCol="0">
            <a:spAutoFit/>
          </a:bodyPr>
          <a:lstStyle/>
          <a:p>
            <a:pPr>
              <a:buNone/>
            </a:pPr>
            <a:r>
              <a:rPr lang="zh-TW" altLang="en-US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宜蘭縣災害防救深耕第</a:t>
            </a:r>
            <a:r>
              <a:rPr lang="en-US" altLang="zh-TW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3</a:t>
            </a:r>
            <a:r>
              <a:rPr lang="zh-TW" altLang="en-US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期計畫委託專業技術服務勞務</a:t>
            </a:r>
            <a:r>
              <a:rPr lang="en-US" altLang="zh-TW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(108</a:t>
            </a:r>
            <a:r>
              <a:rPr lang="zh-TW" altLang="en-US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年度續約</a:t>
            </a:r>
            <a:r>
              <a:rPr lang="en-US" altLang="zh-TW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)</a:t>
            </a:r>
            <a:r>
              <a:rPr lang="zh-TW" altLang="en-US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採購案</a:t>
            </a: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2771800" y="2556193"/>
            <a:ext cx="4017070" cy="5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23" tIns="32511" rIns="65023" bIns="3251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TW" altLang="en-US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b="1" cap="all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6</a:t>
            </a:r>
            <a:r>
              <a:rPr lang="zh-TW" altLang="en-US" b="1" cap="all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次</a:t>
            </a:r>
            <a:r>
              <a:rPr lang="zh-TW" altLang="en-US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工作推動報告</a:t>
            </a:r>
            <a:endParaRPr lang="zh-CN" altLang="en-US" b="1" cap="al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本框 692">
            <a:extLst>
              <a:ext uri="{FF2B5EF4-FFF2-40B4-BE49-F238E27FC236}">
                <a16:creationId xmlns="" xmlns:a16="http://schemas.microsoft.com/office/drawing/2014/main" id="{C6E2E950-AD2E-4F0A-85C8-9CE049A1C2CC}"/>
              </a:ext>
            </a:extLst>
          </p:cNvPr>
          <p:cNvSpPr txBox="1"/>
          <p:nvPr/>
        </p:nvSpPr>
        <p:spPr>
          <a:xfrm>
            <a:off x="46574" y="90116"/>
            <a:ext cx="669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 dirty="0">
                <a:solidFill>
                  <a:schemeClr val="accent1"/>
                </a:solidFill>
                <a:latin typeface="Microsoft YaHei" charset="0"/>
                <a:ea typeface="Microsoft YaHei" charset="0"/>
                <a:cs typeface="Microsoft YaHei" charset="0"/>
              </a:rPr>
              <a:t>宜蘭縣政府消防局</a:t>
            </a:r>
            <a:endParaRPr kumimoji="1" lang="zh-CN" altLang="en-US" sz="2400" b="1" dirty="0">
              <a:solidFill>
                <a:schemeClr val="accent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5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>
            <a:extLst>
              <a:ext uri="{FF2B5EF4-FFF2-40B4-BE49-F238E27FC236}">
                <a16:creationId xmlns="" xmlns:a16="http://schemas.microsoft.com/office/drawing/2014/main" id="{419F1D55-93DB-4E13-B4F5-1F1439F11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525969"/>
            <a:ext cx="500980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 panose="020F0502020204030204" pitchFamily="34" charset="0"/>
              </a:rPr>
              <a:t>簡報人：洪啟東教授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sym typeface="Calibri" panose="020F0502020204030204" pitchFamily="34" charset="0"/>
            </a:endParaRPr>
          </a:p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sym typeface="Calibri" panose="020F0502020204030204" pitchFamily="34" charset="0"/>
            </a:endParaRP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計畫主持人：洪啟東教授</a:t>
            </a: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協同主持人：林文苑教授、莊睦雄教授、謝維權教授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3D59194C-CEFF-484D-A5C4-1C8A9F0D88C5}"/>
              </a:ext>
            </a:extLst>
          </p:cNvPr>
          <p:cNvSpPr txBox="1"/>
          <p:nvPr/>
        </p:nvSpPr>
        <p:spPr>
          <a:xfrm>
            <a:off x="748390" y="4704066"/>
            <a:ext cx="83915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14:30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宜蘭縣消防局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C0DA273B-40D1-4DA8-9212-5C04AA0B5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" y="4694031"/>
            <a:ext cx="366692" cy="36669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8E573AA8-4AF2-4245-87C4-0DFBE2FDE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94031"/>
            <a:ext cx="352854" cy="3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6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6"/>
                            </p:stCondLst>
                            <p:childTnLst>
                              <p:par>
                                <p:cTn id="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5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523448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二、每月工作進度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(2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月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)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="" xmlns:a16="http://schemas.microsoft.com/office/drawing/2014/main" id="{A2F76695-092D-4487-A2D8-80ABAEAEE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038307"/>
              </p:ext>
            </p:extLst>
          </p:nvPr>
        </p:nvGraphicFramePr>
        <p:xfrm>
          <a:off x="160878" y="724202"/>
          <a:ext cx="8863428" cy="436280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401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12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15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14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14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09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53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8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星期一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星期二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星期三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星期四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星期五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星期六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星期日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繳交海嘯災害防救對策重點項目盤點資料</a:t>
                      </a:r>
                      <a:endParaRPr kumimoji="0" 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4</a:t>
                      </a:r>
                      <a:endParaRPr kumimoji="0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6</a:t>
                      </a:r>
                      <a:endParaRPr kumimoji="0" lang="en-US" altLang="zh-TW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7</a:t>
                      </a: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8</a:t>
                      </a: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endParaRPr kumimoji="0" lang="zh-TW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6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11</a:t>
                      </a:r>
                      <a:r>
                        <a:rPr kumimoji="0" lang="zh-TW" alt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修正五結鄉地區災害防救計畫</a:t>
                      </a:r>
                      <a:endParaRPr kumimoji="0" lang="en-US" altLang="zh-TW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12</a:t>
                      </a:r>
                      <a:endParaRPr kumimoji="0" lang="en-US" altLang="zh-TW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13</a:t>
                      </a:r>
                      <a:r>
                        <a:rPr kumimoji="0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新任地方首長講習消防局簡報資料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礁溪鄉德陽村災害防救計畫、礁溪鄉基礎資料整理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村</a:t>
                      </a:r>
                      <a:r>
                        <a:rPr kumimoji="0" lang="en-US" altLang="zh-TW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(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里</a:t>
                      </a:r>
                      <a:r>
                        <a:rPr kumimoji="0" lang="en-US" altLang="zh-TW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)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長教育訓練計畫撰寫</a:t>
                      </a:r>
                      <a:endParaRPr kumimoji="0" lang="en-US" altLang="zh-TW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16</a:t>
                      </a:r>
                      <a:endParaRPr kumimoji="0" lang="zh-TW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6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安排</a:t>
                      </a: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108</a:t>
                      </a: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年村里長防災講習、礁溪鄉基礎資料整理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大同鄉土石流災點空拍機拍攝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20 </a:t>
                      </a: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空拍照片檔案整理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韌性社區工作會議資料撰寫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108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年度三合一會報開場影片</a:t>
                      </a:r>
                      <a:endParaRPr kumimoji="0" lang="zh-TW" alt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r>
                        <a:rPr lang="zh-TW" altLang="en-US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1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台北校區用印契約書</a:t>
                      </a:r>
                      <a:endParaRPr lang="zh-TW" altLang="en-US" sz="11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3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25</a:t>
                      </a:r>
                      <a:r>
                        <a:rPr kumimoji="0" lang="en-US" altLang="zh-TW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108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年度公所聯合兵棋推演臨機課題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26</a:t>
                      </a:r>
                      <a:r>
                        <a:rPr kumimoji="0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兵棋推演會議、韌性社區工作指導會議</a:t>
                      </a:r>
                      <a:endParaRPr kumimoji="0" lang="en-US" altLang="zh-TW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宜蘭縣公所兵推規劃報告回饋意見整理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8" name="群組 27"/>
          <p:cNvGrpSpPr/>
          <p:nvPr/>
        </p:nvGrpSpPr>
        <p:grpSpPr>
          <a:xfrm>
            <a:off x="1979712" y="4659982"/>
            <a:ext cx="882744" cy="270272"/>
            <a:chOff x="1979712" y="4749750"/>
            <a:chExt cx="882744" cy="270272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xmlns="" id="{70AA43F9-6270-4748-B407-2D5231077623}"/>
                </a:ext>
              </a:extLst>
            </p:cNvPr>
            <p:cNvGrpSpPr/>
            <p:nvPr/>
          </p:nvGrpSpPr>
          <p:grpSpPr>
            <a:xfrm>
              <a:off x="2466194" y="4749750"/>
              <a:ext cx="396262" cy="270272"/>
              <a:chOff x="1032094" y="2383505"/>
              <a:chExt cx="528348" cy="360363"/>
            </a:xfrm>
          </p:grpSpPr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xmlns="" id="{1708E284-C155-49EB-BEDC-60F0E7A9DEA1}"/>
                  </a:ext>
                </a:extLst>
              </p:cNvPr>
              <p:cNvSpPr/>
              <p:nvPr/>
            </p:nvSpPr>
            <p:spPr bwMode="auto">
              <a:xfrm>
                <a:off x="1116881" y="2383505"/>
                <a:ext cx="358775" cy="360363"/>
              </a:xfrm>
              <a:prstGeom prst="ellips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" name="矩形 44">
                <a:extLst>
                  <a:ext uri="{FF2B5EF4-FFF2-40B4-BE49-F238E27FC236}">
                    <a16:creationId xmlns:a16="http://schemas.microsoft.com/office/drawing/2014/main" xmlns="" id="{7EC5F6D1-6F85-4FA9-A28F-5CA760B60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094" y="2427622"/>
                <a:ext cx="528348" cy="29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zh-TW" altLang="en-US" sz="825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助理</a:t>
                </a:r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xmlns="" id="{70AA43F9-6270-4748-B407-2D5231077623}"/>
                </a:ext>
              </a:extLst>
            </p:cNvPr>
            <p:cNvGrpSpPr/>
            <p:nvPr/>
          </p:nvGrpSpPr>
          <p:grpSpPr>
            <a:xfrm>
              <a:off x="2222163" y="4749750"/>
              <a:ext cx="396262" cy="270272"/>
              <a:chOff x="1032094" y="2383505"/>
              <a:chExt cx="528348" cy="360363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xmlns="" id="{1708E284-C155-49EB-BEDC-60F0E7A9DEA1}"/>
                  </a:ext>
                </a:extLst>
              </p:cNvPr>
              <p:cNvSpPr/>
              <p:nvPr/>
            </p:nvSpPr>
            <p:spPr bwMode="auto">
              <a:xfrm>
                <a:off x="1116881" y="2383505"/>
                <a:ext cx="358775" cy="360363"/>
              </a:xfrm>
              <a:prstGeom prst="ellipse">
                <a:avLst/>
              </a:prstGeom>
              <a:solidFill>
                <a:srgbClr val="034EA2"/>
              </a:solidFill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2" name="矩形 44">
                <a:extLst>
                  <a:ext uri="{FF2B5EF4-FFF2-40B4-BE49-F238E27FC236}">
                    <a16:creationId xmlns:a16="http://schemas.microsoft.com/office/drawing/2014/main" xmlns="" id="{7EC5F6D1-6F85-4FA9-A28F-5CA760B60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094" y="2427622"/>
                <a:ext cx="528348" cy="29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TW" altLang="en-US" sz="825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莊</a:t>
                </a:r>
                <a:endPara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xmlns="" id="{70AA43F9-6270-4748-B407-2D5231077623}"/>
                </a:ext>
              </a:extLst>
            </p:cNvPr>
            <p:cNvGrpSpPr/>
            <p:nvPr/>
          </p:nvGrpSpPr>
          <p:grpSpPr>
            <a:xfrm>
              <a:off x="1979712" y="4749750"/>
              <a:ext cx="396262" cy="270272"/>
              <a:chOff x="1032094" y="2383505"/>
              <a:chExt cx="528348" cy="360363"/>
            </a:xfrm>
          </p:grpSpPr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xmlns="" id="{1708E284-C155-49EB-BEDC-60F0E7A9DEA1}"/>
                  </a:ext>
                </a:extLst>
              </p:cNvPr>
              <p:cNvSpPr/>
              <p:nvPr/>
            </p:nvSpPr>
            <p:spPr bwMode="auto">
              <a:xfrm>
                <a:off x="1116881" y="2383505"/>
                <a:ext cx="358775" cy="360363"/>
              </a:xfrm>
              <a:prstGeom prst="ellipse">
                <a:avLst/>
              </a:prstGeom>
              <a:solidFill>
                <a:srgbClr val="034EA2"/>
              </a:solidFill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" name="矩形 44">
                <a:extLst>
                  <a:ext uri="{FF2B5EF4-FFF2-40B4-BE49-F238E27FC236}">
                    <a16:creationId xmlns:a16="http://schemas.microsoft.com/office/drawing/2014/main" xmlns="" id="{7EC5F6D1-6F85-4FA9-A28F-5CA760B60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094" y="2427622"/>
                <a:ext cx="528348" cy="29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TW" altLang="en-US" sz="825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林</a:t>
                </a:r>
                <a:endPara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xmlns="" id="{40E12A28-9731-4B7A-A6EC-181C5680036F}"/>
              </a:ext>
            </a:extLst>
          </p:cNvPr>
          <p:cNvSpPr txBox="1"/>
          <p:nvPr/>
        </p:nvSpPr>
        <p:spPr>
          <a:xfrm>
            <a:off x="311819" y="4644338"/>
            <a:ext cx="89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農曆春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endParaRPr lang="en-US" altLang="zh-TW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2466194" y="3867894"/>
            <a:ext cx="396262" cy="270272"/>
            <a:chOff x="1032094" y="2383505"/>
            <a:chExt cx="528348" cy="360363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4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14" y="1203598"/>
            <a:ext cx="540000" cy="54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1203010"/>
            <a:ext cx="540000" cy="540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6" y="1768317"/>
            <a:ext cx="540000" cy="540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10" y="1768317"/>
            <a:ext cx="540000" cy="5400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70" y="1772085"/>
            <a:ext cx="540000" cy="5400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68317"/>
            <a:ext cx="540000" cy="54000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79" y="1790310"/>
            <a:ext cx="540000" cy="54000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72" y="1811036"/>
            <a:ext cx="540000" cy="54000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1811036"/>
            <a:ext cx="540000" cy="540000"/>
          </a:xfrm>
          <a:prstGeom prst="rect">
            <a:avLst/>
          </a:prstGeom>
        </p:spPr>
      </p:pic>
      <p:sp>
        <p:nvSpPr>
          <p:cNvPr id="20" name="投影片編號版面配置區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7740352" y="3795886"/>
            <a:ext cx="396262" cy="270272"/>
            <a:chOff x="1032094" y="2383505"/>
            <a:chExt cx="528348" cy="360363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="" xmlns:a16="http://schemas.microsoft.com/office/drawing/2014/main" id="{DCC5FCC1-1F02-4695-86EA-BAD9CB82C6E9}"/>
              </a:ext>
            </a:extLst>
          </p:cNvPr>
          <p:cNvGrpSpPr/>
          <p:nvPr/>
        </p:nvGrpSpPr>
        <p:grpSpPr>
          <a:xfrm>
            <a:off x="6318932" y="60706"/>
            <a:ext cx="928223" cy="276999"/>
            <a:chOff x="7948615" y="1293058"/>
            <a:chExt cx="928223" cy="276999"/>
          </a:xfrm>
        </p:grpSpPr>
        <p:sp>
          <p:nvSpPr>
            <p:cNvPr id="47" name="矩形: 圓角 71">
              <a:extLst>
                <a:ext uri="{FF2B5EF4-FFF2-40B4-BE49-F238E27FC236}">
                  <a16:creationId xmlns="" xmlns:a16="http://schemas.microsoft.com/office/drawing/2014/main" id="{B869374F-04B5-4B57-A6CF-4C74CD7605B4}"/>
                </a:ext>
              </a:extLst>
            </p:cNvPr>
            <p:cNvSpPr/>
            <p:nvPr/>
          </p:nvSpPr>
          <p:spPr>
            <a:xfrm>
              <a:off x="7981759" y="1311225"/>
              <a:ext cx="714270" cy="22916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="" xmlns:a16="http://schemas.microsoft.com/office/drawing/2014/main" id="{824D6DAE-1856-415B-B05F-2DAFBDAAB79B}"/>
                </a:ext>
              </a:extLst>
            </p:cNvPr>
            <p:cNvSpPr txBox="1"/>
            <p:nvPr/>
          </p:nvSpPr>
          <p:spPr>
            <a:xfrm>
              <a:off x="7948615" y="1293058"/>
              <a:ext cx="928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農曆春</a:t>
              </a:r>
              <a:r>
                <a:rPr lang="zh-TW" alt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節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976964" y="59397"/>
            <a:ext cx="1211768" cy="276999"/>
            <a:chOff x="7930185" y="1294640"/>
            <a:chExt cx="1211768" cy="276999"/>
          </a:xfrm>
        </p:grpSpPr>
        <p:sp>
          <p:nvSpPr>
            <p:cNvPr id="50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1042908" cy="24382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30185" y="1294640"/>
              <a:ext cx="1211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韌性社區計畫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135568" y="62503"/>
            <a:ext cx="820808" cy="276999"/>
            <a:chOff x="7975309" y="1304175"/>
            <a:chExt cx="820808" cy="276999"/>
          </a:xfrm>
        </p:grpSpPr>
        <p:sp>
          <p:nvSpPr>
            <p:cNvPr id="53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792000" cy="24382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75309" y="1304175"/>
              <a:ext cx="820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地區計畫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6348363" y="350535"/>
            <a:ext cx="820808" cy="276999"/>
            <a:chOff x="7975309" y="1289100"/>
            <a:chExt cx="820808" cy="276999"/>
          </a:xfrm>
        </p:grpSpPr>
        <p:sp>
          <p:nvSpPr>
            <p:cNvPr id="56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792000" cy="24382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75309" y="1289100"/>
              <a:ext cx="820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兵推規劃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202992" y="350535"/>
            <a:ext cx="1188000" cy="276999"/>
            <a:chOff x="7981759" y="1296338"/>
            <a:chExt cx="1188000" cy="276999"/>
          </a:xfrm>
        </p:grpSpPr>
        <p:sp>
          <p:nvSpPr>
            <p:cNvPr id="59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1188000" cy="24382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8015063" y="1296338"/>
              <a:ext cx="1154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教育訓練規劃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7" name="群組 66"/>
          <p:cNvGrpSpPr/>
          <p:nvPr/>
        </p:nvGrpSpPr>
        <p:grpSpPr>
          <a:xfrm>
            <a:off x="107722" y="2178151"/>
            <a:ext cx="8893898" cy="276999"/>
            <a:chOff x="107722" y="2178151"/>
            <a:chExt cx="8893898" cy="276999"/>
          </a:xfrm>
        </p:grpSpPr>
        <p:cxnSp>
          <p:nvCxnSpPr>
            <p:cNvPr id="37" name="直線單箭頭接點 36"/>
            <p:cNvCxnSpPr/>
            <p:nvPr/>
          </p:nvCxnSpPr>
          <p:spPr bwMode="auto">
            <a:xfrm>
              <a:off x="145620" y="2422263"/>
              <a:ext cx="88560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群組 63">
              <a:extLst>
                <a:ext uri="{FF2B5EF4-FFF2-40B4-BE49-F238E27FC236}">
                  <a16:creationId xmlns="" xmlns:a16="http://schemas.microsoft.com/office/drawing/2014/main" id="{DCC5FCC1-1F02-4695-86EA-BAD9CB82C6E9}"/>
                </a:ext>
              </a:extLst>
            </p:cNvPr>
            <p:cNvGrpSpPr/>
            <p:nvPr/>
          </p:nvGrpSpPr>
          <p:grpSpPr>
            <a:xfrm>
              <a:off x="107722" y="2178151"/>
              <a:ext cx="928223" cy="276999"/>
              <a:chOff x="7948615" y="1293058"/>
              <a:chExt cx="928223" cy="276999"/>
            </a:xfrm>
          </p:grpSpPr>
          <p:sp>
            <p:nvSpPr>
              <p:cNvPr id="65" name="矩形: 圓角 71">
                <a:extLst>
                  <a:ext uri="{FF2B5EF4-FFF2-40B4-BE49-F238E27FC236}">
                    <a16:creationId xmlns="" xmlns:a16="http://schemas.microsoft.com/office/drawing/2014/main" id="{B869374F-04B5-4B57-A6CF-4C74CD7605B4}"/>
                  </a:ext>
                </a:extLst>
              </p:cNvPr>
              <p:cNvSpPr/>
              <p:nvPr/>
            </p:nvSpPr>
            <p:spPr>
              <a:xfrm>
                <a:off x="7981759" y="1311225"/>
                <a:ext cx="714270" cy="22916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6" name="文字方塊 65">
                <a:extLst>
                  <a:ext uri="{FF2B5EF4-FFF2-40B4-BE49-F238E27FC236}">
                    <a16:creationId xmlns="" xmlns:a16="http://schemas.microsoft.com/office/drawing/2014/main" id="{824D6DAE-1856-415B-B05F-2DAFBDAAB79B}"/>
                  </a:ext>
                </a:extLst>
              </p:cNvPr>
              <p:cNvSpPr txBox="1"/>
              <p:nvPr/>
            </p:nvSpPr>
            <p:spPr>
              <a:xfrm>
                <a:off x="7948615" y="1293058"/>
                <a:ext cx="9282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農曆春</a:t>
                </a:r>
                <a:r>
                  <a:rPr lang="zh-TW" altLang="en-US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節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81" name="群組 80"/>
          <p:cNvGrpSpPr/>
          <p:nvPr/>
        </p:nvGrpSpPr>
        <p:grpSpPr>
          <a:xfrm>
            <a:off x="187488" y="3003798"/>
            <a:ext cx="8892000" cy="306952"/>
            <a:chOff x="187488" y="3003798"/>
            <a:chExt cx="8892000" cy="306952"/>
          </a:xfrm>
        </p:grpSpPr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7488" y="3270076"/>
              <a:ext cx="8892000" cy="847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群組 67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87488" y="3033751"/>
              <a:ext cx="820808" cy="276999"/>
              <a:chOff x="7975309" y="1304175"/>
              <a:chExt cx="820808" cy="276999"/>
            </a:xfrm>
          </p:grpSpPr>
          <p:sp>
            <p:nvSpPr>
              <p:cNvPr id="69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0" name="文字方塊 69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304175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地區計畫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71" name="群組 70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971600" y="3014831"/>
              <a:ext cx="820808" cy="276999"/>
              <a:chOff x="7975309" y="1289100"/>
              <a:chExt cx="820808" cy="276999"/>
            </a:xfrm>
          </p:grpSpPr>
          <p:sp>
            <p:nvSpPr>
              <p:cNvPr id="72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3" name="文字方塊 72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289100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兵推規劃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75" name="群組 74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706500" y="3009520"/>
              <a:ext cx="1211768" cy="276999"/>
              <a:chOff x="7930185" y="1294640"/>
              <a:chExt cx="1211768" cy="276999"/>
            </a:xfrm>
          </p:grpSpPr>
          <p:sp>
            <p:nvSpPr>
              <p:cNvPr id="76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7" name="文字方塊 76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韌性社區撰寫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78" name="群組 77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2771800" y="3003798"/>
              <a:ext cx="1188000" cy="276999"/>
              <a:chOff x="7981759" y="1296338"/>
              <a:chExt cx="1188000" cy="276999"/>
            </a:xfrm>
          </p:grpSpPr>
          <p:sp>
            <p:nvSpPr>
              <p:cNvPr id="79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188000" cy="243829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0" name="文字方塊 79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8015063" y="1296338"/>
                <a:ext cx="11546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教育訓練規劃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12" name="群組 111"/>
          <p:cNvGrpSpPr/>
          <p:nvPr/>
        </p:nvGrpSpPr>
        <p:grpSpPr>
          <a:xfrm>
            <a:off x="2810450" y="3834490"/>
            <a:ext cx="6248468" cy="286838"/>
            <a:chOff x="2810450" y="3834490"/>
            <a:chExt cx="6248468" cy="286838"/>
          </a:xfrm>
        </p:grpSpPr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30918" y="4105854"/>
              <a:ext cx="6228000" cy="847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群組 102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3567668" y="3837332"/>
              <a:ext cx="1211768" cy="276999"/>
              <a:chOff x="7930185" y="1294640"/>
              <a:chExt cx="1211768" cy="276999"/>
            </a:xfrm>
          </p:grpSpPr>
          <p:sp>
            <p:nvSpPr>
              <p:cNvPr id="104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5" name="文字方塊 104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06" name="群組 105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2810450" y="3834490"/>
              <a:ext cx="820808" cy="276999"/>
              <a:chOff x="7975309" y="1289100"/>
              <a:chExt cx="820808" cy="276999"/>
            </a:xfrm>
          </p:grpSpPr>
          <p:sp>
            <p:nvSpPr>
              <p:cNvPr id="107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8" name="文字方塊 107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289100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兵推規劃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09" name="群組 108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4639318" y="3844329"/>
              <a:ext cx="1188000" cy="276999"/>
              <a:chOff x="7981759" y="1296338"/>
              <a:chExt cx="1188000" cy="276999"/>
            </a:xfrm>
          </p:grpSpPr>
          <p:sp>
            <p:nvSpPr>
              <p:cNvPr id="110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188000" cy="243829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11" name="文字方塊 110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8015063" y="1296338"/>
                <a:ext cx="11546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教育訓練規劃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21" name="群組 120"/>
          <p:cNvGrpSpPr/>
          <p:nvPr/>
        </p:nvGrpSpPr>
        <p:grpSpPr>
          <a:xfrm>
            <a:off x="150792" y="4740604"/>
            <a:ext cx="4277192" cy="279418"/>
            <a:chOff x="150792" y="4740604"/>
            <a:chExt cx="4277192" cy="279418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9984" y="5011545"/>
              <a:ext cx="4248000" cy="847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群組 114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883317" y="4742562"/>
              <a:ext cx="1211768" cy="276999"/>
              <a:chOff x="7930185" y="1294640"/>
              <a:chExt cx="1211768" cy="276999"/>
            </a:xfrm>
          </p:grpSpPr>
          <p:sp>
            <p:nvSpPr>
              <p:cNvPr id="116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17" name="文字方塊 116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8" name="群組 117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50792" y="4740604"/>
              <a:ext cx="820808" cy="276999"/>
              <a:chOff x="7975309" y="1289100"/>
              <a:chExt cx="820808" cy="276999"/>
            </a:xfrm>
          </p:grpSpPr>
          <p:sp>
            <p:nvSpPr>
              <p:cNvPr id="119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20" name="文字方塊 119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289100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兵推規劃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7709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="" xmlns:a16="http://schemas.microsoft.com/office/drawing/2014/main" id="{A2F76695-092D-4487-A2D8-80ABAEAEE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36897"/>
              </p:ext>
            </p:extLst>
          </p:nvPr>
        </p:nvGraphicFramePr>
        <p:xfrm>
          <a:off x="160878" y="724202"/>
          <a:ext cx="8863428" cy="436280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401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12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15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14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14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09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53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8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星期一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星期二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星期三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星期四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星期五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星期六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星期日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1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4 </a:t>
                      </a: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頭城鎮地區災害防救計畫旱災篇新增、四方工作會議安排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 </a:t>
                      </a:r>
                      <a:r>
                        <a:rPr kumimoji="0" lang="en-US" altLang="zh-TW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NCDR-LINE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災害通報與展示教育訓練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6</a:t>
                      </a:r>
                      <a:r>
                        <a:rPr kumimoji="0" lang="zh-TW" alt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宜蘭縣科研應用交流會議、宜蘭市七張里啟蒙與啟動課程</a:t>
                      </a:r>
                      <a:endParaRPr kumimoji="0" lang="en-US" altLang="zh-TW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7</a:t>
                      </a:r>
                      <a:r>
                        <a:rPr kumimoji="0" lang="zh-TW" altLang="en-US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防災手拿板製作、韌性社區簡報製作</a:t>
                      </a:r>
                      <a:endParaRPr kumimoji="0" lang="en-US" altLang="zh-TW" sz="105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8 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教育訓練場地勘查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endParaRPr kumimoji="0" lang="zh-TW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6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11</a:t>
                      </a:r>
                      <a:endParaRPr kumimoji="0" lang="en-US" altLang="zh-TW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12</a:t>
                      </a:r>
                      <a:r>
                        <a:rPr kumimoji="0" lang="zh-TW" alt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第一次四方工作會議資料撰寫</a:t>
                      </a:r>
                      <a:endParaRPr kumimoji="0" lang="en-US" altLang="zh-TW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13</a:t>
                      </a:r>
                      <a:r>
                        <a:rPr kumimoji="0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三合一會報開場影片修改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kumimoji="0" lang="zh-TW" altLang="en-US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啟蒙與啟動課程簡報修正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15</a:t>
                      </a:r>
                      <a:r>
                        <a:rPr kumimoji="0" lang="zh-TW" alt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銘傳大學</a:t>
                      </a:r>
                      <a:r>
                        <a:rPr kumimoji="0" lang="en-US" altLang="zh-TW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2019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國際學術研討會</a:t>
                      </a:r>
                      <a:r>
                        <a:rPr kumimoji="0" lang="en-US" altLang="zh-TW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(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礁溪調查文章發表</a:t>
                      </a:r>
                      <a:r>
                        <a:rPr kumimoji="0" lang="en-US" altLang="zh-TW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)</a:t>
                      </a:r>
                      <a:endParaRPr kumimoji="0" lang="en-US" altLang="zh-TW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16</a:t>
                      </a:r>
                      <a:endParaRPr kumimoji="0" lang="zh-TW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6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四方會議議題、企業防災規劃、進度管制表撰寫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災害防救資訊系統整合建置案說明會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20</a:t>
                      </a:r>
                    </a:p>
                  </a:txBody>
                  <a:tcPr marL="68580" marR="68580" marT="34290" marB="34290" horzOverflow="overflow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</a:p>
                  </a:txBody>
                  <a:tcPr marL="68580" marR="68580" marT="34290" marB="34290" horzOverflow="overflow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企業防災討論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3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25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韌性社區簡報製作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四方會議、簡易疏散避難圖教育訓練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27</a:t>
                      </a: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29</a:t>
                      </a: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30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31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523448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二、每月工作進度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(3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月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)</a:t>
            </a:r>
          </a:p>
        </p:txBody>
      </p:sp>
      <p:grpSp>
        <p:nvGrpSpPr>
          <p:cNvPr id="31" name="群組 30"/>
          <p:cNvGrpSpPr/>
          <p:nvPr/>
        </p:nvGrpSpPr>
        <p:grpSpPr>
          <a:xfrm>
            <a:off x="3261164" y="2221873"/>
            <a:ext cx="1113460" cy="277869"/>
            <a:chOff x="3261164" y="2211710"/>
            <a:chExt cx="1113460" cy="277869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xmlns="" id="{70AA43F9-6270-4748-B407-2D5231077623}"/>
                </a:ext>
              </a:extLst>
            </p:cNvPr>
            <p:cNvGrpSpPr/>
            <p:nvPr/>
          </p:nvGrpSpPr>
          <p:grpSpPr>
            <a:xfrm>
              <a:off x="3978362" y="2211710"/>
              <a:ext cx="396262" cy="270272"/>
              <a:chOff x="1032094" y="2383505"/>
              <a:chExt cx="528348" cy="360363"/>
            </a:xfrm>
          </p:grpSpPr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xmlns="" id="{1708E284-C155-49EB-BEDC-60F0E7A9DEA1}"/>
                  </a:ext>
                </a:extLst>
              </p:cNvPr>
              <p:cNvSpPr/>
              <p:nvPr/>
            </p:nvSpPr>
            <p:spPr bwMode="auto">
              <a:xfrm>
                <a:off x="1116881" y="2383505"/>
                <a:ext cx="358775" cy="360363"/>
              </a:xfrm>
              <a:prstGeom prst="ellips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" name="矩形 44">
                <a:extLst>
                  <a:ext uri="{FF2B5EF4-FFF2-40B4-BE49-F238E27FC236}">
                    <a16:creationId xmlns:a16="http://schemas.microsoft.com/office/drawing/2014/main" xmlns="" id="{7EC5F6D1-6F85-4FA9-A28F-5CA760B60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094" y="2427622"/>
                <a:ext cx="528348" cy="29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zh-TW" altLang="en-US" sz="825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助理</a:t>
                </a:r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xmlns="" id="{70AA43F9-6270-4748-B407-2D5231077623}"/>
                </a:ext>
              </a:extLst>
            </p:cNvPr>
            <p:cNvGrpSpPr/>
            <p:nvPr/>
          </p:nvGrpSpPr>
          <p:grpSpPr>
            <a:xfrm>
              <a:off x="3734331" y="2219307"/>
              <a:ext cx="396262" cy="270272"/>
              <a:chOff x="1032094" y="2383505"/>
              <a:chExt cx="528348" cy="360363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xmlns="" id="{1708E284-C155-49EB-BEDC-60F0E7A9DEA1}"/>
                  </a:ext>
                </a:extLst>
              </p:cNvPr>
              <p:cNvSpPr/>
              <p:nvPr/>
            </p:nvSpPr>
            <p:spPr bwMode="auto">
              <a:xfrm>
                <a:off x="1116881" y="2383505"/>
                <a:ext cx="358775" cy="360363"/>
              </a:xfrm>
              <a:prstGeom prst="ellipse">
                <a:avLst/>
              </a:prstGeom>
              <a:solidFill>
                <a:srgbClr val="034EA2"/>
              </a:solidFill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2" name="矩形 44">
                <a:extLst>
                  <a:ext uri="{FF2B5EF4-FFF2-40B4-BE49-F238E27FC236}">
                    <a16:creationId xmlns:a16="http://schemas.microsoft.com/office/drawing/2014/main" xmlns="" id="{7EC5F6D1-6F85-4FA9-A28F-5CA760B60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094" y="2427622"/>
                <a:ext cx="528348" cy="29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TW" altLang="en-US" sz="825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莊</a:t>
                </a:r>
                <a:endPara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xmlns="" id="{70AA43F9-6270-4748-B407-2D5231077623}"/>
                </a:ext>
              </a:extLst>
            </p:cNvPr>
            <p:cNvGrpSpPr/>
            <p:nvPr/>
          </p:nvGrpSpPr>
          <p:grpSpPr>
            <a:xfrm>
              <a:off x="3491880" y="2211710"/>
              <a:ext cx="396262" cy="270272"/>
              <a:chOff x="1032094" y="2383505"/>
              <a:chExt cx="528348" cy="360363"/>
            </a:xfrm>
          </p:grpSpPr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xmlns="" id="{1708E284-C155-49EB-BEDC-60F0E7A9DEA1}"/>
                  </a:ext>
                </a:extLst>
              </p:cNvPr>
              <p:cNvSpPr/>
              <p:nvPr/>
            </p:nvSpPr>
            <p:spPr bwMode="auto">
              <a:xfrm>
                <a:off x="1116881" y="2383505"/>
                <a:ext cx="358775" cy="360363"/>
              </a:xfrm>
              <a:prstGeom prst="ellipse">
                <a:avLst/>
              </a:prstGeom>
              <a:solidFill>
                <a:srgbClr val="034EA2"/>
              </a:solidFill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" name="矩形 44">
                <a:extLst>
                  <a:ext uri="{FF2B5EF4-FFF2-40B4-BE49-F238E27FC236}">
                    <a16:creationId xmlns:a16="http://schemas.microsoft.com/office/drawing/2014/main" xmlns="" id="{7EC5F6D1-6F85-4FA9-A28F-5CA760B60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094" y="2427622"/>
                <a:ext cx="528348" cy="29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TW" altLang="en-US" sz="825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林</a:t>
                </a:r>
                <a:endPara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xmlns="" id="{70AA43F9-6270-4748-B407-2D5231077623}"/>
                </a:ext>
              </a:extLst>
            </p:cNvPr>
            <p:cNvGrpSpPr/>
            <p:nvPr/>
          </p:nvGrpSpPr>
          <p:grpSpPr>
            <a:xfrm>
              <a:off x="3261164" y="2213737"/>
              <a:ext cx="396262" cy="270272"/>
              <a:chOff x="1032094" y="2383505"/>
              <a:chExt cx="528348" cy="360363"/>
            </a:xfrm>
          </p:grpSpPr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xmlns="" id="{1708E284-C155-49EB-BEDC-60F0E7A9DEA1}"/>
                  </a:ext>
                </a:extLst>
              </p:cNvPr>
              <p:cNvSpPr/>
              <p:nvPr/>
            </p:nvSpPr>
            <p:spPr bwMode="auto">
              <a:xfrm>
                <a:off x="1116881" y="2383505"/>
                <a:ext cx="358775" cy="360363"/>
              </a:xfrm>
              <a:prstGeom prst="ellipse">
                <a:avLst/>
              </a:prstGeom>
              <a:solidFill>
                <a:srgbClr val="034EA2"/>
              </a:solidFill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8" name="矩形 44">
                <a:extLst>
                  <a:ext uri="{FF2B5EF4-FFF2-40B4-BE49-F238E27FC236}">
                    <a16:creationId xmlns:a16="http://schemas.microsoft.com/office/drawing/2014/main" xmlns="" id="{7EC5F6D1-6F85-4FA9-A28F-5CA760B60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094" y="2427622"/>
                <a:ext cx="528348" cy="29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TW" altLang="en-US" sz="825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洪</a:t>
                </a:r>
              </a:p>
            </p:txBody>
          </p:sp>
        </p:grp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6883631" y="1941438"/>
            <a:ext cx="396262" cy="270272"/>
            <a:chOff x="1032094" y="2383505"/>
            <a:chExt cx="528348" cy="360363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7266781" y="4357949"/>
            <a:ext cx="1769714" cy="518057"/>
            <a:chOff x="2836330" y="3480516"/>
            <a:chExt cx="3226435" cy="518057"/>
          </a:xfrm>
        </p:grpSpPr>
        <p:sp>
          <p:nvSpPr>
            <p:cNvPr id="49" name="向右箭號 48"/>
            <p:cNvSpPr/>
            <p:nvPr/>
          </p:nvSpPr>
          <p:spPr>
            <a:xfrm>
              <a:off x="2836330" y="3480516"/>
              <a:ext cx="3226435" cy="51805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/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2962435" y="3496558"/>
              <a:ext cx="265037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宜蘭市七張里韌性社區調查</a:t>
              </a:r>
              <a:endPara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2440069" y="2241430"/>
            <a:ext cx="396262" cy="270272"/>
            <a:chOff x="1032094" y="2383505"/>
            <a:chExt cx="528348" cy="360363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8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6870519" y="2931790"/>
            <a:ext cx="396262" cy="270272"/>
            <a:chOff x="1032094" y="2383505"/>
            <a:chExt cx="528348" cy="360363"/>
          </a:xfrm>
        </p:grpSpPr>
        <p:sp>
          <p:nvSpPr>
            <p:cNvPr id="64" name="橢圓 63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5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sp>
        <p:nvSpPr>
          <p:cNvPr id="74" name="投影片編號版面配置區 7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zh-CN" altLang="en-US" dirty="0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2411760" y="3939902"/>
            <a:ext cx="396262" cy="270272"/>
            <a:chOff x="1032094" y="2383505"/>
            <a:chExt cx="528348" cy="360363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4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3948255" y="3914972"/>
            <a:ext cx="396262" cy="270272"/>
            <a:chOff x="1032094" y="2383505"/>
            <a:chExt cx="528348" cy="360363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5413799" y="3919384"/>
            <a:ext cx="396262" cy="270272"/>
            <a:chOff x="1032094" y="2383505"/>
            <a:chExt cx="528348" cy="360363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1934231" y="4310105"/>
            <a:ext cx="870909" cy="277869"/>
            <a:chOff x="1934231" y="4803998"/>
            <a:chExt cx="870909" cy="2778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997821" y="4803998"/>
              <a:ext cx="269082" cy="270272"/>
            </a:xfrm>
            <a:prstGeom prst="ellipse">
              <a:avLst/>
            </a:prstGeom>
            <a:solidFill>
              <a:srgbClr val="034EA2"/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5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4231" y="4837086"/>
              <a:ext cx="396262" cy="219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825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洪</a:t>
              </a:r>
              <a:endParaRPr lang="zh-TW" altLang="en-US" sz="825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2" name="群組 31"/>
            <p:cNvGrpSpPr/>
            <p:nvPr/>
          </p:nvGrpSpPr>
          <p:grpSpPr>
            <a:xfrm>
              <a:off x="2164847" y="4803998"/>
              <a:ext cx="640293" cy="277869"/>
              <a:chOff x="3734331" y="2211710"/>
              <a:chExt cx="640293" cy="277869"/>
            </a:xfrm>
          </p:grpSpPr>
          <p:grpSp>
            <p:nvGrpSpPr>
              <p:cNvPr id="33" name="群組 32">
                <a:extLst>
                  <a:ext uri="{FF2B5EF4-FFF2-40B4-BE49-F238E27FC236}">
                    <a16:creationId xmlns:a16="http://schemas.microsoft.com/office/drawing/2014/main" xmlns="" id="{70AA43F9-6270-4748-B407-2D5231077623}"/>
                  </a:ext>
                </a:extLst>
              </p:cNvPr>
              <p:cNvGrpSpPr/>
              <p:nvPr/>
            </p:nvGrpSpPr>
            <p:grpSpPr>
              <a:xfrm>
                <a:off x="3978362" y="2211710"/>
                <a:ext cx="396262" cy="270272"/>
                <a:chOff x="1032094" y="2383505"/>
                <a:chExt cx="528348" cy="360363"/>
              </a:xfrm>
            </p:grpSpPr>
            <p:sp>
              <p:nvSpPr>
                <p:cNvPr id="43" name="橢圓 42">
                  <a:extLst>
                    <a:ext uri="{FF2B5EF4-FFF2-40B4-BE49-F238E27FC236}">
                      <a16:creationId xmlns:a16="http://schemas.microsoft.com/office/drawing/2014/main" xmlns="" id="{1708E284-C155-49EB-BEDC-60F0E7A9DEA1}"/>
                    </a:ext>
                  </a:extLst>
                </p:cNvPr>
                <p:cNvSpPr/>
                <p:nvPr/>
              </p:nvSpPr>
              <p:spPr bwMode="auto">
                <a:xfrm>
                  <a:off x="1116881" y="2383505"/>
                  <a:ext cx="358775" cy="360363"/>
                </a:xfrm>
                <a:prstGeom prst="ellipse">
                  <a:avLst/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zh-TW" altLang="en-US" sz="9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矩形 44">
                  <a:extLst>
                    <a:ext uri="{FF2B5EF4-FFF2-40B4-BE49-F238E27FC236}">
                      <a16:creationId xmlns:a16="http://schemas.microsoft.com/office/drawing/2014/main" xmlns="" id="{7EC5F6D1-6F85-4FA9-A28F-5CA760B60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094" y="2427622"/>
                  <a:ext cx="528348" cy="292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zh-TW" altLang="en-US" sz="825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助理</a:t>
                  </a:r>
                </a:p>
              </p:txBody>
            </p:sp>
          </p:grp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xmlns="" id="{70AA43F9-6270-4748-B407-2D5231077623}"/>
                  </a:ext>
                </a:extLst>
              </p:cNvPr>
              <p:cNvGrpSpPr/>
              <p:nvPr/>
            </p:nvGrpSpPr>
            <p:grpSpPr>
              <a:xfrm>
                <a:off x="3734331" y="2219307"/>
                <a:ext cx="396262" cy="270272"/>
                <a:chOff x="1032094" y="2383505"/>
                <a:chExt cx="528348" cy="360363"/>
              </a:xfrm>
            </p:grpSpPr>
            <p:sp>
              <p:nvSpPr>
                <p:cNvPr id="41" name="橢圓 40">
                  <a:extLst>
                    <a:ext uri="{FF2B5EF4-FFF2-40B4-BE49-F238E27FC236}">
                      <a16:creationId xmlns:a16="http://schemas.microsoft.com/office/drawing/2014/main" xmlns="" id="{1708E284-C155-49EB-BEDC-60F0E7A9DEA1}"/>
                    </a:ext>
                  </a:extLst>
                </p:cNvPr>
                <p:cNvSpPr/>
                <p:nvPr/>
              </p:nvSpPr>
              <p:spPr bwMode="auto">
                <a:xfrm>
                  <a:off x="1116881" y="2383505"/>
                  <a:ext cx="358775" cy="360363"/>
                </a:xfrm>
                <a:prstGeom prst="ellipse">
                  <a:avLst/>
                </a:prstGeom>
                <a:solidFill>
                  <a:srgbClr val="034EA2"/>
                </a:solidFill>
                <a:ln w="28575">
                  <a:headEnd type="none" w="med" len="med"/>
                  <a:tailEnd type="none" w="med" len="med"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zh-TW" altLang="en-US" sz="9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矩形 44">
                  <a:extLst>
                    <a:ext uri="{FF2B5EF4-FFF2-40B4-BE49-F238E27FC236}">
                      <a16:creationId xmlns:a16="http://schemas.microsoft.com/office/drawing/2014/main" xmlns="" id="{7EC5F6D1-6F85-4FA9-A28F-5CA760B60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094" y="2427622"/>
                  <a:ext cx="528348" cy="292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TW" altLang="en-US" sz="825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林</a:t>
                  </a:r>
                </a:p>
              </p:txBody>
            </p:sp>
          </p:grpSp>
        </p:grpSp>
      </p:grpSp>
      <p:grpSp>
        <p:nvGrpSpPr>
          <p:cNvPr id="78" name="群組 77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976964" y="59397"/>
            <a:ext cx="1211768" cy="276999"/>
            <a:chOff x="7930185" y="1294640"/>
            <a:chExt cx="1211768" cy="276999"/>
          </a:xfrm>
        </p:grpSpPr>
        <p:sp>
          <p:nvSpPr>
            <p:cNvPr id="79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1042908" cy="24382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30185" y="1294640"/>
              <a:ext cx="1211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韌性社區計畫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135568" y="62503"/>
            <a:ext cx="820808" cy="276999"/>
            <a:chOff x="7975309" y="1304175"/>
            <a:chExt cx="820808" cy="276999"/>
          </a:xfrm>
        </p:grpSpPr>
        <p:sp>
          <p:nvSpPr>
            <p:cNvPr id="82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792000" cy="24382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3" name="文字方塊 82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75309" y="1304175"/>
              <a:ext cx="820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地區計畫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6300192" y="51470"/>
            <a:ext cx="820808" cy="276999"/>
            <a:chOff x="7975309" y="1289100"/>
            <a:chExt cx="820808" cy="276999"/>
          </a:xfrm>
        </p:grpSpPr>
        <p:sp>
          <p:nvSpPr>
            <p:cNvPr id="85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792000" cy="24382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6" name="文字方塊 85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75309" y="1289100"/>
              <a:ext cx="820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兵推規劃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7" name="群組 136"/>
          <p:cNvGrpSpPr/>
          <p:nvPr/>
        </p:nvGrpSpPr>
        <p:grpSpPr>
          <a:xfrm>
            <a:off x="4374624" y="2171920"/>
            <a:ext cx="4692165" cy="291822"/>
            <a:chOff x="4374624" y="2171920"/>
            <a:chExt cx="4692165" cy="291822"/>
          </a:xfrm>
        </p:grpSpPr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74624" y="2457351"/>
              <a:ext cx="4692165" cy="639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群組 89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5906798" y="2171920"/>
              <a:ext cx="1211768" cy="276999"/>
              <a:chOff x="7930185" y="1294640"/>
              <a:chExt cx="1211768" cy="276999"/>
            </a:xfrm>
          </p:grpSpPr>
          <p:sp>
            <p:nvSpPr>
              <p:cNvPr id="91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2" name="文字方塊 91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93" name="群組 92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5163956" y="2185197"/>
              <a:ext cx="820808" cy="276999"/>
              <a:chOff x="7975309" y="1304175"/>
              <a:chExt cx="820808" cy="276999"/>
            </a:xfrm>
          </p:grpSpPr>
          <p:sp>
            <p:nvSpPr>
              <p:cNvPr id="94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5" name="文字方塊 94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304175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地區計畫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96" name="群組 95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4375800" y="2172729"/>
              <a:ext cx="820808" cy="276999"/>
              <a:chOff x="7975309" y="1289100"/>
              <a:chExt cx="820808" cy="276999"/>
            </a:xfrm>
          </p:grpSpPr>
          <p:sp>
            <p:nvSpPr>
              <p:cNvPr id="97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8" name="文字方塊 97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289100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兵推規劃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99" name="群組 98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020272" y="350535"/>
            <a:ext cx="1009162" cy="276999"/>
            <a:chOff x="7981759" y="1296338"/>
            <a:chExt cx="1009162" cy="276999"/>
          </a:xfrm>
        </p:grpSpPr>
        <p:sp>
          <p:nvSpPr>
            <p:cNvPr id="100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972000" cy="24382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8015063" y="1296338"/>
              <a:ext cx="9758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颱風資料庫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8" name="群組 137"/>
          <p:cNvGrpSpPr/>
          <p:nvPr/>
        </p:nvGrpSpPr>
        <p:grpSpPr>
          <a:xfrm>
            <a:off x="187488" y="2995721"/>
            <a:ext cx="8892000" cy="296109"/>
            <a:chOff x="187488" y="2995721"/>
            <a:chExt cx="8892000" cy="296109"/>
          </a:xfrm>
        </p:grpSpPr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7488" y="3270076"/>
              <a:ext cx="8892000" cy="847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群組 101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87488" y="3014831"/>
              <a:ext cx="1009162" cy="276999"/>
              <a:chOff x="7981759" y="1296338"/>
              <a:chExt cx="1009162" cy="276999"/>
            </a:xfrm>
          </p:grpSpPr>
          <p:sp>
            <p:nvSpPr>
              <p:cNvPr id="103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972000" cy="243829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4" name="文字方塊 103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8015063" y="1296338"/>
                <a:ext cx="9758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颱風資料庫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05" name="群組 104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159488" y="3013133"/>
              <a:ext cx="820808" cy="276999"/>
              <a:chOff x="7975309" y="1304175"/>
              <a:chExt cx="820808" cy="276999"/>
            </a:xfrm>
          </p:grpSpPr>
          <p:sp>
            <p:nvSpPr>
              <p:cNvPr id="106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7" name="文字方塊 106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304175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地區計畫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1" name="群組 110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891635" y="2995721"/>
              <a:ext cx="1211768" cy="276999"/>
              <a:chOff x="7930185" y="1294640"/>
              <a:chExt cx="1211768" cy="276999"/>
            </a:xfrm>
          </p:grpSpPr>
          <p:sp>
            <p:nvSpPr>
              <p:cNvPr id="112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13" name="文字方塊 112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15" name="群組 114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8028496" y="350535"/>
            <a:ext cx="1160236" cy="276999"/>
            <a:chOff x="7788118" y="1296032"/>
            <a:chExt cx="1160236" cy="276999"/>
          </a:xfrm>
        </p:grpSpPr>
        <p:sp>
          <p:nvSpPr>
            <p:cNvPr id="116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788118" y="1311226"/>
              <a:ext cx="1080000" cy="243829"/>
            </a:xfrm>
            <a:prstGeom prst="round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7" name="文字方塊 116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788160" y="1296032"/>
              <a:ext cx="1160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會議簡報製作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9" name="群組 138"/>
          <p:cNvGrpSpPr/>
          <p:nvPr/>
        </p:nvGrpSpPr>
        <p:grpSpPr>
          <a:xfrm>
            <a:off x="5801848" y="3898768"/>
            <a:ext cx="3264941" cy="276999"/>
            <a:chOff x="5801848" y="3898768"/>
            <a:chExt cx="3264941" cy="276999"/>
          </a:xfrm>
        </p:grpSpPr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10061" y="4115396"/>
              <a:ext cx="3256728" cy="2667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群組 120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5801848" y="3898768"/>
              <a:ext cx="1160236" cy="276999"/>
              <a:chOff x="7788118" y="1296032"/>
              <a:chExt cx="1160236" cy="276999"/>
            </a:xfrm>
          </p:grpSpPr>
          <p:sp>
            <p:nvSpPr>
              <p:cNvPr id="122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788118" y="1311226"/>
                <a:ext cx="1080000" cy="243829"/>
              </a:xfrm>
              <a:prstGeom prst="roundRect">
                <a:avLst/>
              </a:prstGeom>
              <a:solidFill>
                <a:srgbClr val="FF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23" name="文字方塊 122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788160" y="1296032"/>
                <a:ext cx="11601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會議簡報製作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7776138" y="4155926"/>
            <a:ext cx="396262" cy="270272"/>
            <a:chOff x="1032094" y="2383505"/>
            <a:chExt cx="528348" cy="360363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3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140" name="群組 139"/>
          <p:cNvGrpSpPr/>
          <p:nvPr/>
        </p:nvGrpSpPr>
        <p:grpSpPr>
          <a:xfrm>
            <a:off x="156756" y="4731990"/>
            <a:ext cx="8959280" cy="294254"/>
            <a:chOff x="156756" y="4731990"/>
            <a:chExt cx="8959280" cy="294254"/>
          </a:xfrm>
        </p:grpSpPr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6756" y="4999872"/>
              <a:ext cx="2700000" cy="877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群組 123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66788" y="4731990"/>
              <a:ext cx="1160236" cy="276999"/>
              <a:chOff x="7788118" y="1281794"/>
              <a:chExt cx="1160236" cy="276999"/>
            </a:xfrm>
          </p:grpSpPr>
          <p:sp>
            <p:nvSpPr>
              <p:cNvPr id="125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788118" y="1311226"/>
                <a:ext cx="1080000" cy="243829"/>
              </a:xfrm>
              <a:prstGeom prst="roundRect">
                <a:avLst/>
              </a:prstGeom>
              <a:solidFill>
                <a:srgbClr val="FF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26" name="文字方塊 125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788160" y="1281794"/>
                <a:ext cx="11601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會議簡報製作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cxnSp>
          <p:nvCxnSpPr>
            <p:cNvPr id="127" name="直線單箭頭接點 126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16036" y="4978073"/>
              <a:ext cx="6300000" cy="877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群組 130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3560787" y="4741994"/>
              <a:ext cx="1211768" cy="276999"/>
              <a:chOff x="7930185" y="1294640"/>
              <a:chExt cx="1211768" cy="276999"/>
            </a:xfrm>
          </p:grpSpPr>
          <p:sp>
            <p:nvSpPr>
              <p:cNvPr id="132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33" name="文字方塊 132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34" name="群組 133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2816036" y="4749245"/>
              <a:ext cx="820808" cy="276999"/>
              <a:chOff x="7975309" y="1289100"/>
              <a:chExt cx="820808" cy="276999"/>
            </a:xfrm>
          </p:grpSpPr>
          <p:sp>
            <p:nvSpPr>
              <p:cNvPr id="135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36" name="文字方塊 135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289100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兵推規劃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35" name="群組 34"/>
          <p:cNvGrpSpPr/>
          <p:nvPr/>
        </p:nvGrpSpPr>
        <p:grpSpPr>
          <a:xfrm>
            <a:off x="2836331" y="3480516"/>
            <a:ext cx="2973730" cy="518057"/>
            <a:chOff x="2836331" y="3480516"/>
            <a:chExt cx="2973730" cy="518057"/>
          </a:xfrm>
        </p:grpSpPr>
        <p:sp>
          <p:nvSpPr>
            <p:cNvPr id="40" name="向右箭號 39"/>
            <p:cNvSpPr/>
            <p:nvPr/>
          </p:nvSpPr>
          <p:spPr>
            <a:xfrm>
              <a:off x="2836331" y="3480516"/>
              <a:ext cx="2973730" cy="51805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2836331" y="3577961"/>
              <a:ext cx="230055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礁溪鄉現況</a:t>
              </a:r>
              <a:r>
                <a:rPr lang="zh-TW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511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A41663C-7882-46C6-9129-48E1C222F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B5E69D5B-232F-4882-B503-33D82D5206C7}"/>
              </a:ext>
            </a:extLst>
          </p:cNvPr>
          <p:cNvSpPr/>
          <p:nvPr/>
        </p:nvSpPr>
        <p:spPr>
          <a:xfrm>
            <a:off x="2195736" y="1851670"/>
            <a:ext cx="1546725" cy="154672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</a:rPr>
              <a:t>02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30494" y="2355726"/>
            <a:ext cx="291776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計畫工作內容執行</a:t>
            </a:r>
            <a:endParaRPr lang="zh-CN" altLang="zh-CN" sz="36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51114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矩形 2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>
            <a:extLst>
              <a:ext uri="{FF2B5EF4-FFF2-40B4-BE49-F238E27FC236}">
                <a16:creationId xmlns="" xmlns:a16="http://schemas.microsoft.com/office/drawing/2014/main" id="{35C0224D-403E-4C26-8403-FF77C5416997}"/>
              </a:ext>
            </a:extLst>
          </p:cNvPr>
          <p:cNvSpPr/>
          <p:nvPr/>
        </p:nvSpPr>
        <p:spPr>
          <a:xfrm>
            <a:off x="5914373" y="1283255"/>
            <a:ext cx="32157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ts val="2000"/>
              </a:lnSpc>
              <a:defRPr/>
            </a:pP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運用深耕第</a:t>
            </a:r>
            <a:r>
              <a:rPr lang="en-US" altLang="zh-TW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期計畫成果基礎，</a:t>
            </a:r>
            <a:r>
              <a:rPr lang="zh-TW" altLang="en-US" sz="1700" b="1" u="sng" kern="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建立各項工作推動機制，持續提升縣府推動防災工作的能力</a:t>
            </a: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altLang="zh-CN" sz="17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E4D07CE4-77E4-43D5-A22A-FABC2B0A74EB}"/>
              </a:ext>
            </a:extLst>
          </p:cNvPr>
          <p:cNvSpPr txBox="1"/>
          <p:nvPr/>
        </p:nvSpPr>
        <p:spPr>
          <a:xfrm>
            <a:off x="5788563" y="555526"/>
            <a:ext cx="3350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charset="0"/>
              </a:rPr>
              <a:t>持續提升縣府推動防災工作的能力</a:t>
            </a:r>
            <a:endParaRPr lang="vi-VN" sz="2000" b="1" dirty="0">
              <a:solidFill>
                <a:schemeClr val="accent1"/>
              </a:solidFill>
              <a:latin typeface="+mj-lt"/>
              <a:ea typeface="微軟正黑體" panose="020B0604030504040204" pitchFamily="34" charset="-120"/>
              <a:cs typeface="Lato Black" panose="020F0502020204030203" charset="0"/>
            </a:endParaRPr>
          </a:p>
        </p:txBody>
      </p:sp>
      <p:sp>
        <p:nvSpPr>
          <p:cNvPr id="5" name="矩形 4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>
            <a:extLst>
              <a:ext uri="{FF2B5EF4-FFF2-40B4-BE49-F238E27FC236}">
                <a16:creationId xmlns="" xmlns:a16="http://schemas.microsoft.com/office/drawing/2014/main" id="{85F73838-DCF0-4D47-A505-9827D140CA9E}"/>
              </a:ext>
            </a:extLst>
          </p:cNvPr>
          <p:cNvSpPr/>
          <p:nvPr/>
        </p:nvSpPr>
        <p:spPr>
          <a:xfrm>
            <a:off x="107504" y="2062207"/>
            <a:ext cx="2548933" cy="2643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ts val="2000"/>
              </a:lnSpc>
              <a:buFont typeface="+mj-lt"/>
              <a:buAutoNum type="arabicPeriod"/>
              <a:defRPr/>
            </a:pP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17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多元管道來推廣防災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，提升民眾風險（防災）意識，進而鼓勵民眾來參與防救災工作；</a:t>
            </a:r>
            <a:endParaRPr lang="en-US" altLang="zh-TW" sz="1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>
              <a:lnSpc>
                <a:spcPts val="2000"/>
              </a:lnSpc>
              <a:buFont typeface="+mj-lt"/>
              <a:buAutoNum type="arabicPeriod"/>
              <a:defRPr/>
            </a:pP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促進與整合民間志工團體、</a:t>
            </a:r>
            <a:r>
              <a:rPr lang="zh-TW" altLang="en-US" sz="17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邀集企業參與防災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，將自助、共助、公助的能量導引至縣府。</a:t>
            </a:r>
            <a:endParaRPr lang="en-US" altLang="zh-CN" sz="17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34B247CA-9C1B-4DD9-9897-1DF6C6AAECF8}"/>
              </a:ext>
            </a:extLst>
          </p:cNvPr>
          <p:cNvSpPr txBox="1"/>
          <p:nvPr/>
        </p:nvSpPr>
        <p:spPr>
          <a:xfrm>
            <a:off x="150842" y="1340001"/>
            <a:ext cx="273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charset="0"/>
              </a:rPr>
              <a:t>推廣與促進民間團體與組織參與災害防救工作</a:t>
            </a:r>
            <a:endParaRPr lang="vi-VN" sz="2000" b="1" dirty="0">
              <a:solidFill>
                <a:schemeClr val="accent1"/>
              </a:solidFill>
              <a:latin typeface="+mj-lt"/>
              <a:ea typeface="微軟正黑體" panose="020B0604030504040204" pitchFamily="34" charset="-120"/>
              <a:cs typeface="Lato Black" panose="020F0502020204030203" charset="0"/>
            </a:endParaRPr>
          </a:p>
        </p:txBody>
      </p:sp>
      <p:sp>
        <p:nvSpPr>
          <p:cNvPr id="8" name="矩形 7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>
            <a:extLst>
              <a:ext uri="{FF2B5EF4-FFF2-40B4-BE49-F238E27FC236}">
                <a16:creationId xmlns="" xmlns:a16="http://schemas.microsoft.com/office/drawing/2014/main" id="{6D4E0240-66A0-466E-810B-F5AC2B32603C}"/>
              </a:ext>
            </a:extLst>
          </p:cNvPr>
          <p:cNvSpPr/>
          <p:nvPr/>
        </p:nvSpPr>
        <p:spPr>
          <a:xfrm>
            <a:off x="6084168" y="2787774"/>
            <a:ext cx="30535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ts val="2000"/>
              </a:lnSpc>
              <a:buFont typeface="+mj-lt"/>
              <a:buAutoNum type="arabicPeriod"/>
              <a:defRPr/>
            </a:pPr>
            <a:r>
              <a:rPr lang="zh-TW" altLang="en-US" sz="17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災害想定進行脆弱度評估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7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配合兵棋推演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，盤點地方防災能量及整合基層防救災組織和資源，加強橫向連結。</a:t>
            </a:r>
            <a:endParaRPr lang="en-US" altLang="zh-TW" sz="1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>
              <a:lnSpc>
                <a:spcPts val="2000"/>
              </a:lnSpc>
              <a:buFont typeface="+mj-lt"/>
              <a:buAutoNum type="arabicPeriod"/>
              <a:defRPr/>
            </a:pPr>
            <a:r>
              <a:rPr lang="zh-TW" altLang="en-US" sz="17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推動韌性社區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，培訓韌性社區防災士，將防災工作帶入村</a:t>
            </a:r>
            <a:r>
              <a:rPr lang="en-US" altLang="zh-TW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里</a:t>
            </a:r>
            <a:r>
              <a:rPr lang="en-US" altLang="zh-TW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社區，強化全民防災意識。</a:t>
            </a:r>
            <a:endParaRPr lang="en-US" altLang="zh-CN" sz="17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组合 3">
            <a:extLst>
              <a:ext uri="{FF2B5EF4-FFF2-40B4-BE49-F238E27FC236}">
                <a16:creationId xmlns="" xmlns:a16="http://schemas.microsoft.com/office/drawing/2014/main" id="{704237AA-359D-4A38-BBD3-45228DA4F5CE}"/>
              </a:ext>
            </a:extLst>
          </p:cNvPr>
          <p:cNvGrpSpPr/>
          <p:nvPr/>
        </p:nvGrpSpPr>
        <p:grpSpPr>
          <a:xfrm>
            <a:off x="4225834" y="1185488"/>
            <a:ext cx="1628775" cy="1616075"/>
            <a:chOff x="4011613" y="1093787"/>
            <a:chExt cx="1628775" cy="1616075"/>
          </a:xfrm>
        </p:grpSpPr>
        <p:sp>
          <p:nvSpPr>
            <p:cNvPr id="10" name="Freeform 18">
              <a:extLst>
                <a:ext uri="{FF2B5EF4-FFF2-40B4-BE49-F238E27FC236}">
                  <a16:creationId xmlns="" xmlns:a16="http://schemas.microsoft.com/office/drawing/2014/main" id="{9280EFEC-488F-4ACE-8B41-250285EDB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613" y="1093787"/>
              <a:ext cx="1628775" cy="1616075"/>
            </a:xfrm>
            <a:custGeom>
              <a:avLst/>
              <a:gdLst>
                <a:gd name="T0" fmla="*/ 416 w 833"/>
                <a:gd name="T1" fmla="*/ 72 h 826"/>
                <a:gd name="T2" fmla="*/ 382 w 833"/>
                <a:gd name="T3" fmla="*/ 74 h 826"/>
                <a:gd name="T4" fmla="*/ 339 w 833"/>
                <a:gd name="T5" fmla="*/ 0 h 826"/>
                <a:gd name="T6" fmla="*/ 235 w 833"/>
                <a:gd name="T7" fmla="*/ 33 h 826"/>
                <a:gd name="T8" fmla="*/ 244 w 833"/>
                <a:gd name="T9" fmla="*/ 119 h 826"/>
                <a:gd name="T10" fmla="*/ 190 w 833"/>
                <a:gd name="T11" fmla="*/ 159 h 826"/>
                <a:gd name="T12" fmla="*/ 111 w 833"/>
                <a:gd name="T13" fmla="*/ 124 h 826"/>
                <a:gd name="T14" fmla="*/ 47 w 833"/>
                <a:gd name="T15" fmla="*/ 212 h 826"/>
                <a:gd name="T16" fmla="*/ 105 w 833"/>
                <a:gd name="T17" fmla="*/ 276 h 826"/>
                <a:gd name="T18" fmla="*/ 84 w 833"/>
                <a:gd name="T19" fmla="*/ 340 h 826"/>
                <a:gd name="T20" fmla="*/ 0 w 833"/>
                <a:gd name="T21" fmla="*/ 358 h 826"/>
                <a:gd name="T22" fmla="*/ 0 w 833"/>
                <a:gd name="T23" fmla="*/ 467 h 826"/>
                <a:gd name="T24" fmla="*/ 84 w 833"/>
                <a:gd name="T25" fmla="*/ 485 h 826"/>
                <a:gd name="T26" fmla="*/ 105 w 833"/>
                <a:gd name="T27" fmla="*/ 550 h 826"/>
                <a:gd name="T28" fmla="*/ 47 w 833"/>
                <a:gd name="T29" fmla="*/ 613 h 826"/>
                <a:gd name="T30" fmla="*/ 112 w 833"/>
                <a:gd name="T31" fmla="*/ 702 h 826"/>
                <a:gd name="T32" fmla="*/ 190 w 833"/>
                <a:gd name="T33" fmla="*/ 667 h 826"/>
                <a:gd name="T34" fmla="*/ 245 w 833"/>
                <a:gd name="T35" fmla="*/ 707 h 826"/>
                <a:gd name="T36" fmla="*/ 236 w 833"/>
                <a:gd name="T37" fmla="*/ 792 h 826"/>
                <a:gd name="T38" fmla="*/ 340 w 833"/>
                <a:gd name="T39" fmla="*/ 826 h 826"/>
                <a:gd name="T40" fmla="*/ 383 w 833"/>
                <a:gd name="T41" fmla="*/ 751 h 826"/>
                <a:gd name="T42" fmla="*/ 417 w 833"/>
                <a:gd name="T43" fmla="*/ 753 h 826"/>
                <a:gd name="T44" fmla="*/ 450 w 833"/>
                <a:gd name="T45" fmla="*/ 751 h 826"/>
                <a:gd name="T46" fmla="*/ 493 w 833"/>
                <a:gd name="T47" fmla="*/ 825 h 826"/>
                <a:gd name="T48" fmla="*/ 597 w 833"/>
                <a:gd name="T49" fmla="*/ 792 h 826"/>
                <a:gd name="T50" fmla="*/ 588 w 833"/>
                <a:gd name="T51" fmla="*/ 706 h 826"/>
                <a:gd name="T52" fmla="*/ 643 w 833"/>
                <a:gd name="T53" fmla="*/ 667 h 826"/>
                <a:gd name="T54" fmla="*/ 721 w 833"/>
                <a:gd name="T55" fmla="*/ 701 h 826"/>
                <a:gd name="T56" fmla="*/ 785 w 833"/>
                <a:gd name="T57" fmla="*/ 613 h 826"/>
                <a:gd name="T58" fmla="*/ 728 w 833"/>
                <a:gd name="T59" fmla="*/ 549 h 826"/>
                <a:gd name="T60" fmla="*/ 749 w 833"/>
                <a:gd name="T61" fmla="*/ 485 h 826"/>
                <a:gd name="T62" fmla="*/ 833 w 833"/>
                <a:gd name="T63" fmla="*/ 467 h 826"/>
                <a:gd name="T64" fmla="*/ 833 w 833"/>
                <a:gd name="T65" fmla="*/ 358 h 826"/>
                <a:gd name="T66" fmla="*/ 749 w 833"/>
                <a:gd name="T67" fmla="*/ 340 h 826"/>
                <a:gd name="T68" fmla="*/ 728 w 833"/>
                <a:gd name="T69" fmla="*/ 275 h 826"/>
                <a:gd name="T70" fmla="*/ 785 w 833"/>
                <a:gd name="T71" fmla="*/ 212 h 826"/>
                <a:gd name="T72" fmla="*/ 721 w 833"/>
                <a:gd name="T73" fmla="*/ 123 h 826"/>
                <a:gd name="T74" fmla="*/ 643 w 833"/>
                <a:gd name="T75" fmla="*/ 158 h 826"/>
                <a:gd name="T76" fmla="*/ 588 w 833"/>
                <a:gd name="T77" fmla="*/ 118 h 826"/>
                <a:gd name="T78" fmla="*/ 597 w 833"/>
                <a:gd name="T79" fmla="*/ 33 h 826"/>
                <a:gd name="T80" fmla="*/ 493 w 833"/>
                <a:gd name="T81" fmla="*/ 0 h 826"/>
                <a:gd name="T82" fmla="*/ 450 w 833"/>
                <a:gd name="T83" fmla="*/ 74 h 826"/>
                <a:gd name="T84" fmla="*/ 416 w 833"/>
                <a:gd name="T85" fmla="*/ 72 h 826"/>
                <a:gd name="T86" fmla="*/ 718 w 833"/>
                <a:gd name="T87" fmla="*/ 412 h 826"/>
                <a:gd name="T88" fmla="*/ 417 w 833"/>
                <a:gd name="T89" fmla="*/ 714 h 826"/>
                <a:gd name="T90" fmla="*/ 115 w 833"/>
                <a:gd name="T91" fmla="*/ 413 h 826"/>
                <a:gd name="T92" fmla="*/ 416 w 833"/>
                <a:gd name="T93" fmla="*/ 111 h 826"/>
                <a:gd name="T94" fmla="*/ 718 w 833"/>
                <a:gd name="T95" fmla="*/ 41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3" h="826">
                  <a:moveTo>
                    <a:pt x="416" y="72"/>
                  </a:moveTo>
                  <a:cubicBezTo>
                    <a:pt x="405" y="72"/>
                    <a:pt x="393" y="73"/>
                    <a:pt x="382" y="74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235" y="33"/>
                    <a:pt x="235" y="33"/>
                    <a:pt x="235" y="33"/>
                  </a:cubicBezTo>
                  <a:cubicBezTo>
                    <a:pt x="244" y="119"/>
                    <a:pt x="244" y="119"/>
                    <a:pt x="244" y="119"/>
                  </a:cubicBezTo>
                  <a:cubicBezTo>
                    <a:pt x="225" y="130"/>
                    <a:pt x="207" y="144"/>
                    <a:pt x="190" y="159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105" y="276"/>
                    <a:pt x="105" y="276"/>
                    <a:pt x="105" y="276"/>
                  </a:cubicBezTo>
                  <a:cubicBezTo>
                    <a:pt x="96" y="296"/>
                    <a:pt x="89" y="318"/>
                    <a:pt x="84" y="34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84" y="485"/>
                    <a:pt x="84" y="485"/>
                    <a:pt x="84" y="485"/>
                  </a:cubicBezTo>
                  <a:cubicBezTo>
                    <a:pt x="89" y="508"/>
                    <a:pt x="96" y="529"/>
                    <a:pt x="105" y="550"/>
                  </a:cubicBezTo>
                  <a:cubicBezTo>
                    <a:pt x="47" y="613"/>
                    <a:pt x="47" y="613"/>
                    <a:pt x="47" y="613"/>
                  </a:cubicBezTo>
                  <a:cubicBezTo>
                    <a:pt x="112" y="702"/>
                    <a:pt x="112" y="702"/>
                    <a:pt x="112" y="702"/>
                  </a:cubicBezTo>
                  <a:cubicBezTo>
                    <a:pt x="190" y="667"/>
                    <a:pt x="190" y="667"/>
                    <a:pt x="190" y="667"/>
                  </a:cubicBezTo>
                  <a:cubicBezTo>
                    <a:pt x="207" y="682"/>
                    <a:pt x="225" y="695"/>
                    <a:pt x="245" y="707"/>
                  </a:cubicBezTo>
                  <a:cubicBezTo>
                    <a:pt x="236" y="792"/>
                    <a:pt x="236" y="792"/>
                    <a:pt x="236" y="792"/>
                  </a:cubicBezTo>
                  <a:cubicBezTo>
                    <a:pt x="340" y="826"/>
                    <a:pt x="340" y="826"/>
                    <a:pt x="340" y="826"/>
                  </a:cubicBezTo>
                  <a:cubicBezTo>
                    <a:pt x="383" y="751"/>
                    <a:pt x="383" y="751"/>
                    <a:pt x="383" y="751"/>
                  </a:cubicBezTo>
                  <a:cubicBezTo>
                    <a:pt x="394" y="752"/>
                    <a:pt x="405" y="753"/>
                    <a:pt x="417" y="753"/>
                  </a:cubicBezTo>
                  <a:cubicBezTo>
                    <a:pt x="428" y="753"/>
                    <a:pt x="439" y="752"/>
                    <a:pt x="450" y="751"/>
                  </a:cubicBezTo>
                  <a:cubicBezTo>
                    <a:pt x="493" y="825"/>
                    <a:pt x="493" y="825"/>
                    <a:pt x="493" y="825"/>
                  </a:cubicBezTo>
                  <a:cubicBezTo>
                    <a:pt x="597" y="792"/>
                    <a:pt x="597" y="792"/>
                    <a:pt x="597" y="792"/>
                  </a:cubicBezTo>
                  <a:cubicBezTo>
                    <a:pt x="588" y="706"/>
                    <a:pt x="588" y="706"/>
                    <a:pt x="588" y="706"/>
                  </a:cubicBezTo>
                  <a:cubicBezTo>
                    <a:pt x="608" y="695"/>
                    <a:pt x="626" y="682"/>
                    <a:pt x="643" y="667"/>
                  </a:cubicBezTo>
                  <a:cubicBezTo>
                    <a:pt x="721" y="701"/>
                    <a:pt x="721" y="701"/>
                    <a:pt x="721" y="701"/>
                  </a:cubicBezTo>
                  <a:cubicBezTo>
                    <a:pt x="785" y="613"/>
                    <a:pt x="785" y="613"/>
                    <a:pt x="785" y="613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7" y="529"/>
                    <a:pt x="744" y="507"/>
                    <a:pt x="749" y="485"/>
                  </a:cubicBezTo>
                  <a:cubicBezTo>
                    <a:pt x="833" y="467"/>
                    <a:pt x="833" y="467"/>
                    <a:pt x="833" y="467"/>
                  </a:cubicBezTo>
                  <a:cubicBezTo>
                    <a:pt x="833" y="358"/>
                    <a:pt x="833" y="358"/>
                    <a:pt x="833" y="358"/>
                  </a:cubicBezTo>
                  <a:cubicBezTo>
                    <a:pt x="749" y="340"/>
                    <a:pt x="749" y="340"/>
                    <a:pt x="749" y="340"/>
                  </a:cubicBezTo>
                  <a:cubicBezTo>
                    <a:pt x="744" y="317"/>
                    <a:pt x="737" y="296"/>
                    <a:pt x="728" y="275"/>
                  </a:cubicBezTo>
                  <a:cubicBezTo>
                    <a:pt x="785" y="212"/>
                    <a:pt x="785" y="212"/>
                    <a:pt x="785" y="212"/>
                  </a:cubicBezTo>
                  <a:cubicBezTo>
                    <a:pt x="721" y="123"/>
                    <a:pt x="721" y="123"/>
                    <a:pt x="721" y="123"/>
                  </a:cubicBezTo>
                  <a:cubicBezTo>
                    <a:pt x="643" y="158"/>
                    <a:pt x="643" y="158"/>
                    <a:pt x="643" y="158"/>
                  </a:cubicBezTo>
                  <a:cubicBezTo>
                    <a:pt x="626" y="143"/>
                    <a:pt x="607" y="130"/>
                    <a:pt x="588" y="118"/>
                  </a:cubicBezTo>
                  <a:cubicBezTo>
                    <a:pt x="597" y="33"/>
                    <a:pt x="597" y="33"/>
                    <a:pt x="597" y="33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450" y="74"/>
                    <a:pt x="450" y="74"/>
                    <a:pt x="450" y="74"/>
                  </a:cubicBezTo>
                  <a:cubicBezTo>
                    <a:pt x="439" y="73"/>
                    <a:pt x="428" y="72"/>
                    <a:pt x="416" y="72"/>
                  </a:cubicBezTo>
                  <a:close/>
                  <a:moveTo>
                    <a:pt x="718" y="412"/>
                  </a:moveTo>
                  <a:cubicBezTo>
                    <a:pt x="718" y="579"/>
                    <a:pt x="583" y="714"/>
                    <a:pt x="417" y="714"/>
                  </a:cubicBezTo>
                  <a:cubicBezTo>
                    <a:pt x="250" y="714"/>
                    <a:pt x="115" y="579"/>
                    <a:pt x="115" y="413"/>
                  </a:cubicBezTo>
                  <a:cubicBezTo>
                    <a:pt x="115" y="246"/>
                    <a:pt x="250" y="111"/>
                    <a:pt x="416" y="111"/>
                  </a:cubicBezTo>
                  <a:cubicBezTo>
                    <a:pt x="583" y="111"/>
                    <a:pt x="718" y="246"/>
                    <a:pt x="718" y="4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9">
              <a:extLst>
                <a:ext uri="{FF2B5EF4-FFF2-40B4-BE49-F238E27FC236}">
                  <a16:creationId xmlns="" xmlns:a16="http://schemas.microsoft.com/office/drawing/2014/main" id="{97C50E39-FAB7-4C32-AA5F-97477958A2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7038" y="1311275"/>
              <a:ext cx="1177925" cy="1179513"/>
            </a:xfrm>
            <a:custGeom>
              <a:avLst/>
              <a:gdLst>
                <a:gd name="T0" fmla="*/ 301 w 603"/>
                <a:gd name="T1" fmla="*/ 0 h 603"/>
                <a:gd name="T2" fmla="*/ 0 w 603"/>
                <a:gd name="T3" fmla="*/ 302 h 603"/>
                <a:gd name="T4" fmla="*/ 302 w 603"/>
                <a:gd name="T5" fmla="*/ 603 h 603"/>
                <a:gd name="T6" fmla="*/ 603 w 603"/>
                <a:gd name="T7" fmla="*/ 301 h 603"/>
                <a:gd name="T8" fmla="*/ 301 w 603"/>
                <a:gd name="T9" fmla="*/ 0 h 603"/>
                <a:gd name="T10" fmla="*/ 302 w 603"/>
                <a:gd name="T11" fmla="*/ 586 h 603"/>
                <a:gd name="T12" fmla="*/ 17 w 603"/>
                <a:gd name="T13" fmla="*/ 302 h 603"/>
                <a:gd name="T14" fmla="*/ 301 w 603"/>
                <a:gd name="T15" fmla="*/ 17 h 603"/>
                <a:gd name="T16" fmla="*/ 586 w 603"/>
                <a:gd name="T17" fmla="*/ 301 h 603"/>
                <a:gd name="T18" fmla="*/ 302 w 603"/>
                <a:gd name="T19" fmla="*/ 586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3" h="603">
                  <a:moveTo>
                    <a:pt x="301" y="0"/>
                  </a:moveTo>
                  <a:cubicBezTo>
                    <a:pt x="135" y="0"/>
                    <a:pt x="0" y="135"/>
                    <a:pt x="0" y="302"/>
                  </a:cubicBezTo>
                  <a:cubicBezTo>
                    <a:pt x="0" y="468"/>
                    <a:pt x="135" y="603"/>
                    <a:pt x="302" y="603"/>
                  </a:cubicBezTo>
                  <a:cubicBezTo>
                    <a:pt x="468" y="603"/>
                    <a:pt x="603" y="468"/>
                    <a:pt x="603" y="301"/>
                  </a:cubicBezTo>
                  <a:cubicBezTo>
                    <a:pt x="603" y="135"/>
                    <a:pt x="468" y="0"/>
                    <a:pt x="301" y="0"/>
                  </a:cubicBezTo>
                  <a:close/>
                  <a:moveTo>
                    <a:pt x="302" y="586"/>
                  </a:moveTo>
                  <a:cubicBezTo>
                    <a:pt x="144" y="586"/>
                    <a:pt x="17" y="459"/>
                    <a:pt x="17" y="302"/>
                  </a:cubicBezTo>
                  <a:cubicBezTo>
                    <a:pt x="17" y="145"/>
                    <a:pt x="144" y="17"/>
                    <a:pt x="301" y="17"/>
                  </a:cubicBezTo>
                  <a:cubicBezTo>
                    <a:pt x="458" y="17"/>
                    <a:pt x="586" y="144"/>
                    <a:pt x="586" y="301"/>
                  </a:cubicBezTo>
                  <a:cubicBezTo>
                    <a:pt x="586" y="458"/>
                    <a:pt x="459" y="586"/>
                    <a:pt x="302" y="5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椭圆 73">
              <a:extLst>
                <a:ext uri="{FF2B5EF4-FFF2-40B4-BE49-F238E27FC236}">
                  <a16:creationId xmlns="" xmlns:a16="http://schemas.microsoft.com/office/drawing/2014/main" id="{29B2D9A0-173C-4E6F-9258-ABDBFD9A6BF2}"/>
                </a:ext>
              </a:extLst>
            </p:cNvPr>
            <p:cNvSpPr/>
            <p:nvPr/>
          </p:nvSpPr>
          <p:spPr>
            <a:xfrm>
              <a:off x="4329765" y="1405589"/>
              <a:ext cx="992470" cy="9924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4">
            <a:extLst>
              <a:ext uri="{FF2B5EF4-FFF2-40B4-BE49-F238E27FC236}">
                <a16:creationId xmlns="" xmlns:a16="http://schemas.microsoft.com/office/drawing/2014/main" id="{CE944B04-ABE8-44BC-8DA3-AA6664BCE55C}"/>
              </a:ext>
            </a:extLst>
          </p:cNvPr>
          <p:cNvGrpSpPr/>
          <p:nvPr/>
        </p:nvGrpSpPr>
        <p:grpSpPr>
          <a:xfrm>
            <a:off x="4783138" y="3001962"/>
            <a:ext cx="1344613" cy="1335088"/>
            <a:chOff x="4630738" y="2849562"/>
            <a:chExt cx="1344613" cy="1335088"/>
          </a:xfrm>
        </p:grpSpPr>
        <p:sp>
          <p:nvSpPr>
            <p:cNvPr id="14" name="Freeform 20">
              <a:extLst>
                <a:ext uri="{FF2B5EF4-FFF2-40B4-BE49-F238E27FC236}">
                  <a16:creationId xmlns="" xmlns:a16="http://schemas.microsoft.com/office/drawing/2014/main" id="{E9223781-005E-4AD0-B55C-8CA95E41C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0738" y="2849562"/>
              <a:ext cx="1344613" cy="1335088"/>
            </a:xfrm>
            <a:custGeom>
              <a:avLst/>
              <a:gdLst>
                <a:gd name="T0" fmla="*/ 344 w 688"/>
                <a:gd name="T1" fmla="*/ 60 h 682"/>
                <a:gd name="T2" fmla="*/ 316 w 688"/>
                <a:gd name="T3" fmla="*/ 61 h 682"/>
                <a:gd name="T4" fmla="*/ 280 w 688"/>
                <a:gd name="T5" fmla="*/ 0 h 682"/>
                <a:gd name="T6" fmla="*/ 194 w 688"/>
                <a:gd name="T7" fmla="*/ 28 h 682"/>
                <a:gd name="T8" fmla="*/ 202 w 688"/>
                <a:gd name="T9" fmla="*/ 98 h 682"/>
                <a:gd name="T10" fmla="*/ 157 w 688"/>
                <a:gd name="T11" fmla="*/ 131 h 682"/>
                <a:gd name="T12" fmla="*/ 92 w 688"/>
                <a:gd name="T13" fmla="*/ 102 h 682"/>
                <a:gd name="T14" fmla="*/ 39 w 688"/>
                <a:gd name="T15" fmla="*/ 175 h 682"/>
                <a:gd name="T16" fmla="*/ 86 w 688"/>
                <a:gd name="T17" fmla="*/ 228 h 682"/>
                <a:gd name="T18" fmla="*/ 69 w 688"/>
                <a:gd name="T19" fmla="*/ 281 h 682"/>
                <a:gd name="T20" fmla="*/ 0 w 688"/>
                <a:gd name="T21" fmla="*/ 296 h 682"/>
                <a:gd name="T22" fmla="*/ 0 w 688"/>
                <a:gd name="T23" fmla="*/ 386 h 682"/>
                <a:gd name="T24" fmla="*/ 69 w 688"/>
                <a:gd name="T25" fmla="*/ 401 h 682"/>
                <a:gd name="T26" fmla="*/ 86 w 688"/>
                <a:gd name="T27" fmla="*/ 454 h 682"/>
                <a:gd name="T28" fmla="*/ 39 w 688"/>
                <a:gd name="T29" fmla="*/ 506 h 682"/>
                <a:gd name="T30" fmla="*/ 92 w 688"/>
                <a:gd name="T31" fmla="*/ 579 h 682"/>
                <a:gd name="T32" fmla="*/ 157 w 688"/>
                <a:gd name="T33" fmla="*/ 551 h 682"/>
                <a:gd name="T34" fmla="*/ 202 w 688"/>
                <a:gd name="T35" fmla="*/ 583 h 682"/>
                <a:gd name="T36" fmla="*/ 195 w 688"/>
                <a:gd name="T37" fmla="*/ 654 h 682"/>
                <a:gd name="T38" fmla="*/ 281 w 688"/>
                <a:gd name="T39" fmla="*/ 682 h 682"/>
                <a:gd name="T40" fmla="*/ 316 w 688"/>
                <a:gd name="T41" fmla="*/ 620 h 682"/>
                <a:gd name="T42" fmla="*/ 344 w 688"/>
                <a:gd name="T43" fmla="*/ 622 h 682"/>
                <a:gd name="T44" fmla="*/ 372 w 688"/>
                <a:gd name="T45" fmla="*/ 620 h 682"/>
                <a:gd name="T46" fmla="*/ 407 w 688"/>
                <a:gd name="T47" fmla="*/ 681 h 682"/>
                <a:gd name="T48" fmla="*/ 493 w 688"/>
                <a:gd name="T49" fmla="*/ 654 h 682"/>
                <a:gd name="T50" fmla="*/ 486 w 688"/>
                <a:gd name="T51" fmla="*/ 583 h 682"/>
                <a:gd name="T52" fmla="*/ 531 w 688"/>
                <a:gd name="T53" fmla="*/ 550 h 682"/>
                <a:gd name="T54" fmla="*/ 596 w 688"/>
                <a:gd name="T55" fmla="*/ 579 h 682"/>
                <a:gd name="T56" fmla="*/ 649 w 688"/>
                <a:gd name="T57" fmla="*/ 506 h 682"/>
                <a:gd name="T58" fmla="*/ 601 w 688"/>
                <a:gd name="T59" fmla="*/ 453 h 682"/>
                <a:gd name="T60" fmla="*/ 618 w 688"/>
                <a:gd name="T61" fmla="*/ 400 h 682"/>
                <a:gd name="T62" fmla="*/ 688 w 688"/>
                <a:gd name="T63" fmla="*/ 385 h 682"/>
                <a:gd name="T64" fmla="*/ 688 w 688"/>
                <a:gd name="T65" fmla="*/ 295 h 682"/>
                <a:gd name="T66" fmla="*/ 618 w 688"/>
                <a:gd name="T67" fmla="*/ 281 h 682"/>
                <a:gd name="T68" fmla="*/ 601 w 688"/>
                <a:gd name="T69" fmla="*/ 227 h 682"/>
                <a:gd name="T70" fmla="*/ 648 w 688"/>
                <a:gd name="T71" fmla="*/ 175 h 682"/>
                <a:gd name="T72" fmla="*/ 595 w 688"/>
                <a:gd name="T73" fmla="*/ 102 h 682"/>
                <a:gd name="T74" fmla="*/ 531 w 688"/>
                <a:gd name="T75" fmla="*/ 131 h 682"/>
                <a:gd name="T76" fmla="*/ 485 w 688"/>
                <a:gd name="T77" fmla="*/ 98 h 682"/>
                <a:gd name="T78" fmla="*/ 493 w 688"/>
                <a:gd name="T79" fmla="*/ 27 h 682"/>
                <a:gd name="T80" fmla="*/ 407 w 688"/>
                <a:gd name="T81" fmla="*/ 0 h 682"/>
                <a:gd name="T82" fmla="*/ 371 w 688"/>
                <a:gd name="T83" fmla="*/ 61 h 682"/>
                <a:gd name="T84" fmla="*/ 344 w 688"/>
                <a:gd name="T85" fmla="*/ 60 h 682"/>
                <a:gd name="T86" fmla="*/ 593 w 688"/>
                <a:gd name="T87" fmla="*/ 340 h 682"/>
                <a:gd name="T88" fmla="*/ 344 w 688"/>
                <a:gd name="T89" fmla="*/ 590 h 682"/>
                <a:gd name="T90" fmla="*/ 95 w 688"/>
                <a:gd name="T91" fmla="*/ 341 h 682"/>
                <a:gd name="T92" fmla="*/ 344 w 688"/>
                <a:gd name="T93" fmla="*/ 92 h 682"/>
                <a:gd name="T94" fmla="*/ 593 w 688"/>
                <a:gd name="T95" fmla="*/ 34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8" h="682">
                  <a:moveTo>
                    <a:pt x="344" y="60"/>
                  </a:moveTo>
                  <a:cubicBezTo>
                    <a:pt x="334" y="60"/>
                    <a:pt x="325" y="60"/>
                    <a:pt x="316" y="61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202" y="98"/>
                    <a:pt x="202" y="98"/>
                    <a:pt x="202" y="98"/>
                  </a:cubicBezTo>
                  <a:cubicBezTo>
                    <a:pt x="186" y="107"/>
                    <a:pt x="170" y="118"/>
                    <a:pt x="157" y="131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86" y="228"/>
                    <a:pt x="86" y="228"/>
                    <a:pt x="86" y="228"/>
                  </a:cubicBezTo>
                  <a:cubicBezTo>
                    <a:pt x="79" y="245"/>
                    <a:pt x="73" y="262"/>
                    <a:pt x="69" y="281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69" y="401"/>
                    <a:pt x="69" y="401"/>
                    <a:pt x="69" y="401"/>
                  </a:cubicBezTo>
                  <a:cubicBezTo>
                    <a:pt x="73" y="419"/>
                    <a:pt x="79" y="437"/>
                    <a:pt x="86" y="454"/>
                  </a:cubicBezTo>
                  <a:cubicBezTo>
                    <a:pt x="39" y="506"/>
                    <a:pt x="39" y="506"/>
                    <a:pt x="39" y="506"/>
                  </a:cubicBezTo>
                  <a:cubicBezTo>
                    <a:pt x="92" y="579"/>
                    <a:pt x="92" y="579"/>
                    <a:pt x="92" y="579"/>
                  </a:cubicBezTo>
                  <a:cubicBezTo>
                    <a:pt x="157" y="551"/>
                    <a:pt x="157" y="551"/>
                    <a:pt x="157" y="551"/>
                  </a:cubicBezTo>
                  <a:cubicBezTo>
                    <a:pt x="171" y="563"/>
                    <a:pt x="186" y="574"/>
                    <a:pt x="202" y="583"/>
                  </a:cubicBezTo>
                  <a:cubicBezTo>
                    <a:pt x="195" y="654"/>
                    <a:pt x="195" y="654"/>
                    <a:pt x="195" y="654"/>
                  </a:cubicBezTo>
                  <a:cubicBezTo>
                    <a:pt x="281" y="682"/>
                    <a:pt x="281" y="682"/>
                    <a:pt x="281" y="682"/>
                  </a:cubicBezTo>
                  <a:cubicBezTo>
                    <a:pt x="316" y="620"/>
                    <a:pt x="316" y="620"/>
                    <a:pt x="316" y="620"/>
                  </a:cubicBezTo>
                  <a:cubicBezTo>
                    <a:pt x="325" y="621"/>
                    <a:pt x="335" y="622"/>
                    <a:pt x="344" y="622"/>
                  </a:cubicBezTo>
                  <a:cubicBezTo>
                    <a:pt x="353" y="622"/>
                    <a:pt x="363" y="621"/>
                    <a:pt x="372" y="620"/>
                  </a:cubicBezTo>
                  <a:cubicBezTo>
                    <a:pt x="407" y="681"/>
                    <a:pt x="407" y="681"/>
                    <a:pt x="407" y="681"/>
                  </a:cubicBezTo>
                  <a:cubicBezTo>
                    <a:pt x="493" y="654"/>
                    <a:pt x="493" y="654"/>
                    <a:pt x="493" y="654"/>
                  </a:cubicBezTo>
                  <a:cubicBezTo>
                    <a:pt x="486" y="583"/>
                    <a:pt x="486" y="583"/>
                    <a:pt x="486" y="583"/>
                  </a:cubicBezTo>
                  <a:cubicBezTo>
                    <a:pt x="502" y="574"/>
                    <a:pt x="517" y="563"/>
                    <a:pt x="531" y="550"/>
                  </a:cubicBezTo>
                  <a:cubicBezTo>
                    <a:pt x="596" y="579"/>
                    <a:pt x="596" y="579"/>
                    <a:pt x="596" y="579"/>
                  </a:cubicBezTo>
                  <a:cubicBezTo>
                    <a:pt x="649" y="506"/>
                    <a:pt x="649" y="506"/>
                    <a:pt x="649" y="506"/>
                  </a:cubicBezTo>
                  <a:cubicBezTo>
                    <a:pt x="601" y="453"/>
                    <a:pt x="601" y="453"/>
                    <a:pt x="601" y="453"/>
                  </a:cubicBezTo>
                  <a:cubicBezTo>
                    <a:pt x="609" y="436"/>
                    <a:pt x="614" y="419"/>
                    <a:pt x="618" y="400"/>
                  </a:cubicBezTo>
                  <a:cubicBezTo>
                    <a:pt x="688" y="385"/>
                    <a:pt x="688" y="385"/>
                    <a:pt x="688" y="385"/>
                  </a:cubicBezTo>
                  <a:cubicBezTo>
                    <a:pt x="688" y="295"/>
                    <a:pt x="688" y="295"/>
                    <a:pt x="688" y="295"/>
                  </a:cubicBezTo>
                  <a:cubicBezTo>
                    <a:pt x="618" y="281"/>
                    <a:pt x="618" y="281"/>
                    <a:pt x="618" y="281"/>
                  </a:cubicBezTo>
                  <a:cubicBezTo>
                    <a:pt x="614" y="262"/>
                    <a:pt x="609" y="244"/>
                    <a:pt x="601" y="227"/>
                  </a:cubicBezTo>
                  <a:cubicBezTo>
                    <a:pt x="648" y="175"/>
                    <a:pt x="648" y="175"/>
                    <a:pt x="648" y="175"/>
                  </a:cubicBezTo>
                  <a:cubicBezTo>
                    <a:pt x="595" y="102"/>
                    <a:pt x="595" y="102"/>
                    <a:pt x="595" y="102"/>
                  </a:cubicBezTo>
                  <a:cubicBezTo>
                    <a:pt x="531" y="131"/>
                    <a:pt x="531" y="131"/>
                    <a:pt x="531" y="131"/>
                  </a:cubicBezTo>
                  <a:cubicBezTo>
                    <a:pt x="517" y="118"/>
                    <a:pt x="502" y="107"/>
                    <a:pt x="485" y="98"/>
                  </a:cubicBezTo>
                  <a:cubicBezTo>
                    <a:pt x="493" y="27"/>
                    <a:pt x="493" y="27"/>
                    <a:pt x="493" y="27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371" y="61"/>
                    <a:pt x="371" y="61"/>
                    <a:pt x="371" y="61"/>
                  </a:cubicBezTo>
                  <a:cubicBezTo>
                    <a:pt x="362" y="60"/>
                    <a:pt x="353" y="60"/>
                    <a:pt x="344" y="60"/>
                  </a:cubicBezTo>
                  <a:close/>
                  <a:moveTo>
                    <a:pt x="593" y="340"/>
                  </a:moveTo>
                  <a:cubicBezTo>
                    <a:pt x="593" y="478"/>
                    <a:pt x="481" y="590"/>
                    <a:pt x="344" y="590"/>
                  </a:cubicBezTo>
                  <a:cubicBezTo>
                    <a:pt x="206" y="590"/>
                    <a:pt x="95" y="478"/>
                    <a:pt x="95" y="341"/>
                  </a:cubicBezTo>
                  <a:cubicBezTo>
                    <a:pt x="95" y="203"/>
                    <a:pt x="206" y="92"/>
                    <a:pt x="344" y="92"/>
                  </a:cubicBezTo>
                  <a:cubicBezTo>
                    <a:pt x="481" y="91"/>
                    <a:pt x="593" y="203"/>
                    <a:pt x="593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1">
              <a:extLst>
                <a:ext uri="{FF2B5EF4-FFF2-40B4-BE49-F238E27FC236}">
                  <a16:creationId xmlns="" xmlns:a16="http://schemas.microsoft.com/office/drawing/2014/main" id="{70AB24C2-1B33-43D4-A0A9-F3FD110BD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475" y="3027362"/>
              <a:ext cx="973138" cy="976313"/>
            </a:xfrm>
            <a:custGeom>
              <a:avLst/>
              <a:gdLst>
                <a:gd name="T0" fmla="*/ 249 w 498"/>
                <a:gd name="T1" fmla="*/ 1 h 499"/>
                <a:gd name="T2" fmla="*/ 0 w 498"/>
                <a:gd name="T3" fmla="*/ 250 h 499"/>
                <a:gd name="T4" fmla="*/ 249 w 498"/>
                <a:gd name="T5" fmla="*/ 499 h 499"/>
                <a:gd name="T6" fmla="*/ 498 w 498"/>
                <a:gd name="T7" fmla="*/ 249 h 499"/>
                <a:gd name="T8" fmla="*/ 249 w 498"/>
                <a:gd name="T9" fmla="*/ 1 h 499"/>
                <a:gd name="T10" fmla="*/ 249 w 498"/>
                <a:gd name="T11" fmla="*/ 484 h 499"/>
                <a:gd name="T12" fmla="*/ 14 w 498"/>
                <a:gd name="T13" fmla="*/ 250 h 499"/>
                <a:gd name="T14" fmla="*/ 249 w 498"/>
                <a:gd name="T15" fmla="*/ 15 h 499"/>
                <a:gd name="T16" fmla="*/ 484 w 498"/>
                <a:gd name="T17" fmla="*/ 249 h 499"/>
                <a:gd name="T18" fmla="*/ 249 w 498"/>
                <a:gd name="T19" fmla="*/ 48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8" h="499">
                  <a:moveTo>
                    <a:pt x="249" y="1"/>
                  </a:moveTo>
                  <a:cubicBezTo>
                    <a:pt x="111" y="1"/>
                    <a:pt x="0" y="112"/>
                    <a:pt x="0" y="250"/>
                  </a:cubicBezTo>
                  <a:cubicBezTo>
                    <a:pt x="0" y="387"/>
                    <a:pt x="111" y="499"/>
                    <a:pt x="249" y="499"/>
                  </a:cubicBezTo>
                  <a:cubicBezTo>
                    <a:pt x="386" y="499"/>
                    <a:pt x="498" y="387"/>
                    <a:pt x="498" y="249"/>
                  </a:cubicBezTo>
                  <a:cubicBezTo>
                    <a:pt x="498" y="112"/>
                    <a:pt x="386" y="0"/>
                    <a:pt x="249" y="1"/>
                  </a:cubicBezTo>
                  <a:close/>
                  <a:moveTo>
                    <a:pt x="249" y="484"/>
                  </a:moveTo>
                  <a:cubicBezTo>
                    <a:pt x="119" y="484"/>
                    <a:pt x="14" y="379"/>
                    <a:pt x="14" y="250"/>
                  </a:cubicBezTo>
                  <a:cubicBezTo>
                    <a:pt x="14" y="120"/>
                    <a:pt x="119" y="15"/>
                    <a:pt x="249" y="15"/>
                  </a:cubicBezTo>
                  <a:cubicBezTo>
                    <a:pt x="378" y="15"/>
                    <a:pt x="483" y="120"/>
                    <a:pt x="484" y="249"/>
                  </a:cubicBezTo>
                  <a:cubicBezTo>
                    <a:pt x="484" y="379"/>
                    <a:pt x="379" y="484"/>
                    <a:pt x="249" y="4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椭圆 79">
              <a:extLst>
                <a:ext uri="{FF2B5EF4-FFF2-40B4-BE49-F238E27FC236}">
                  <a16:creationId xmlns="" xmlns:a16="http://schemas.microsoft.com/office/drawing/2014/main" id="{7DE18496-A969-4AF9-ADDD-FFB7F86441C8}"/>
                </a:ext>
              </a:extLst>
            </p:cNvPr>
            <p:cNvSpPr/>
            <p:nvPr/>
          </p:nvSpPr>
          <p:spPr>
            <a:xfrm>
              <a:off x="4903879" y="3119541"/>
              <a:ext cx="798330" cy="7983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">
            <a:extLst>
              <a:ext uri="{FF2B5EF4-FFF2-40B4-BE49-F238E27FC236}">
                <a16:creationId xmlns="" xmlns:a16="http://schemas.microsoft.com/office/drawing/2014/main" id="{31D4417F-DB74-444D-A235-8E1616827D5E}"/>
              </a:ext>
            </a:extLst>
          </p:cNvPr>
          <p:cNvGrpSpPr/>
          <p:nvPr/>
        </p:nvGrpSpPr>
        <p:grpSpPr>
          <a:xfrm>
            <a:off x="2581275" y="2301875"/>
            <a:ext cx="2193925" cy="2178050"/>
            <a:chOff x="2428875" y="2149475"/>
            <a:chExt cx="2193925" cy="2178050"/>
          </a:xfrm>
        </p:grpSpPr>
        <p:sp>
          <p:nvSpPr>
            <p:cNvPr id="18" name="Freeform 16">
              <a:extLst>
                <a:ext uri="{FF2B5EF4-FFF2-40B4-BE49-F238E27FC236}">
                  <a16:creationId xmlns="" xmlns:a16="http://schemas.microsoft.com/office/drawing/2014/main" id="{863A8EC1-A929-412F-AEEE-AD0E77C90B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8875" y="2149475"/>
              <a:ext cx="2193925" cy="2178050"/>
            </a:xfrm>
            <a:custGeom>
              <a:avLst/>
              <a:gdLst>
                <a:gd name="T0" fmla="*/ 561 w 1122"/>
                <a:gd name="T1" fmla="*/ 98 h 1113"/>
                <a:gd name="T2" fmla="*/ 515 w 1122"/>
                <a:gd name="T3" fmla="*/ 100 h 1113"/>
                <a:gd name="T4" fmla="*/ 457 w 1122"/>
                <a:gd name="T5" fmla="*/ 1 h 1113"/>
                <a:gd name="T6" fmla="*/ 317 w 1122"/>
                <a:gd name="T7" fmla="*/ 46 h 1113"/>
                <a:gd name="T8" fmla="*/ 329 w 1122"/>
                <a:gd name="T9" fmla="*/ 161 h 1113"/>
                <a:gd name="T10" fmla="*/ 256 w 1122"/>
                <a:gd name="T11" fmla="*/ 215 h 1113"/>
                <a:gd name="T12" fmla="*/ 150 w 1122"/>
                <a:gd name="T13" fmla="*/ 168 h 1113"/>
                <a:gd name="T14" fmla="*/ 64 w 1122"/>
                <a:gd name="T15" fmla="*/ 287 h 1113"/>
                <a:gd name="T16" fmla="*/ 141 w 1122"/>
                <a:gd name="T17" fmla="*/ 373 h 1113"/>
                <a:gd name="T18" fmla="*/ 113 w 1122"/>
                <a:gd name="T19" fmla="*/ 459 h 1113"/>
                <a:gd name="T20" fmla="*/ 0 w 1122"/>
                <a:gd name="T21" fmla="*/ 483 h 1113"/>
                <a:gd name="T22" fmla="*/ 0 w 1122"/>
                <a:gd name="T23" fmla="*/ 630 h 1113"/>
                <a:gd name="T24" fmla="*/ 113 w 1122"/>
                <a:gd name="T25" fmla="*/ 654 h 1113"/>
                <a:gd name="T26" fmla="*/ 141 w 1122"/>
                <a:gd name="T27" fmla="*/ 741 h 1113"/>
                <a:gd name="T28" fmla="*/ 64 w 1122"/>
                <a:gd name="T29" fmla="*/ 827 h 1113"/>
                <a:gd name="T30" fmla="*/ 151 w 1122"/>
                <a:gd name="T31" fmla="*/ 946 h 1113"/>
                <a:gd name="T32" fmla="*/ 256 w 1122"/>
                <a:gd name="T33" fmla="*/ 899 h 1113"/>
                <a:gd name="T34" fmla="*/ 330 w 1122"/>
                <a:gd name="T35" fmla="*/ 952 h 1113"/>
                <a:gd name="T36" fmla="*/ 318 w 1122"/>
                <a:gd name="T37" fmla="*/ 1067 h 1113"/>
                <a:gd name="T38" fmla="*/ 458 w 1122"/>
                <a:gd name="T39" fmla="*/ 1113 h 1113"/>
                <a:gd name="T40" fmla="*/ 516 w 1122"/>
                <a:gd name="T41" fmla="*/ 1013 h 1113"/>
                <a:gd name="T42" fmla="*/ 561 w 1122"/>
                <a:gd name="T43" fmla="*/ 1015 h 1113"/>
                <a:gd name="T44" fmla="*/ 607 w 1122"/>
                <a:gd name="T45" fmla="*/ 1013 h 1113"/>
                <a:gd name="T46" fmla="*/ 665 w 1122"/>
                <a:gd name="T47" fmla="*/ 1113 h 1113"/>
                <a:gd name="T48" fmla="*/ 805 w 1122"/>
                <a:gd name="T49" fmla="*/ 1067 h 1113"/>
                <a:gd name="T50" fmla="*/ 793 w 1122"/>
                <a:gd name="T51" fmla="*/ 952 h 1113"/>
                <a:gd name="T52" fmla="*/ 866 w 1122"/>
                <a:gd name="T53" fmla="*/ 899 h 1113"/>
                <a:gd name="T54" fmla="*/ 972 w 1122"/>
                <a:gd name="T55" fmla="*/ 945 h 1113"/>
                <a:gd name="T56" fmla="*/ 1058 w 1122"/>
                <a:gd name="T57" fmla="*/ 826 h 1113"/>
                <a:gd name="T58" fmla="*/ 981 w 1122"/>
                <a:gd name="T59" fmla="*/ 741 h 1113"/>
                <a:gd name="T60" fmla="*/ 1009 w 1122"/>
                <a:gd name="T61" fmla="*/ 654 h 1113"/>
                <a:gd name="T62" fmla="*/ 1122 w 1122"/>
                <a:gd name="T63" fmla="*/ 630 h 1113"/>
                <a:gd name="T64" fmla="*/ 1122 w 1122"/>
                <a:gd name="T65" fmla="*/ 483 h 1113"/>
                <a:gd name="T66" fmla="*/ 1009 w 1122"/>
                <a:gd name="T67" fmla="*/ 459 h 1113"/>
                <a:gd name="T68" fmla="*/ 981 w 1122"/>
                <a:gd name="T69" fmla="*/ 372 h 1113"/>
                <a:gd name="T70" fmla="*/ 1058 w 1122"/>
                <a:gd name="T71" fmla="*/ 286 h 1113"/>
                <a:gd name="T72" fmla="*/ 971 w 1122"/>
                <a:gd name="T73" fmla="*/ 167 h 1113"/>
                <a:gd name="T74" fmla="*/ 866 w 1122"/>
                <a:gd name="T75" fmla="*/ 214 h 1113"/>
                <a:gd name="T76" fmla="*/ 792 w 1122"/>
                <a:gd name="T77" fmla="*/ 160 h 1113"/>
                <a:gd name="T78" fmla="*/ 804 w 1122"/>
                <a:gd name="T79" fmla="*/ 46 h 1113"/>
                <a:gd name="T80" fmla="*/ 664 w 1122"/>
                <a:gd name="T81" fmla="*/ 0 h 1113"/>
                <a:gd name="T82" fmla="*/ 606 w 1122"/>
                <a:gd name="T83" fmla="*/ 100 h 1113"/>
                <a:gd name="T84" fmla="*/ 561 w 1122"/>
                <a:gd name="T85" fmla="*/ 98 h 1113"/>
                <a:gd name="T86" fmla="*/ 967 w 1122"/>
                <a:gd name="T87" fmla="*/ 556 h 1113"/>
                <a:gd name="T88" fmla="*/ 561 w 1122"/>
                <a:gd name="T89" fmla="*/ 963 h 1113"/>
                <a:gd name="T90" fmla="*/ 155 w 1122"/>
                <a:gd name="T91" fmla="*/ 557 h 1113"/>
                <a:gd name="T92" fmla="*/ 561 w 1122"/>
                <a:gd name="T93" fmla="*/ 150 h 1113"/>
                <a:gd name="T94" fmla="*/ 967 w 1122"/>
                <a:gd name="T95" fmla="*/ 556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22" h="1113">
                  <a:moveTo>
                    <a:pt x="561" y="98"/>
                  </a:moveTo>
                  <a:cubicBezTo>
                    <a:pt x="545" y="98"/>
                    <a:pt x="530" y="99"/>
                    <a:pt x="515" y="100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317" y="46"/>
                    <a:pt x="317" y="46"/>
                    <a:pt x="317" y="46"/>
                  </a:cubicBezTo>
                  <a:cubicBezTo>
                    <a:pt x="329" y="161"/>
                    <a:pt x="329" y="161"/>
                    <a:pt x="329" y="161"/>
                  </a:cubicBezTo>
                  <a:cubicBezTo>
                    <a:pt x="303" y="176"/>
                    <a:pt x="278" y="194"/>
                    <a:pt x="256" y="215"/>
                  </a:cubicBezTo>
                  <a:cubicBezTo>
                    <a:pt x="150" y="168"/>
                    <a:pt x="150" y="168"/>
                    <a:pt x="150" y="168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141" y="373"/>
                    <a:pt x="141" y="373"/>
                    <a:pt x="141" y="373"/>
                  </a:cubicBezTo>
                  <a:cubicBezTo>
                    <a:pt x="129" y="400"/>
                    <a:pt x="120" y="429"/>
                    <a:pt x="113" y="459"/>
                  </a:cubicBezTo>
                  <a:cubicBezTo>
                    <a:pt x="0" y="483"/>
                    <a:pt x="0" y="483"/>
                    <a:pt x="0" y="483"/>
                  </a:cubicBezTo>
                  <a:cubicBezTo>
                    <a:pt x="0" y="630"/>
                    <a:pt x="0" y="630"/>
                    <a:pt x="0" y="630"/>
                  </a:cubicBezTo>
                  <a:cubicBezTo>
                    <a:pt x="113" y="654"/>
                    <a:pt x="113" y="654"/>
                    <a:pt x="113" y="654"/>
                  </a:cubicBezTo>
                  <a:cubicBezTo>
                    <a:pt x="120" y="685"/>
                    <a:pt x="129" y="714"/>
                    <a:pt x="141" y="741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151" y="946"/>
                    <a:pt x="151" y="946"/>
                    <a:pt x="151" y="946"/>
                  </a:cubicBezTo>
                  <a:cubicBezTo>
                    <a:pt x="256" y="899"/>
                    <a:pt x="256" y="899"/>
                    <a:pt x="256" y="899"/>
                  </a:cubicBezTo>
                  <a:cubicBezTo>
                    <a:pt x="279" y="919"/>
                    <a:pt x="304" y="937"/>
                    <a:pt x="330" y="952"/>
                  </a:cubicBezTo>
                  <a:cubicBezTo>
                    <a:pt x="318" y="1067"/>
                    <a:pt x="318" y="1067"/>
                    <a:pt x="318" y="1067"/>
                  </a:cubicBezTo>
                  <a:cubicBezTo>
                    <a:pt x="458" y="1113"/>
                    <a:pt x="458" y="1113"/>
                    <a:pt x="458" y="1113"/>
                  </a:cubicBezTo>
                  <a:cubicBezTo>
                    <a:pt x="516" y="1013"/>
                    <a:pt x="516" y="1013"/>
                    <a:pt x="516" y="1013"/>
                  </a:cubicBezTo>
                  <a:cubicBezTo>
                    <a:pt x="531" y="1014"/>
                    <a:pt x="546" y="1015"/>
                    <a:pt x="561" y="1015"/>
                  </a:cubicBezTo>
                  <a:cubicBezTo>
                    <a:pt x="577" y="1015"/>
                    <a:pt x="592" y="1014"/>
                    <a:pt x="607" y="1013"/>
                  </a:cubicBezTo>
                  <a:cubicBezTo>
                    <a:pt x="665" y="1113"/>
                    <a:pt x="665" y="1113"/>
                    <a:pt x="665" y="1113"/>
                  </a:cubicBezTo>
                  <a:cubicBezTo>
                    <a:pt x="805" y="1067"/>
                    <a:pt x="805" y="1067"/>
                    <a:pt x="805" y="1067"/>
                  </a:cubicBezTo>
                  <a:cubicBezTo>
                    <a:pt x="793" y="952"/>
                    <a:pt x="793" y="952"/>
                    <a:pt x="793" y="952"/>
                  </a:cubicBezTo>
                  <a:cubicBezTo>
                    <a:pt x="819" y="937"/>
                    <a:pt x="844" y="919"/>
                    <a:pt x="866" y="899"/>
                  </a:cubicBezTo>
                  <a:cubicBezTo>
                    <a:pt x="972" y="945"/>
                    <a:pt x="972" y="945"/>
                    <a:pt x="972" y="945"/>
                  </a:cubicBezTo>
                  <a:cubicBezTo>
                    <a:pt x="1058" y="826"/>
                    <a:pt x="1058" y="826"/>
                    <a:pt x="1058" y="826"/>
                  </a:cubicBezTo>
                  <a:cubicBezTo>
                    <a:pt x="981" y="741"/>
                    <a:pt x="981" y="741"/>
                    <a:pt x="981" y="741"/>
                  </a:cubicBezTo>
                  <a:cubicBezTo>
                    <a:pt x="993" y="713"/>
                    <a:pt x="1002" y="684"/>
                    <a:pt x="1009" y="654"/>
                  </a:cubicBezTo>
                  <a:cubicBezTo>
                    <a:pt x="1122" y="630"/>
                    <a:pt x="1122" y="630"/>
                    <a:pt x="1122" y="630"/>
                  </a:cubicBezTo>
                  <a:cubicBezTo>
                    <a:pt x="1122" y="483"/>
                    <a:pt x="1122" y="483"/>
                    <a:pt x="1122" y="483"/>
                  </a:cubicBezTo>
                  <a:cubicBezTo>
                    <a:pt x="1009" y="459"/>
                    <a:pt x="1009" y="459"/>
                    <a:pt x="1009" y="459"/>
                  </a:cubicBezTo>
                  <a:cubicBezTo>
                    <a:pt x="1002" y="428"/>
                    <a:pt x="993" y="400"/>
                    <a:pt x="981" y="372"/>
                  </a:cubicBezTo>
                  <a:cubicBezTo>
                    <a:pt x="1058" y="286"/>
                    <a:pt x="1058" y="286"/>
                    <a:pt x="1058" y="286"/>
                  </a:cubicBezTo>
                  <a:cubicBezTo>
                    <a:pt x="971" y="167"/>
                    <a:pt x="971" y="167"/>
                    <a:pt x="971" y="167"/>
                  </a:cubicBezTo>
                  <a:cubicBezTo>
                    <a:pt x="866" y="214"/>
                    <a:pt x="866" y="214"/>
                    <a:pt x="866" y="214"/>
                  </a:cubicBezTo>
                  <a:cubicBezTo>
                    <a:pt x="843" y="194"/>
                    <a:pt x="818" y="176"/>
                    <a:pt x="792" y="160"/>
                  </a:cubicBezTo>
                  <a:cubicBezTo>
                    <a:pt x="804" y="46"/>
                    <a:pt x="804" y="46"/>
                    <a:pt x="804" y="46"/>
                  </a:cubicBezTo>
                  <a:cubicBezTo>
                    <a:pt x="664" y="0"/>
                    <a:pt x="664" y="0"/>
                    <a:pt x="664" y="0"/>
                  </a:cubicBezTo>
                  <a:cubicBezTo>
                    <a:pt x="606" y="100"/>
                    <a:pt x="606" y="100"/>
                    <a:pt x="606" y="100"/>
                  </a:cubicBezTo>
                  <a:cubicBezTo>
                    <a:pt x="591" y="99"/>
                    <a:pt x="576" y="98"/>
                    <a:pt x="561" y="98"/>
                  </a:cubicBezTo>
                  <a:close/>
                  <a:moveTo>
                    <a:pt x="967" y="556"/>
                  </a:moveTo>
                  <a:cubicBezTo>
                    <a:pt x="967" y="781"/>
                    <a:pt x="786" y="963"/>
                    <a:pt x="561" y="963"/>
                  </a:cubicBezTo>
                  <a:cubicBezTo>
                    <a:pt x="337" y="963"/>
                    <a:pt x="155" y="781"/>
                    <a:pt x="155" y="557"/>
                  </a:cubicBezTo>
                  <a:cubicBezTo>
                    <a:pt x="155" y="332"/>
                    <a:pt x="336" y="151"/>
                    <a:pt x="561" y="150"/>
                  </a:cubicBezTo>
                  <a:cubicBezTo>
                    <a:pt x="785" y="150"/>
                    <a:pt x="967" y="332"/>
                    <a:pt x="967" y="5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="" xmlns:a16="http://schemas.microsoft.com/office/drawing/2014/main" id="{A783B7CE-2F0B-4015-BEB9-8FBEB9570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2088" y="2443162"/>
              <a:ext cx="1587500" cy="1590675"/>
            </a:xfrm>
            <a:custGeom>
              <a:avLst/>
              <a:gdLst>
                <a:gd name="T0" fmla="*/ 406 w 812"/>
                <a:gd name="T1" fmla="*/ 0 h 813"/>
                <a:gd name="T2" fmla="*/ 0 w 812"/>
                <a:gd name="T3" fmla="*/ 407 h 813"/>
                <a:gd name="T4" fmla="*/ 406 w 812"/>
                <a:gd name="T5" fmla="*/ 813 h 813"/>
                <a:gd name="T6" fmla="*/ 812 w 812"/>
                <a:gd name="T7" fmla="*/ 406 h 813"/>
                <a:gd name="T8" fmla="*/ 406 w 812"/>
                <a:gd name="T9" fmla="*/ 0 h 813"/>
                <a:gd name="T10" fmla="*/ 406 w 812"/>
                <a:gd name="T11" fmla="*/ 789 h 813"/>
                <a:gd name="T12" fmla="*/ 23 w 812"/>
                <a:gd name="T13" fmla="*/ 407 h 813"/>
                <a:gd name="T14" fmla="*/ 406 w 812"/>
                <a:gd name="T15" fmla="*/ 24 h 813"/>
                <a:gd name="T16" fmla="*/ 789 w 812"/>
                <a:gd name="T17" fmla="*/ 406 h 813"/>
                <a:gd name="T18" fmla="*/ 406 w 812"/>
                <a:gd name="T19" fmla="*/ 789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" h="813">
                  <a:moveTo>
                    <a:pt x="406" y="0"/>
                  </a:moveTo>
                  <a:cubicBezTo>
                    <a:pt x="181" y="1"/>
                    <a:pt x="0" y="182"/>
                    <a:pt x="0" y="407"/>
                  </a:cubicBezTo>
                  <a:cubicBezTo>
                    <a:pt x="0" y="631"/>
                    <a:pt x="182" y="813"/>
                    <a:pt x="406" y="813"/>
                  </a:cubicBezTo>
                  <a:cubicBezTo>
                    <a:pt x="631" y="813"/>
                    <a:pt x="812" y="631"/>
                    <a:pt x="812" y="406"/>
                  </a:cubicBezTo>
                  <a:cubicBezTo>
                    <a:pt x="812" y="182"/>
                    <a:pt x="630" y="0"/>
                    <a:pt x="406" y="0"/>
                  </a:cubicBezTo>
                  <a:close/>
                  <a:moveTo>
                    <a:pt x="406" y="789"/>
                  </a:moveTo>
                  <a:cubicBezTo>
                    <a:pt x="195" y="790"/>
                    <a:pt x="23" y="618"/>
                    <a:pt x="23" y="407"/>
                  </a:cubicBezTo>
                  <a:cubicBezTo>
                    <a:pt x="23" y="195"/>
                    <a:pt x="194" y="24"/>
                    <a:pt x="406" y="24"/>
                  </a:cubicBezTo>
                  <a:cubicBezTo>
                    <a:pt x="617" y="23"/>
                    <a:pt x="789" y="195"/>
                    <a:pt x="789" y="406"/>
                  </a:cubicBezTo>
                  <a:cubicBezTo>
                    <a:pt x="789" y="618"/>
                    <a:pt x="618" y="789"/>
                    <a:pt x="406" y="7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椭圆 80">
              <a:extLst>
                <a:ext uri="{FF2B5EF4-FFF2-40B4-BE49-F238E27FC236}">
                  <a16:creationId xmlns="" xmlns:a16="http://schemas.microsoft.com/office/drawing/2014/main" id="{E873927B-B828-4772-89F3-84B033B4485C}"/>
                </a:ext>
              </a:extLst>
            </p:cNvPr>
            <p:cNvSpPr/>
            <p:nvPr/>
          </p:nvSpPr>
          <p:spPr>
            <a:xfrm>
              <a:off x="2841523" y="2554186"/>
              <a:ext cx="1368628" cy="1368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Group 216">
            <a:extLst>
              <a:ext uri="{FF2B5EF4-FFF2-40B4-BE49-F238E27FC236}">
                <a16:creationId xmlns="" xmlns:a16="http://schemas.microsoft.com/office/drawing/2014/main" id="{F8DF0E55-563F-4AF2-9295-188DF203B5C8}"/>
              </a:ext>
            </a:extLst>
          </p:cNvPr>
          <p:cNvGrpSpPr/>
          <p:nvPr/>
        </p:nvGrpSpPr>
        <p:grpSpPr>
          <a:xfrm>
            <a:off x="3281066" y="3113501"/>
            <a:ext cx="609133" cy="492903"/>
            <a:chOff x="1209675" y="6354763"/>
            <a:chExt cx="449263" cy="363538"/>
          </a:xfrm>
          <a:solidFill>
            <a:srgbClr val="020302"/>
          </a:solidFill>
        </p:grpSpPr>
        <p:sp>
          <p:nvSpPr>
            <p:cNvPr id="23" name="Freeform 205">
              <a:extLst>
                <a:ext uri="{FF2B5EF4-FFF2-40B4-BE49-F238E27FC236}">
                  <a16:creationId xmlns="" xmlns:a16="http://schemas.microsoft.com/office/drawing/2014/main" id="{C9A29C77-9AB9-41E7-86D8-FF37007E7017}"/>
                </a:ext>
              </a:extLst>
            </p:cNvPr>
            <p:cNvSpPr/>
            <p:nvPr/>
          </p:nvSpPr>
          <p:spPr bwMode="auto">
            <a:xfrm>
              <a:off x="1560513" y="6529388"/>
              <a:ext cx="96838" cy="188913"/>
            </a:xfrm>
            <a:custGeom>
              <a:avLst/>
              <a:gdLst>
                <a:gd name="T0" fmla="*/ 31 w 126"/>
                <a:gd name="T1" fmla="*/ 0 h 245"/>
                <a:gd name="T2" fmla="*/ 0 w 126"/>
                <a:gd name="T3" fmla="*/ 39 h 245"/>
                <a:gd name="T4" fmla="*/ 0 w 126"/>
                <a:gd name="T5" fmla="*/ 245 h 245"/>
                <a:gd name="T6" fmla="*/ 126 w 126"/>
                <a:gd name="T7" fmla="*/ 245 h 245"/>
                <a:gd name="T8" fmla="*/ 125 w 126"/>
                <a:gd name="T9" fmla="*/ 74 h 245"/>
                <a:gd name="T10" fmla="*/ 31 w 126"/>
                <a:gd name="T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245">
                  <a:moveTo>
                    <a:pt x="31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126" y="245"/>
                    <a:pt x="126" y="245"/>
                    <a:pt x="126" y="245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99" y="52"/>
                    <a:pt x="31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24" name="Freeform 207">
              <a:extLst>
                <a:ext uri="{FF2B5EF4-FFF2-40B4-BE49-F238E27FC236}">
                  <a16:creationId xmlns="" xmlns:a16="http://schemas.microsoft.com/office/drawing/2014/main" id="{A64A509C-31CD-49F0-9712-F388C36F8198}"/>
                </a:ext>
              </a:extLst>
            </p:cNvPr>
            <p:cNvSpPr/>
            <p:nvPr/>
          </p:nvSpPr>
          <p:spPr bwMode="auto">
            <a:xfrm>
              <a:off x="1209675" y="6354763"/>
              <a:ext cx="449263" cy="339725"/>
            </a:xfrm>
            <a:custGeom>
              <a:avLst/>
              <a:gdLst>
                <a:gd name="T0" fmla="*/ 236 w 585"/>
                <a:gd name="T1" fmla="*/ 248 h 442"/>
                <a:gd name="T2" fmla="*/ 76 w 585"/>
                <a:gd name="T3" fmla="*/ 428 h 442"/>
                <a:gd name="T4" fmla="*/ 46 w 585"/>
                <a:gd name="T5" fmla="*/ 442 h 442"/>
                <a:gd name="T6" fmla="*/ 18 w 585"/>
                <a:gd name="T7" fmla="*/ 432 h 442"/>
                <a:gd name="T8" fmla="*/ 15 w 585"/>
                <a:gd name="T9" fmla="*/ 374 h 442"/>
                <a:gd name="T10" fmla="*/ 206 w 585"/>
                <a:gd name="T11" fmla="*/ 158 h 442"/>
                <a:gd name="T12" fmla="*/ 237 w 585"/>
                <a:gd name="T13" fmla="*/ 144 h 442"/>
                <a:gd name="T14" fmla="*/ 268 w 585"/>
                <a:gd name="T15" fmla="*/ 158 h 442"/>
                <a:gd name="T16" fmla="*/ 323 w 585"/>
                <a:gd name="T17" fmla="*/ 224 h 442"/>
                <a:gd name="T18" fmla="*/ 425 w 585"/>
                <a:gd name="T19" fmla="*/ 101 h 442"/>
                <a:gd name="T20" fmla="*/ 330 w 585"/>
                <a:gd name="T21" fmla="*/ 19 h 442"/>
                <a:gd name="T22" fmla="*/ 566 w 585"/>
                <a:gd name="T23" fmla="*/ 0 h 442"/>
                <a:gd name="T24" fmla="*/ 585 w 585"/>
                <a:gd name="T25" fmla="*/ 239 h 442"/>
                <a:gd name="T26" fmla="*/ 487 w 585"/>
                <a:gd name="T27" fmla="*/ 154 h 442"/>
                <a:gd name="T28" fmla="*/ 355 w 585"/>
                <a:gd name="T29" fmla="*/ 314 h 442"/>
                <a:gd name="T30" fmla="*/ 324 w 585"/>
                <a:gd name="T31" fmla="*/ 329 h 442"/>
                <a:gd name="T32" fmla="*/ 292 w 585"/>
                <a:gd name="T33" fmla="*/ 314 h 442"/>
                <a:gd name="T34" fmla="*/ 236 w 585"/>
                <a:gd name="T35" fmla="*/ 24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5" h="442">
                  <a:moveTo>
                    <a:pt x="236" y="248"/>
                  </a:moveTo>
                  <a:cubicBezTo>
                    <a:pt x="76" y="428"/>
                    <a:pt x="76" y="428"/>
                    <a:pt x="76" y="428"/>
                  </a:cubicBezTo>
                  <a:cubicBezTo>
                    <a:pt x="68" y="438"/>
                    <a:pt x="57" y="442"/>
                    <a:pt x="46" y="442"/>
                  </a:cubicBezTo>
                  <a:cubicBezTo>
                    <a:pt x="36" y="442"/>
                    <a:pt x="26" y="439"/>
                    <a:pt x="18" y="432"/>
                  </a:cubicBezTo>
                  <a:cubicBezTo>
                    <a:pt x="1" y="417"/>
                    <a:pt x="0" y="391"/>
                    <a:pt x="15" y="374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14" y="149"/>
                    <a:pt x="225" y="143"/>
                    <a:pt x="237" y="144"/>
                  </a:cubicBezTo>
                  <a:cubicBezTo>
                    <a:pt x="249" y="144"/>
                    <a:pt x="260" y="149"/>
                    <a:pt x="268" y="158"/>
                  </a:cubicBezTo>
                  <a:cubicBezTo>
                    <a:pt x="323" y="224"/>
                    <a:pt x="323" y="224"/>
                    <a:pt x="323" y="224"/>
                  </a:cubicBezTo>
                  <a:cubicBezTo>
                    <a:pt x="425" y="101"/>
                    <a:pt x="425" y="101"/>
                    <a:pt x="425" y="101"/>
                  </a:cubicBezTo>
                  <a:cubicBezTo>
                    <a:pt x="330" y="19"/>
                    <a:pt x="330" y="19"/>
                    <a:pt x="330" y="19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585" y="239"/>
                    <a:pt x="585" y="239"/>
                    <a:pt x="585" y="239"/>
                  </a:cubicBezTo>
                  <a:cubicBezTo>
                    <a:pt x="487" y="154"/>
                    <a:pt x="487" y="154"/>
                    <a:pt x="487" y="154"/>
                  </a:cubicBezTo>
                  <a:cubicBezTo>
                    <a:pt x="355" y="314"/>
                    <a:pt x="355" y="314"/>
                    <a:pt x="355" y="314"/>
                  </a:cubicBezTo>
                  <a:cubicBezTo>
                    <a:pt x="348" y="323"/>
                    <a:pt x="336" y="329"/>
                    <a:pt x="324" y="329"/>
                  </a:cubicBezTo>
                  <a:cubicBezTo>
                    <a:pt x="311" y="329"/>
                    <a:pt x="300" y="324"/>
                    <a:pt x="292" y="314"/>
                  </a:cubicBezTo>
                  <a:lnTo>
                    <a:pt x="236" y="2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25" name="Freeform 208">
              <a:extLst>
                <a:ext uri="{FF2B5EF4-FFF2-40B4-BE49-F238E27FC236}">
                  <a16:creationId xmlns="" xmlns:a16="http://schemas.microsoft.com/office/drawing/2014/main" id="{8761B1A5-D1B5-4841-8B75-E19DE174F349}"/>
                </a:ext>
              </a:extLst>
            </p:cNvPr>
            <p:cNvSpPr/>
            <p:nvPr/>
          </p:nvSpPr>
          <p:spPr bwMode="auto">
            <a:xfrm>
              <a:off x="1417638" y="6589713"/>
              <a:ext cx="119063" cy="127000"/>
            </a:xfrm>
            <a:custGeom>
              <a:avLst/>
              <a:gdLst>
                <a:gd name="T0" fmla="*/ 98 w 153"/>
                <a:gd name="T1" fmla="*/ 64 h 167"/>
                <a:gd name="T2" fmla="*/ 62 w 153"/>
                <a:gd name="T3" fmla="*/ 83 h 167"/>
                <a:gd name="T4" fmla="*/ 1 w 153"/>
                <a:gd name="T5" fmla="*/ 56 h 167"/>
                <a:gd name="T6" fmla="*/ 0 w 153"/>
                <a:gd name="T7" fmla="*/ 167 h 167"/>
                <a:gd name="T8" fmla="*/ 150 w 153"/>
                <a:gd name="T9" fmla="*/ 167 h 167"/>
                <a:gd name="T10" fmla="*/ 153 w 153"/>
                <a:gd name="T11" fmla="*/ 0 h 167"/>
                <a:gd name="T12" fmla="*/ 98 w 153"/>
                <a:gd name="T13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167">
                  <a:moveTo>
                    <a:pt x="98" y="64"/>
                  </a:moveTo>
                  <a:cubicBezTo>
                    <a:pt x="76" y="83"/>
                    <a:pt x="62" y="83"/>
                    <a:pt x="62" y="83"/>
                  </a:cubicBezTo>
                  <a:cubicBezTo>
                    <a:pt x="43" y="86"/>
                    <a:pt x="15" y="67"/>
                    <a:pt x="1" y="5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2" y="24"/>
                    <a:pt x="116" y="47"/>
                    <a:pt x="98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26" name="Freeform 209">
              <a:extLst>
                <a:ext uri="{FF2B5EF4-FFF2-40B4-BE49-F238E27FC236}">
                  <a16:creationId xmlns="" xmlns:a16="http://schemas.microsoft.com/office/drawing/2014/main" id="{AA2A56B0-C1EF-40CF-BB0F-2F0C145EBE83}"/>
                </a:ext>
              </a:extLst>
            </p:cNvPr>
            <p:cNvSpPr/>
            <p:nvPr/>
          </p:nvSpPr>
          <p:spPr bwMode="auto">
            <a:xfrm>
              <a:off x="1295400" y="6600825"/>
              <a:ext cx="96838" cy="115888"/>
            </a:xfrm>
            <a:custGeom>
              <a:avLst/>
              <a:gdLst>
                <a:gd name="T0" fmla="*/ 0 w 61"/>
                <a:gd name="T1" fmla="*/ 73 h 73"/>
                <a:gd name="T2" fmla="*/ 61 w 61"/>
                <a:gd name="T3" fmla="*/ 73 h 73"/>
                <a:gd name="T4" fmla="*/ 61 w 61"/>
                <a:gd name="T5" fmla="*/ 0 h 73"/>
                <a:gd name="T6" fmla="*/ 0 w 61"/>
                <a:gd name="T7" fmla="*/ 70 h 73"/>
                <a:gd name="T8" fmla="*/ 0 w 61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3">
                  <a:moveTo>
                    <a:pt x="0" y="73"/>
                  </a:moveTo>
                  <a:lnTo>
                    <a:pt x="61" y="73"/>
                  </a:lnTo>
                  <a:lnTo>
                    <a:pt x="61" y="0"/>
                  </a:lnTo>
                  <a:lnTo>
                    <a:pt x="0" y="70"/>
                  </a:lnTo>
                  <a:lnTo>
                    <a:pt x="0" y="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</p:grpSp>
      <p:grpSp>
        <p:nvGrpSpPr>
          <p:cNvPr id="27" name="Group 259">
            <a:extLst>
              <a:ext uri="{FF2B5EF4-FFF2-40B4-BE49-F238E27FC236}">
                <a16:creationId xmlns="" xmlns:a16="http://schemas.microsoft.com/office/drawing/2014/main" id="{3E9349E4-AF0C-44D6-8704-7C004FDB6E5D}"/>
              </a:ext>
            </a:extLst>
          </p:cNvPr>
          <p:cNvGrpSpPr/>
          <p:nvPr/>
        </p:nvGrpSpPr>
        <p:grpSpPr>
          <a:xfrm>
            <a:off x="4829176" y="1758887"/>
            <a:ext cx="432276" cy="495794"/>
            <a:chOff x="4638675" y="4654550"/>
            <a:chExt cx="388938" cy="446088"/>
          </a:xfrm>
          <a:solidFill>
            <a:srgbClr val="020302"/>
          </a:solidFill>
        </p:grpSpPr>
        <p:sp>
          <p:nvSpPr>
            <p:cNvPr id="28" name="Freeform 241">
              <a:extLst>
                <a:ext uri="{FF2B5EF4-FFF2-40B4-BE49-F238E27FC236}">
                  <a16:creationId xmlns="" xmlns:a16="http://schemas.microsoft.com/office/drawing/2014/main" id="{1A175066-F04F-463B-9AA1-560484530C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8675" y="4654550"/>
              <a:ext cx="388938" cy="446088"/>
            </a:xfrm>
            <a:custGeom>
              <a:avLst/>
              <a:gdLst>
                <a:gd name="T0" fmla="*/ 507 w 507"/>
                <a:gd name="T1" fmla="*/ 118 h 581"/>
                <a:gd name="T2" fmla="*/ 507 w 507"/>
                <a:gd name="T3" fmla="*/ 143 h 581"/>
                <a:gd name="T4" fmla="*/ 506 w 507"/>
                <a:gd name="T5" fmla="*/ 229 h 581"/>
                <a:gd name="T6" fmla="*/ 496 w 507"/>
                <a:gd name="T7" fmla="*/ 296 h 581"/>
                <a:gd name="T8" fmla="*/ 268 w 507"/>
                <a:gd name="T9" fmla="*/ 576 h 581"/>
                <a:gd name="T10" fmla="*/ 257 w 507"/>
                <a:gd name="T11" fmla="*/ 580 h 581"/>
                <a:gd name="T12" fmla="*/ 253 w 507"/>
                <a:gd name="T13" fmla="*/ 581 h 581"/>
                <a:gd name="T14" fmla="*/ 250 w 507"/>
                <a:gd name="T15" fmla="*/ 580 h 581"/>
                <a:gd name="T16" fmla="*/ 239 w 507"/>
                <a:gd name="T17" fmla="*/ 576 h 581"/>
                <a:gd name="T18" fmla="*/ 10 w 507"/>
                <a:gd name="T19" fmla="*/ 296 h 581"/>
                <a:gd name="T20" fmla="*/ 1 w 507"/>
                <a:gd name="T21" fmla="*/ 229 h 581"/>
                <a:gd name="T22" fmla="*/ 0 w 507"/>
                <a:gd name="T23" fmla="*/ 143 h 581"/>
                <a:gd name="T24" fmla="*/ 0 w 507"/>
                <a:gd name="T25" fmla="*/ 118 h 581"/>
                <a:gd name="T26" fmla="*/ 7 w 507"/>
                <a:gd name="T27" fmla="*/ 109 h 581"/>
                <a:gd name="T28" fmla="*/ 31 w 507"/>
                <a:gd name="T29" fmla="*/ 102 h 581"/>
                <a:gd name="T30" fmla="*/ 148 w 507"/>
                <a:gd name="T31" fmla="*/ 44 h 581"/>
                <a:gd name="T32" fmla="*/ 253 w 507"/>
                <a:gd name="T33" fmla="*/ 0 h 581"/>
                <a:gd name="T34" fmla="*/ 359 w 507"/>
                <a:gd name="T35" fmla="*/ 44 h 581"/>
                <a:gd name="T36" fmla="*/ 476 w 507"/>
                <a:gd name="T37" fmla="*/ 102 h 581"/>
                <a:gd name="T38" fmla="*/ 500 w 507"/>
                <a:gd name="T39" fmla="*/ 109 h 581"/>
                <a:gd name="T40" fmla="*/ 507 w 507"/>
                <a:gd name="T41" fmla="*/ 118 h 581"/>
                <a:gd name="T42" fmla="*/ 488 w 507"/>
                <a:gd name="T43" fmla="*/ 125 h 581"/>
                <a:gd name="T44" fmla="*/ 471 w 507"/>
                <a:gd name="T45" fmla="*/ 120 h 581"/>
                <a:gd name="T46" fmla="*/ 349 w 507"/>
                <a:gd name="T47" fmla="*/ 59 h 581"/>
                <a:gd name="T48" fmla="*/ 253 w 507"/>
                <a:gd name="T49" fmla="*/ 19 h 581"/>
                <a:gd name="T50" fmla="*/ 158 w 507"/>
                <a:gd name="T51" fmla="*/ 59 h 581"/>
                <a:gd name="T52" fmla="*/ 36 w 507"/>
                <a:gd name="T53" fmla="*/ 120 h 581"/>
                <a:gd name="T54" fmla="*/ 19 w 507"/>
                <a:gd name="T55" fmla="*/ 125 h 581"/>
                <a:gd name="T56" fmla="*/ 19 w 507"/>
                <a:gd name="T57" fmla="*/ 143 h 581"/>
                <a:gd name="T58" fmla="*/ 20 w 507"/>
                <a:gd name="T59" fmla="*/ 228 h 581"/>
                <a:gd name="T60" fmla="*/ 29 w 507"/>
                <a:gd name="T61" fmla="*/ 292 h 581"/>
                <a:gd name="T62" fmla="*/ 245 w 507"/>
                <a:gd name="T63" fmla="*/ 559 h 581"/>
                <a:gd name="T64" fmla="*/ 253 w 507"/>
                <a:gd name="T65" fmla="*/ 562 h 581"/>
                <a:gd name="T66" fmla="*/ 262 w 507"/>
                <a:gd name="T67" fmla="*/ 559 h 581"/>
                <a:gd name="T68" fmla="*/ 478 w 507"/>
                <a:gd name="T69" fmla="*/ 292 h 581"/>
                <a:gd name="T70" fmla="*/ 487 w 507"/>
                <a:gd name="T71" fmla="*/ 228 h 581"/>
                <a:gd name="T72" fmla="*/ 488 w 507"/>
                <a:gd name="T73" fmla="*/ 143 h 581"/>
                <a:gd name="T74" fmla="*/ 488 w 507"/>
                <a:gd name="T75" fmla="*/ 12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7" h="581">
                  <a:moveTo>
                    <a:pt x="507" y="118"/>
                  </a:moveTo>
                  <a:cubicBezTo>
                    <a:pt x="507" y="143"/>
                    <a:pt x="507" y="143"/>
                    <a:pt x="507" y="143"/>
                  </a:cubicBezTo>
                  <a:cubicBezTo>
                    <a:pt x="507" y="151"/>
                    <a:pt x="507" y="217"/>
                    <a:pt x="506" y="229"/>
                  </a:cubicBezTo>
                  <a:cubicBezTo>
                    <a:pt x="504" y="252"/>
                    <a:pt x="501" y="275"/>
                    <a:pt x="496" y="296"/>
                  </a:cubicBezTo>
                  <a:cubicBezTo>
                    <a:pt x="451" y="505"/>
                    <a:pt x="276" y="573"/>
                    <a:pt x="268" y="576"/>
                  </a:cubicBezTo>
                  <a:cubicBezTo>
                    <a:pt x="257" y="580"/>
                    <a:pt x="257" y="580"/>
                    <a:pt x="257" y="580"/>
                  </a:cubicBezTo>
                  <a:cubicBezTo>
                    <a:pt x="256" y="581"/>
                    <a:pt x="255" y="581"/>
                    <a:pt x="253" y="581"/>
                  </a:cubicBezTo>
                  <a:cubicBezTo>
                    <a:pt x="252" y="581"/>
                    <a:pt x="251" y="581"/>
                    <a:pt x="250" y="580"/>
                  </a:cubicBezTo>
                  <a:cubicBezTo>
                    <a:pt x="239" y="576"/>
                    <a:pt x="239" y="576"/>
                    <a:pt x="239" y="576"/>
                  </a:cubicBezTo>
                  <a:cubicBezTo>
                    <a:pt x="231" y="573"/>
                    <a:pt x="56" y="505"/>
                    <a:pt x="10" y="296"/>
                  </a:cubicBezTo>
                  <a:cubicBezTo>
                    <a:pt x="6" y="275"/>
                    <a:pt x="3" y="252"/>
                    <a:pt x="1" y="229"/>
                  </a:cubicBezTo>
                  <a:cubicBezTo>
                    <a:pt x="0" y="217"/>
                    <a:pt x="0" y="151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4"/>
                    <a:pt x="3" y="110"/>
                    <a:pt x="7" y="109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79" y="88"/>
                    <a:pt x="116" y="65"/>
                    <a:pt x="148" y="44"/>
                  </a:cubicBezTo>
                  <a:cubicBezTo>
                    <a:pt x="185" y="20"/>
                    <a:pt x="216" y="0"/>
                    <a:pt x="253" y="0"/>
                  </a:cubicBezTo>
                  <a:cubicBezTo>
                    <a:pt x="291" y="0"/>
                    <a:pt x="322" y="20"/>
                    <a:pt x="359" y="44"/>
                  </a:cubicBezTo>
                  <a:cubicBezTo>
                    <a:pt x="391" y="65"/>
                    <a:pt x="428" y="88"/>
                    <a:pt x="476" y="102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4" y="110"/>
                    <a:pt x="507" y="114"/>
                    <a:pt x="507" y="118"/>
                  </a:cubicBezTo>
                  <a:close/>
                  <a:moveTo>
                    <a:pt x="488" y="125"/>
                  </a:moveTo>
                  <a:cubicBezTo>
                    <a:pt x="471" y="120"/>
                    <a:pt x="471" y="120"/>
                    <a:pt x="471" y="120"/>
                  </a:cubicBezTo>
                  <a:cubicBezTo>
                    <a:pt x="420" y="105"/>
                    <a:pt x="382" y="81"/>
                    <a:pt x="349" y="59"/>
                  </a:cubicBezTo>
                  <a:cubicBezTo>
                    <a:pt x="315" y="38"/>
                    <a:pt x="286" y="19"/>
                    <a:pt x="253" y="19"/>
                  </a:cubicBezTo>
                  <a:cubicBezTo>
                    <a:pt x="221" y="19"/>
                    <a:pt x="192" y="38"/>
                    <a:pt x="158" y="59"/>
                  </a:cubicBezTo>
                  <a:cubicBezTo>
                    <a:pt x="125" y="81"/>
                    <a:pt x="87" y="105"/>
                    <a:pt x="36" y="120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19" y="152"/>
                    <a:pt x="19" y="217"/>
                    <a:pt x="20" y="228"/>
                  </a:cubicBezTo>
                  <a:cubicBezTo>
                    <a:pt x="21" y="250"/>
                    <a:pt x="24" y="272"/>
                    <a:pt x="29" y="292"/>
                  </a:cubicBezTo>
                  <a:cubicBezTo>
                    <a:pt x="72" y="492"/>
                    <a:pt x="238" y="556"/>
                    <a:pt x="245" y="559"/>
                  </a:cubicBezTo>
                  <a:cubicBezTo>
                    <a:pt x="253" y="562"/>
                    <a:pt x="253" y="562"/>
                    <a:pt x="253" y="562"/>
                  </a:cubicBezTo>
                  <a:cubicBezTo>
                    <a:pt x="262" y="559"/>
                    <a:pt x="262" y="559"/>
                    <a:pt x="262" y="559"/>
                  </a:cubicBezTo>
                  <a:cubicBezTo>
                    <a:pt x="269" y="556"/>
                    <a:pt x="435" y="492"/>
                    <a:pt x="478" y="292"/>
                  </a:cubicBezTo>
                  <a:cubicBezTo>
                    <a:pt x="483" y="272"/>
                    <a:pt x="486" y="250"/>
                    <a:pt x="487" y="228"/>
                  </a:cubicBezTo>
                  <a:cubicBezTo>
                    <a:pt x="488" y="217"/>
                    <a:pt x="488" y="152"/>
                    <a:pt x="488" y="143"/>
                  </a:cubicBezTo>
                  <a:lnTo>
                    <a:pt x="488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29" name="Freeform 242">
              <a:extLst>
                <a:ext uri="{FF2B5EF4-FFF2-40B4-BE49-F238E27FC236}">
                  <a16:creationId xmlns="" xmlns:a16="http://schemas.microsoft.com/office/drawing/2014/main" id="{458119C6-AF6F-49C9-9195-8C103F076BCE}"/>
                </a:ext>
              </a:extLst>
            </p:cNvPr>
            <p:cNvSpPr/>
            <p:nvPr/>
          </p:nvSpPr>
          <p:spPr bwMode="auto">
            <a:xfrm>
              <a:off x="4670425" y="4686300"/>
              <a:ext cx="161925" cy="188913"/>
            </a:xfrm>
            <a:custGeom>
              <a:avLst/>
              <a:gdLst>
                <a:gd name="T0" fmla="*/ 211 w 211"/>
                <a:gd name="T1" fmla="*/ 183 h 244"/>
                <a:gd name="T2" fmla="*/ 211 w 211"/>
                <a:gd name="T3" fmla="*/ 244 h 244"/>
                <a:gd name="T4" fmla="*/ 10 w 211"/>
                <a:gd name="T5" fmla="*/ 244 h 244"/>
                <a:gd name="T6" fmla="*/ 2 w 211"/>
                <a:gd name="T7" fmla="*/ 183 h 244"/>
                <a:gd name="T8" fmla="*/ 0 w 211"/>
                <a:gd name="T9" fmla="*/ 100 h 244"/>
                <a:gd name="T10" fmla="*/ 211 w 211"/>
                <a:gd name="T11" fmla="*/ 0 h 244"/>
                <a:gd name="T12" fmla="*/ 211 w 211"/>
                <a:gd name="T13" fmla="*/ 18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44">
                  <a:moveTo>
                    <a:pt x="211" y="183"/>
                  </a:moveTo>
                  <a:cubicBezTo>
                    <a:pt x="211" y="244"/>
                    <a:pt x="211" y="244"/>
                    <a:pt x="211" y="244"/>
                  </a:cubicBezTo>
                  <a:cubicBezTo>
                    <a:pt x="10" y="244"/>
                    <a:pt x="10" y="244"/>
                    <a:pt x="10" y="244"/>
                  </a:cubicBezTo>
                  <a:cubicBezTo>
                    <a:pt x="6" y="225"/>
                    <a:pt x="3" y="205"/>
                    <a:pt x="2" y="183"/>
                  </a:cubicBezTo>
                  <a:cubicBezTo>
                    <a:pt x="1" y="174"/>
                    <a:pt x="0" y="110"/>
                    <a:pt x="0" y="100"/>
                  </a:cubicBezTo>
                  <a:cubicBezTo>
                    <a:pt x="106" y="70"/>
                    <a:pt x="160" y="0"/>
                    <a:pt x="211" y="0"/>
                  </a:cubicBezTo>
                  <a:lnTo>
                    <a:pt x="211" y="1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30" name="Freeform 243">
              <a:extLst>
                <a:ext uri="{FF2B5EF4-FFF2-40B4-BE49-F238E27FC236}">
                  <a16:creationId xmlns="" xmlns:a16="http://schemas.microsoft.com/office/drawing/2014/main" id="{56B7ABD7-772C-4D0C-A662-28E1D2274489}"/>
                </a:ext>
              </a:extLst>
            </p:cNvPr>
            <p:cNvSpPr/>
            <p:nvPr/>
          </p:nvSpPr>
          <p:spPr bwMode="auto">
            <a:xfrm>
              <a:off x="4832350" y="4875213"/>
              <a:ext cx="155575" cy="190500"/>
            </a:xfrm>
            <a:custGeom>
              <a:avLst/>
              <a:gdLst>
                <a:gd name="T0" fmla="*/ 0 w 202"/>
                <a:gd name="T1" fmla="*/ 249 h 249"/>
                <a:gd name="T2" fmla="*/ 202 w 202"/>
                <a:gd name="T3" fmla="*/ 0 h 249"/>
                <a:gd name="T4" fmla="*/ 0 w 202"/>
                <a:gd name="T5" fmla="*/ 0 h 249"/>
                <a:gd name="T6" fmla="*/ 0 w 202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49">
                  <a:moveTo>
                    <a:pt x="0" y="249"/>
                  </a:moveTo>
                  <a:cubicBezTo>
                    <a:pt x="0" y="249"/>
                    <a:pt x="161" y="189"/>
                    <a:pt x="20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</p:grpSp>
      <p:grpSp>
        <p:nvGrpSpPr>
          <p:cNvPr id="31" name="Group 268">
            <a:extLst>
              <a:ext uri="{FF2B5EF4-FFF2-40B4-BE49-F238E27FC236}">
                <a16:creationId xmlns="" xmlns:a16="http://schemas.microsoft.com/office/drawing/2014/main" id="{1B09EBD3-0FF5-4B79-8C81-061332BCA2B1}"/>
              </a:ext>
            </a:extLst>
          </p:cNvPr>
          <p:cNvGrpSpPr/>
          <p:nvPr/>
        </p:nvGrpSpPr>
        <p:grpSpPr>
          <a:xfrm>
            <a:off x="5309195" y="3464189"/>
            <a:ext cx="292499" cy="464380"/>
            <a:chOff x="3824288" y="5486400"/>
            <a:chExt cx="307975" cy="488950"/>
          </a:xfrm>
          <a:solidFill>
            <a:srgbClr val="020302"/>
          </a:solidFill>
        </p:grpSpPr>
        <p:sp>
          <p:nvSpPr>
            <p:cNvPr id="32" name="Freeform 248">
              <a:extLst>
                <a:ext uri="{FF2B5EF4-FFF2-40B4-BE49-F238E27FC236}">
                  <a16:creationId xmlns="" xmlns:a16="http://schemas.microsoft.com/office/drawing/2014/main" id="{EF9B4770-55E7-4479-91C3-397DC437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288" y="5486400"/>
              <a:ext cx="307975" cy="338138"/>
            </a:xfrm>
            <a:custGeom>
              <a:avLst/>
              <a:gdLst>
                <a:gd name="T0" fmla="*/ 227 w 401"/>
                <a:gd name="T1" fmla="*/ 250 h 440"/>
                <a:gd name="T2" fmla="*/ 215 w 401"/>
                <a:gd name="T3" fmla="*/ 251 h 440"/>
                <a:gd name="T4" fmla="*/ 224 w 401"/>
                <a:gd name="T5" fmla="*/ 283 h 440"/>
                <a:gd name="T6" fmla="*/ 200 w 401"/>
                <a:gd name="T7" fmla="*/ 329 h 440"/>
                <a:gd name="T8" fmla="*/ 175 w 401"/>
                <a:gd name="T9" fmla="*/ 283 h 440"/>
                <a:gd name="T10" fmla="*/ 187 w 401"/>
                <a:gd name="T11" fmla="*/ 251 h 440"/>
                <a:gd name="T12" fmla="*/ 181 w 401"/>
                <a:gd name="T13" fmla="*/ 250 h 440"/>
                <a:gd name="T14" fmla="*/ 148 w 401"/>
                <a:gd name="T15" fmla="*/ 283 h 440"/>
                <a:gd name="T16" fmla="*/ 148 w 401"/>
                <a:gd name="T17" fmla="*/ 440 h 440"/>
                <a:gd name="T18" fmla="*/ 254 w 401"/>
                <a:gd name="T19" fmla="*/ 440 h 440"/>
                <a:gd name="T20" fmla="*/ 254 w 401"/>
                <a:gd name="T21" fmla="*/ 280 h 440"/>
                <a:gd name="T22" fmla="*/ 227 w 401"/>
                <a:gd name="T23" fmla="*/ 250 h 440"/>
                <a:gd name="T24" fmla="*/ 401 w 401"/>
                <a:gd name="T25" fmla="*/ 201 h 440"/>
                <a:gd name="T26" fmla="*/ 200 w 401"/>
                <a:gd name="T27" fmla="*/ 0 h 440"/>
                <a:gd name="T28" fmla="*/ 0 w 401"/>
                <a:gd name="T29" fmla="*/ 201 h 440"/>
                <a:gd name="T30" fmla="*/ 0 w 401"/>
                <a:gd name="T31" fmla="*/ 211 h 440"/>
                <a:gd name="T32" fmla="*/ 0 w 401"/>
                <a:gd name="T33" fmla="*/ 220 h 440"/>
                <a:gd name="T34" fmla="*/ 84 w 401"/>
                <a:gd name="T35" fmla="*/ 375 h 440"/>
                <a:gd name="T36" fmla="*/ 113 w 401"/>
                <a:gd name="T37" fmla="*/ 440 h 440"/>
                <a:gd name="T38" fmla="*/ 113 w 401"/>
                <a:gd name="T39" fmla="*/ 440 h 440"/>
                <a:gd name="T40" fmla="*/ 131 w 401"/>
                <a:gd name="T41" fmla="*/ 440 h 440"/>
                <a:gd name="T42" fmla="*/ 131 w 401"/>
                <a:gd name="T43" fmla="*/ 283 h 440"/>
                <a:gd name="T44" fmla="*/ 181 w 401"/>
                <a:gd name="T45" fmla="*/ 234 h 440"/>
                <a:gd name="T46" fmla="*/ 202 w 401"/>
                <a:gd name="T47" fmla="*/ 239 h 440"/>
                <a:gd name="T48" fmla="*/ 227 w 401"/>
                <a:gd name="T49" fmla="*/ 233 h 440"/>
                <a:gd name="T50" fmla="*/ 271 w 401"/>
                <a:gd name="T51" fmla="*/ 280 h 440"/>
                <a:gd name="T52" fmla="*/ 271 w 401"/>
                <a:gd name="T53" fmla="*/ 440 h 440"/>
                <a:gd name="T54" fmla="*/ 288 w 401"/>
                <a:gd name="T55" fmla="*/ 440 h 440"/>
                <a:gd name="T56" fmla="*/ 288 w 401"/>
                <a:gd name="T57" fmla="*/ 440 h 440"/>
                <a:gd name="T58" fmla="*/ 317 w 401"/>
                <a:gd name="T59" fmla="*/ 375 h 440"/>
                <a:gd name="T60" fmla="*/ 401 w 401"/>
                <a:gd name="T61" fmla="*/ 220 h 440"/>
                <a:gd name="T62" fmla="*/ 401 w 401"/>
                <a:gd name="T63" fmla="*/ 211 h 440"/>
                <a:gd name="T64" fmla="*/ 401 w 401"/>
                <a:gd name="T65" fmla="*/ 201 h 440"/>
                <a:gd name="T66" fmla="*/ 208 w 401"/>
                <a:gd name="T67" fmla="*/ 283 h 440"/>
                <a:gd name="T68" fmla="*/ 201 w 401"/>
                <a:gd name="T69" fmla="*/ 260 h 440"/>
                <a:gd name="T70" fmla="*/ 192 w 401"/>
                <a:gd name="T71" fmla="*/ 283 h 440"/>
                <a:gd name="T72" fmla="*/ 200 w 401"/>
                <a:gd name="T73" fmla="*/ 313 h 440"/>
                <a:gd name="T74" fmla="*/ 208 w 401"/>
                <a:gd name="T75" fmla="*/ 28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1" h="440">
                  <a:moveTo>
                    <a:pt x="227" y="250"/>
                  </a:moveTo>
                  <a:cubicBezTo>
                    <a:pt x="223" y="250"/>
                    <a:pt x="219" y="250"/>
                    <a:pt x="215" y="251"/>
                  </a:cubicBezTo>
                  <a:cubicBezTo>
                    <a:pt x="221" y="260"/>
                    <a:pt x="224" y="270"/>
                    <a:pt x="224" y="283"/>
                  </a:cubicBezTo>
                  <a:cubicBezTo>
                    <a:pt x="224" y="317"/>
                    <a:pt x="211" y="329"/>
                    <a:pt x="200" y="329"/>
                  </a:cubicBezTo>
                  <a:cubicBezTo>
                    <a:pt x="188" y="329"/>
                    <a:pt x="175" y="315"/>
                    <a:pt x="175" y="283"/>
                  </a:cubicBezTo>
                  <a:cubicBezTo>
                    <a:pt x="175" y="270"/>
                    <a:pt x="180" y="259"/>
                    <a:pt x="187" y="251"/>
                  </a:cubicBezTo>
                  <a:cubicBezTo>
                    <a:pt x="185" y="250"/>
                    <a:pt x="183" y="250"/>
                    <a:pt x="181" y="250"/>
                  </a:cubicBezTo>
                  <a:cubicBezTo>
                    <a:pt x="165" y="250"/>
                    <a:pt x="148" y="262"/>
                    <a:pt x="148" y="283"/>
                  </a:cubicBezTo>
                  <a:cubicBezTo>
                    <a:pt x="148" y="440"/>
                    <a:pt x="148" y="440"/>
                    <a:pt x="148" y="440"/>
                  </a:cubicBezTo>
                  <a:cubicBezTo>
                    <a:pt x="254" y="440"/>
                    <a:pt x="254" y="440"/>
                    <a:pt x="254" y="440"/>
                  </a:cubicBezTo>
                  <a:cubicBezTo>
                    <a:pt x="254" y="280"/>
                    <a:pt x="254" y="280"/>
                    <a:pt x="254" y="280"/>
                  </a:cubicBezTo>
                  <a:cubicBezTo>
                    <a:pt x="254" y="252"/>
                    <a:pt x="233" y="250"/>
                    <a:pt x="227" y="250"/>
                  </a:cubicBezTo>
                  <a:close/>
                  <a:moveTo>
                    <a:pt x="401" y="201"/>
                  </a:moveTo>
                  <a:cubicBezTo>
                    <a:pt x="401" y="90"/>
                    <a:pt x="311" y="0"/>
                    <a:pt x="200" y="0"/>
                  </a:cubicBezTo>
                  <a:cubicBezTo>
                    <a:pt x="89" y="0"/>
                    <a:pt x="0" y="90"/>
                    <a:pt x="0" y="201"/>
                  </a:cubicBezTo>
                  <a:cubicBezTo>
                    <a:pt x="0" y="204"/>
                    <a:pt x="0" y="208"/>
                    <a:pt x="0" y="211"/>
                  </a:cubicBezTo>
                  <a:cubicBezTo>
                    <a:pt x="0" y="214"/>
                    <a:pt x="0" y="217"/>
                    <a:pt x="0" y="220"/>
                  </a:cubicBezTo>
                  <a:cubicBezTo>
                    <a:pt x="0" y="300"/>
                    <a:pt x="84" y="375"/>
                    <a:pt x="84" y="375"/>
                  </a:cubicBezTo>
                  <a:cubicBezTo>
                    <a:pt x="100" y="390"/>
                    <a:pt x="113" y="419"/>
                    <a:pt x="113" y="440"/>
                  </a:cubicBezTo>
                  <a:cubicBezTo>
                    <a:pt x="113" y="440"/>
                    <a:pt x="113" y="440"/>
                    <a:pt x="113" y="440"/>
                  </a:cubicBezTo>
                  <a:cubicBezTo>
                    <a:pt x="131" y="440"/>
                    <a:pt x="131" y="440"/>
                    <a:pt x="131" y="440"/>
                  </a:cubicBezTo>
                  <a:cubicBezTo>
                    <a:pt x="131" y="283"/>
                    <a:pt x="131" y="283"/>
                    <a:pt x="131" y="283"/>
                  </a:cubicBezTo>
                  <a:cubicBezTo>
                    <a:pt x="131" y="252"/>
                    <a:pt x="156" y="234"/>
                    <a:pt x="181" y="234"/>
                  </a:cubicBezTo>
                  <a:cubicBezTo>
                    <a:pt x="189" y="234"/>
                    <a:pt x="196" y="236"/>
                    <a:pt x="202" y="239"/>
                  </a:cubicBezTo>
                  <a:cubicBezTo>
                    <a:pt x="210" y="235"/>
                    <a:pt x="218" y="233"/>
                    <a:pt x="227" y="233"/>
                  </a:cubicBezTo>
                  <a:cubicBezTo>
                    <a:pt x="249" y="233"/>
                    <a:pt x="271" y="248"/>
                    <a:pt x="271" y="280"/>
                  </a:cubicBezTo>
                  <a:cubicBezTo>
                    <a:pt x="271" y="440"/>
                    <a:pt x="271" y="440"/>
                    <a:pt x="271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19"/>
                    <a:pt x="301" y="390"/>
                    <a:pt x="317" y="375"/>
                  </a:cubicBezTo>
                  <a:cubicBezTo>
                    <a:pt x="317" y="375"/>
                    <a:pt x="401" y="300"/>
                    <a:pt x="401" y="220"/>
                  </a:cubicBezTo>
                  <a:cubicBezTo>
                    <a:pt x="401" y="217"/>
                    <a:pt x="401" y="214"/>
                    <a:pt x="401" y="211"/>
                  </a:cubicBezTo>
                  <a:cubicBezTo>
                    <a:pt x="401" y="208"/>
                    <a:pt x="401" y="204"/>
                    <a:pt x="401" y="201"/>
                  </a:cubicBezTo>
                  <a:close/>
                  <a:moveTo>
                    <a:pt x="208" y="283"/>
                  </a:moveTo>
                  <a:cubicBezTo>
                    <a:pt x="208" y="272"/>
                    <a:pt x="205" y="265"/>
                    <a:pt x="201" y="260"/>
                  </a:cubicBezTo>
                  <a:cubicBezTo>
                    <a:pt x="195" y="265"/>
                    <a:pt x="192" y="273"/>
                    <a:pt x="192" y="283"/>
                  </a:cubicBezTo>
                  <a:cubicBezTo>
                    <a:pt x="192" y="304"/>
                    <a:pt x="198" y="312"/>
                    <a:pt x="200" y="313"/>
                  </a:cubicBezTo>
                  <a:cubicBezTo>
                    <a:pt x="201" y="312"/>
                    <a:pt x="208" y="306"/>
                    <a:pt x="20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33" name="Freeform 249">
              <a:extLst>
                <a:ext uri="{FF2B5EF4-FFF2-40B4-BE49-F238E27FC236}">
                  <a16:creationId xmlns="" xmlns:a16="http://schemas.microsoft.com/office/drawing/2014/main" id="{99809FD0-7B41-4B79-BD33-F23A8E22FB27}"/>
                </a:ext>
              </a:extLst>
            </p:cNvPr>
            <p:cNvSpPr/>
            <p:nvPr/>
          </p:nvSpPr>
          <p:spPr bwMode="auto">
            <a:xfrm>
              <a:off x="3917950" y="5843588"/>
              <a:ext cx="119063" cy="25400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34" name="Freeform 250">
              <a:extLst>
                <a:ext uri="{FF2B5EF4-FFF2-40B4-BE49-F238E27FC236}">
                  <a16:creationId xmlns="" xmlns:a16="http://schemas.microsoft.com/office/drawing/2014/main" id="{46B44921-D045-4C9E-9E69-0F15F37424D2}"/>
                </a:ext>
              </a:extLst>
            </p:cNvPr>
            <p:cNvSpPr/>
            <p:nvPr/>
          </p:nvSpPr>
          <p:spPr bwMode="auto">
            <a:xfrm>
              <a:off x="3917950" y="5880100"/>
              <a:ext cx="119063" cy="25400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9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5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9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35" name="Freeform 251">
              <a:extLst>
                <a:ext uri="{FF2B5EF4-FFF2-40B4-BE49-F238E27FC236}">
                  <a16:creationId xmlns="" xmlns:a16="http://schemas.microsoft.com/office/drawing/2014/main" id="{02E301F2-9C8C-45A3-960B-AB0736D7A8C8}"/>
                </a:ext>
              </a:extLst>
            </p:cNvPr>
            <p:cNvSpPr/>
            <p:nvPr/>
          </p:nvSpPr>
          <p:spPr bwMode="auto">
            <a:xfrm>
              <a:off x="3917950" y="5916613"/>
              <a:ext cx="119063" cy="25400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  <p:sp>
          <p:nvSpPr>
            <p:cNvPr id="36" name="Freeform 252">
              <a:extLst>
                <a:ext uri="{FF2B5EF4-FFF2-40B4-BE49-F238E27FC236}">
                  <a16:creationId xmlns="" xmlns:a16="http://schemas.microsoft.com/office/drawing/2014/main" id="{407BD8A7-49B3-4F63-BA9E-5FD161BC0EA8}"/>
                </a:ext>
              </a:extLst>
            </p:cNvPr>
            <p:cNvSpPr/>
            <p:nvPr/>
          </p:nvSpPr>
          <p:spPr bwMode="auto">
            <a:xfrm>
              <a:off x="3943350" y="5953125"/>
              <a:ext cx="68263" cy="22225"/>
            </a:xfrm>
            <a:custGeom>
              <a:avLst/>
              <a:gdLst>
                <a:gd name="T0" fmla="*/ 0 w 90"/>
                <a:gd name="T1" fmla="*/ 0 h 29"/>
                <a:gd name="T2" fmla="*/ 45 w 90"/>
                <a:gd name="T3" fmla="*/ 29 h 29"/>
                <a:gd name="T4" fmla="*/ 90 w 90"/>
                <a:gd name="T5" fmla="*/ 0 h 29"/>
                <a:gd name="T6" fmla="*/ 0 w 9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9">
                  <a:moveTo>
                    <a:pt x="0" y="0"/>
                  </a:moveTo>
                  <a:cubicBezTo>
                    <a:pt x="9" y="17"/>
                    <a:pt x="26" y="29"/>
                    <a:pt x="45" y="29"/>
                  </a:cubicBezTo>
                  <a:cubicBezTo>
                    <a:pt x="65" y="29"/>
                    <a:pt x="82" y="17"/>
                    <a:pt x="9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Microsoft YaHei UI"/>
              </a:endParaRPr>
            </a:p>
          </p:txBody>
        </p:sp>
      </p:grpSp>
      <p:sp>
        <p:nvSpPr>
          <p:cNvPr id="37" name="投影片編號版面配置區 70">
            <a:extLst>
              <a:ext uri="{FF2B5EF4-FFF2-40B4-BE49-F238E27FC236}">
                <a16:creationId xmlns="" xmlns:a16="http://schemas.microsoft.com/office/drawing/2014/main" id="{3602D67E-FA68-44CC-9157-FF103DE9C866}"/>
              </a:ext>
            </a:extLst>
          </p:cNvPr>
          <p:cNvSpPr txBox="1">
            <a:spLocks/>
          </p:cNvSpPr>
          <p:nvPr/>
        </p:nvSpPr>
        <p:spPr>
          <a:xfrm>
            <a:off x="7100664" y="489857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282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0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2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2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63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04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45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85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26" algn="l" defTabSz="91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/>
              <a:t>13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8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9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0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156966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、計畫目標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Box 1">
            <a:extLst>
              <a:ext uri="{FF2B5EF4-FFF2-40B4-BE49-F238E27FC236}">
                <a16:creationId xmlns="" xmlns:a16="http://schemas.microsoft.com/office/drawing/2014/main" id="{70D97455-77D6-49C4-B569-F5B166CFDA6D}"/>
              </a:ext>
            </a:extLst>
          </p:cNvPr>
          <p:cNvSpPr txBox="1"/>
          <p:nvPr/>
        </p:nvSpPr>
        <p:spPr>
          <a:xfrm>
            <a:off x="5844440" y="2212732"/>
            <a:ext cx="3423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charset="0"/>
              </a:rPr>
              <a:t>強化地區災害韌性及培訓防災士</a:t>
            </a:r>
            <a:endParaRPr lang="vi-VN" sz="2000" b="1" dirty="0">
              <a:solidFill>
                <a:schemeClr val="accent1"/>
              </a:solidFill>
              <a:latin typeface="+mj-lt"/>
              <a:ea typeface="微軟正黑體" panose="020B0604030504040204" pitchFamily="34" charset="-120"/>
              <a:cs typeface="Lato Black" panose="020F050202020403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339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1800493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、管考與輔導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5EAA727-3836-4928-955F-8EBBEFF7F7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996" y="1709936"/>
            <a:ext cx="2183237" cy="161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C0E1B63-6356-48BD-AD30-D63E2AE54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44" y="1707654"/>
            <a:ext cx="2152616" cy="161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內容版面配置區 12">
            <a:extLst>
              <a:ext uri="{FF2B5EF4-FFF2-40B4-BE49-F238E27FC236}">
                <a16:creationId xmlns:a16="http://schemas.microsoft.com/office/drawing/2014/main" xmlns="" id="{314762B8-3580-4D84-9875-8B9C92A03A68}"/>
              </a:ext>
            </a:extLst>
          </p:cNvPr>
          <p:cNvSpPr txBox="1">
            <a:spLocks/>
          </p:cNvSpPr>
          <p:nvPr/>
        </p:nvSpPr>
        <p:spPr bwMode="auto">
          <a:xfrm>
            <a:off x="160878" y="658887"/>
            <a:ext cx="8863428" cy="65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TW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17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17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日由林縣長主持「</a:t>
            </a:r>
            <a:r>
              <a:rPr lang="zh-TW" altLang="en-US" sz="17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災防科研應用於宜蘭縣防災決策交流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分享會議」，由國家災害防救科技中心陳宏宇</a:t>
            </a:r>
            <a:r>
              <a:rPr lang="zh-TW" altLang="en-US" sz="17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主任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17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行政院災防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辦吳武泰</a:t>
            </a:r>
            <a:r>
              <a:rPr lang="zh-TW" altLang="en-US" sz="17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主任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帶領</a:t>
            </a:r>
            <a:r>
              <a:rPr lang="zh-TW" altLang="en-US" sz="17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專家學者前來</a:t>
            </a:r>
            <a:r>
              <a:rPr lang="zh-TW" altLang="en-US" sz="17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交流</a:t>
            </a:r>
            <a:r>
              <a:rPr lang="zh-TW" altLang="en-US" sz="1700" b="1" kern="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1700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感謝消防局長官及縣府同仁</a:t>
            </a:r>
            <a:r>
              <a:rPr lang="zh-TW" altLang="en-US" sz="1700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參與</a:t>
            </a:r>
            <a:r>
              <a:rPr lang="zh-TW" altLang="en-US" sz="1700" b="1" kern="0" dirty="0" smtClean="0">
                <a:latin typeface="微軟正黑體" pitchFamily="34" charset="-120"/>
                <a:ea typeface="微軟正黑體" pitchFamily="34" charset="-120"/>
              </a:rPr>
              <a:t>，期透過</a:t>
            </a:r>
            <a:r>
              <a:rPr lang="zh-TW" altLang="en-US" sz="1700" b="1" kern="0" dirty="0">
                <a:latin typeface="微軟正黑體" pitchFamily="34" charset="-120"/>
                <a:ea typeface="微軟正黑體" pitchFamily="34" charset="-120"/>
              </a:rPr>
              <a:t>科技救災，建置災害情資網資訊平台</a:t>
            </a:r>
            <a:r>
              <a:rPr lang="zh-TW" altLang="en-US" sz="1700" b="1" kern="0" dirty="0" smtClean="0">
                <a:latin typeface="微軟正黑體" pitchFamily="34" charset="-120"/>
                <a:ea typeface="微軟正黑體" pitchFamily="34" charset="-120"/>
              </a:rPr>
              <a:t>，能</a:t>
            </a:r>
            <a:r>
              <a:rPr lang="zh-TW" altLang="en-US" sz="1700" b="1" kern="0" dirty="0">
                <a:latin typeface="微軟正黑體" pitchFamily="34" charset="-120"/>
                <a:ea typeface="微軟正黑體" pitchFamily="34" charset="-120"/>
              </a:rPr>
              <a:t>快速掌握災害防救</a:t>
            </a:r>
            <a:r>
              <a:rPr lang="zh-TW" altLang="en-US" sz="1700" b="1" kern="0" dirty="0" smtClean="0">
                <a:latin typeface="微軟正黑體" pitchFamily="34" charset="-120"/>
                <a:ea typeface="微軟正黑體" pitchFamily="34" charset="-120"/>
              </a:rPr>
              <a:t>資訊。</a:t>
            </a:r>
            <a:endParaRPr lang="en-US" altLang="zh-TW" sz="1700" kern="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95EAA727-3836-4928-955F-8EBBEFF7F76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3324" y="1709936"/>
            <a:ext cx="2149573" cy="161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AC0E1B63-6356-48BD-AD30-D63E2AE54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0" y="1707654"/>
            <a:ext cx="2152616" cy="16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95EAA727-3836-4928-955F-8EBBEFF7F76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405560"/>
            <a:ext cx="2183237" cy="16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AC0E1B63-6356-48BD-AD30-D63E2AE54E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78" y="3405560"/>
            <a:ext cx="2152616" cy="16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95EAA727-3836-4928-955F-8EBBEFF7F76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826" y="3405560"/>
            <a:ext cx="2183237" cy="16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AC0E1B63-6356-48BD-AD30-D63E2AE54E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74" y="3405560"/>
            <a:ext cx="2152616" cy="161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投影片編號版面配置區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46670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三、災害潛勢調查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98076" y="843558"/>
            <a:ext cx="4317671" cy="4121983"/>
            <a:chOff x="98076" y="843558"/>
            <a:chExt cx="4317671" cy="4121983"/>
          </a:xfrm>
        </p:grpSpPr>
        <p:sp>
          <p:nvSpPr>
            <p:cNvPr id="7" name="矩形 6"/>
            <p:cNvSpPr/>
            <p:nvPr/>
          </p:nvSpPr>
          <p:spPr>
            <a:xfrm>
              <a:off x="238124" y="843558"/>
              <a:ext cx="39738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20-21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針對礁溪鄉進行都市震災脆弱度分析，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調查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鄉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建築物屋齡、結構、樓層、土地使用現況、較危險區域及狹窄巷弄等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資料。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2097002"/>
              <a:ext cx="2111998" cy="118800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76" y="3399974"/>
              <a:ext cx="2112001" cy="118800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311" y="3385872"/>
              <a:ext cx="2112000" cy="1188000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747" y="2097002"/>
              <a:ext cx="2112000" cy="118800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327986" y="4626987"/>
              <a:ext cx="1620957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礁溪鄉現況調查</a:t>
              </a:r>
              <a:endParaRPr lang="zh-TW" altLang="en-US" sz="1600" b="1" dirty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14" name="直線接點 13"/>
          <p:cNvCxnSpPr/>
          <p:nvPr/>
        </p:nvCxnSpPr>
        <p:spPr>
          <a:xfrm>
            <a:off x="4499992" y="1059582"/>
            <a:ext cx="0" cy="3528392"/>
          </a:xfrm>
          <a:prstGeom prst="line">
            <a:avLst/>
          </a:prstGeom>
          <a:ln w="19050">
            <a:solidFill>
              <a:srgbClr val="EBAC0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群組 18"/>
          <p:cNvGrpSpPr/>
          <p:nvPr/>
        </p:nvGrpSpPr>
        <p:grpSpPr>
          <a:xfrm>
            <a:off x="4606925" y="843558"/>
            <a:ext cx="4357188" cy="3024336"/>
            <a:chOff x="4606925" y="843558"/>
            <a:chExt cx="4357188" cy="3024336"/>
          </a:xfrm>
        </p:grpSpPr>
        <p:sp>
          <p:nvSpPr>
            <p:cNvPr id="13" name="矩形 12"/>
            <p:cNvSpPr/>
            <p:nvPr/>
          </p:nvSpPr>
          <p:spPr>
            <a:xfrm>
              <a:off x="4606925" y="843558"/>
              <a:ext cx="43571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運用空拍機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進行大同鄉土石流歷史災點勘查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，拍攝現場影像，蒐集縣內歷史災害事件及災點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，討論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災害影響與災害復原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情形。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624825" y="3529340"/>
              <a:ext cx="2646878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大同鄉土石流災點空拍情</a:t>
              </a:r>
              <a:r>
                <a:rPr lang="zh-TW" altLang="en-US" sz="1600" b="1" dirty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形</a:t>
              </a: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8214" y="2032652"/>
              <a:ext cx="2106000" cy="1404000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6925" y="2047093"/>
              <a:ext cx="2106068" cy="1404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22217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723823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、防災地圖運用與更新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8124" y="757961"/>
            <a:ext cx="87675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各公所災防業務承辦人員掌握災害相關圖資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製作技能，以培養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自行更新圖資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四方會議後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防災地圖之說明應用與技術移轉教育訓練課程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，內容包含基本圖資檔案格式認識、使用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地球製作主題地圖、簡易疏散避難地圖更新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05473" y="2211982"/>
            <a:ext cx="8807950" cy="2872750"/>
            <a:chOff x="105473" y="2211982"/>
            <a:chExt cx="8807950" cy="2872750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713" y="2224088"/>
              <a:ext cx="4363710" cy="244800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3" y="2211982"/>
              <a:ext cx="4351999" cy="2448000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3134033" y="4746178"/>
              <a:ext cx="2646878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簡易疏散避難地圖製作教程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4272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4440639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、防災地圖運用與更新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簡易疏散避難圖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" y="643012"/>
            <a:ext cx="6322011" cy="447166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367112" y="729073"/>
            <a:ext cx="2638552" cy="773673"/>
          </a:xfrm>
          <a:prstGeom prst="rect">
            <a:avLst/>
          </a:prstGeom>
          <a:solidFill>
            <a:srgbClr val="FFFF99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鑒於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107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年村里長選舉有部分村里長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更換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353394" y="2779565"/>
            <a:ext cx="2632059" cy="1887696"/>
          </a:xfrm>
          <a:prstGeom prst="rect">
            <a:avLst/>
          </a:prstGeom>
          <a:solidFill>
            <a:srgbClr val="FFFF99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b="1" u="sng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完成</a:t>
            </a:r>
            <a:r>
              <a:rPr lang="zh-TW" altLang="en-US" b="1" u="sng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各鄉</a:t>
            </a:r>
            <a:r>
              <a:rPr lang="en-US" altLang="zh-TW" b="1" u="sng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u="sng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鎮、市</a:t>
            </a:r>
            <a:r>
              <a:rPr lang="en-US" altLang="zh-TW" b="1" u="sng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u="sng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簡易疏散避難圖資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更新，共計</a:t>
            </a:r>
            <a:r>
              <a:rPr lang="en-US" altLang="zh-TW" b="1" u="sng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233</a:t>
            </a:r>
            <a:r>
              <a:rPr lang="zh-TW" altLang="en-US" b="1" u="sng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幅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，並更新於宜蘭縣災害防救資訊網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與消防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局網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7422257" y="1581663"/>
            <a:ext cx="1961954" cy="1185134"/>
            <a:chOff x="7422257" y="1581663"/>
            <a:chExt cx="1961954" cy="1185134"/>
          </a:xfrm>
        </p:grpSpPr>
        <p:sp>
          <p:nvSpPr>
            <p:cNvPr id="9" name="向下箭號 8"/>
            <p:cNvSpPr/>
            <p:nvPr/>
          </p:nvSpPr>
          <p:spPr bwMode="auto">
            <a:xfrm>
              <a:off x="7422257" y="1581663"/>
              <a:ext cx="468000" cy="118513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" name="五邊形 9"/>
            <p:cNvSpPr/>
            <p:nvPr/>
          </p:nvSpPr>
          <p:spPr>
            <a:xfrm>
              <a:off x="7740352" y="1849497"/>
              <a:ext cx="1643859" cy="462926"/>
            </a:xfrm>
            <a:prstGeom prst="homePlate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投影片編號版面配置區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zh-CN" altLang="en-US" dirty="0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01470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4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723823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五、辦理教育訓練和講習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A383E5A1-96EA-4337-9D67-8EC798C11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48203"/>
              </p:ext>
            </p:extLst>
          </p:nvPr>
        </p:nvGraphicFramePr>
        <p:xfrm>
          <a:off x="4756841" y="1275604"/>
          <a:ext cx="4245150" cy="3784842"/>
        </p:xfrm>
        <a:graphic>
          <a:graphicData uri="http://schemas.openxmlformats.org/drawingml/2006/table">
            <a:tbl>
              <a:tblPr/>
              <a:tblGrid>
                <a:gridCol w="9008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4154"/>
              </a:tblGrid>
              <a:tr h="303619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時間</a:t>
                      </a: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議程</a:t>
                      </a: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主講人</a:t>
                      </a: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3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08:30-09:00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報到及教材領取、前測問卷填寫</a:t>
                      </a:r>
                      <a:endParaRPr kumimoji="0" 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3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09:00-09:10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長官致詞</a:t>
                      </a:r>
                      <a:endParaRPr kumimoji="0" 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94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09:10-10:10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地區災害防救計畫編修重點說明</a:t>
                      </a:r>
                      <a:endParaRPr kumimoji="0" lang="zh-TW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國家災害防救科技中心</a:t>
                      </a:r>
                      <a:endParaRPr kumimoji="0" lang="en-US" altLang="zh-TW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莊明仁博士</a:t>
                      </a:r>
                      <a:endParaRPr kumimoji="0" lang="zh-TW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10:10-10:30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餐訓時間</a:t>
                      </a: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備有簡易茶點</a:t>
                      </a: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3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10:30-12:00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韌性社區與企業防災的關聯及重要性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中央警察大學</a:t>
                      </a:r>
                      <a:endParaRPr kumimoji="0" lang="en-US" altLang="zh-TW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李宗勳教授</a:t>
                      </a:r>
                      <a:endParaRPr kumimoji="0" lang="zh-TW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85725" marR="857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12:00-13:00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休息、茶敘時間</a:t>
                      </a:r>
                      <a:endParaRPr kumimoji="0" 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3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13:00-14:00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淹水電子兵棋台操作與應用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國家災害防救科技中心</a:t>
                      </a:r>
                      <a:endParaRPr kumimoji="0" lang="en-US" altLang="zh-TW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傅金城博士</a:t>
                      </a:r>
                      <a:endParaRPr kumimoji="0" lang="zh-TW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85725" marR="857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73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14:00-14:10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0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14:10-15:10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兵棋推演教育訓練工作坊</a:t>
                      </a:r>
                      <a:endParaRPr kumimoji="0" lang="en-US" altLang="zh-TW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新北市實務經驗分享</a:t>
                      </a: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台灣天氣災害研究中心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林永峻博士</a:t>
                      </a:r>
                      <a:endParaRPr kumimoji="0" lang="zh-TW" alt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85725" marR="857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15:10-15:30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後測問卷填寫</a:t>
                      </a:r>
                      <a:endParaRPr kumimoji="0" 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1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15:30</a:t>
                      </a:r>
                      <a:endParaRPr kumimoji="0" lang="zh-TW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課程結束</a:t>
                      </a:r>
                      <a:endParaRPr kumimoji="0" 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45577" marR="45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pSp>
        <p:nvGrpSpPr>
          <p:cNvPr id="15" name="群組 14"/>
          <p:cNvGrpSpPr/>
          <p:nvPr/>
        </p:nvGrpSpPr>
        <p:grpSpPr>
          <a:xfrm>
            <a:off x="179512" y="699542"/>
            <a:ext cx="4431855" cy="1800870"/>
            <a:chOff x="4143922" y="633466"/>
            <a:chExt cx="4858409" cy="1800870"/>
          </a:xfrm>
        </p:grpSpPr>
        <p:grpSp>
          <p:nvGrpSpPr>
            <p:cNvPr id="16" name="群組 15"/>
            <p:cNvGrpSpPr>
              <a:grpSpLocks/>
            </p:cNvGrpSpPr>
            <p:nvPr/>
          </p:nvGrpSpPr>
          <p:grpSpPr bwMode="auto">
            <a:xfrm>
              <a:off x="4143922" y="633466"/>
              <a:ext cx="4858409" cy="1800870"/>
              <a:chOff x="988220" y="533714"/>
              <a:chExt cx="4858409" cy="1800870"/>
            </a:xfrm>
          </p:grpSpPr>
          <p:sp>
            <p:nvSpPr>
              <p:cNvPr id="18" name="AutoShape 13"/>
              <p:cNvSpPr>
                <a:spLocks noChangeArrowheads="1"/>
              </p:cNvSpPr>
              <p:nvPr/>
            </p:nvSpPr>
            <p:spPr bwMode="auto">
              <a:xfrm>
                <a:off x="988220" y="774700"/>
                <a:ext cx="4858409" cy="1559884"/>
              </a:xfrm>
              <a:prstGeom prst="roundRect">
                <a:avLst>
                  <a:gd name="adj" fmla="val 4639"/>
                </a:avLst>
              </a:prstGeom>
              <a:gradFill rotWithShape="1">
                <a:gsLst>
                  <a:gs pos="0">
                    <a:srgbClr val="FDFDFD"/>
                  </a:gs>
                  <a:gs pos="100000">
                    <a:srgbClr val="D7D7D7"/>
                  </a:gs>
                </a:gsLst>
                <a:lin ang="5400000" scaled="1"/>
              </a:gradFill>
              <a:ln w="190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zh-TW" sz="180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AutoShape 14"/>
              <p:cNvSpPr>
                <a:spLocks noChangeArrowheads="1"/>
              </p:cNvSpPr>
              <p:nvPr/>
            </p:nvSpPr>
            <p:spPr bwMode="auto">
              <a:xfrm>
                <a:off x="1204789" y="533714"/>
                <a:ext cx="2355850" cy="422209"/>
              </a:xfrm>
              <a:prstGeom prst="roundRect">
                <a:avLst>
                  <a:gd name="adj" fmla="val 16667"/>
                </a:avLst>
              </a:prstGeom>
              <a:solidFill>
                <a:srgbClr val="A8D02A"/>
              </a:solidFill>
              <a:ln w="38100">
                <a:solidFill>
                  <a:srgbClr val="FFFFFF">
                    <a:alpha val="69019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zh-TW" sz="180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0" name="AutoShape 15"/>
              <p:cNvSpPr>
                <a:spLocks noChangeArrowheads="1"/>
              </p:cNvSpPr>
              <p:nvPr/>
            </p:nvSpPr>
            <p:spPr bwMode="auto">
              <a:xfrm>
                <a:off x="1241302" y="555625"/>
                <a:ext cx="2273300" cy="125413"/>
              </a:xfrm>
              <a:prstGeom prst="roundRect">
                <a:avLst>
                  <a:gd name="adj" fmla="val 28352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A8D02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zh-TW" sz="180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Rectangle 16"/>
              <p:cNvSpPr>
                <a:spLocks noChangeArrowheads="1"/>
              </p:cNvSpPr>
              <p:nvPr/>
            </p:nvSpPr>
            <p:spPr bwMode="auto">
              <a:xfrm>
                <a:off x="1589947" y="543048"/>
                <a:ext cx="156966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課程意願調查</a:t>
                </a:r>
              </a:p>
            </p:txBody>
          </p:sp>
          <p:sp>
            <p:nvSpPr>
              <p:cNvPr id="22" name="Text Box 18"/>
              <p:cNvSpPr>
                <a:spLocks noChangeArrowheads="1"/>
              </p:cNvSpPr>
              <p:nvPr/>
            </p:nvSpPr>
            <p:spPr bwMode="auto">
              <a:xfrm>
                <a:off x="1051498" y="1003504"/>
                <a:ext cx="2526382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6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1</a:t>
                </a:r>
                <a:r>
                  <a:rPr lang="zh-TW" altLang="en-US" sz="16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月</a:t>
                </a:r>
                <a:r>
                  <a:rPr lang="zh-TW" altLang="en-US" sz="1600" b="1" dirty="0" smtClea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已針對</a:t>
                </a:r>
                <a:r>
                  <a:rPr lang="zh-TW" altLang="en-US" sz="16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本縣各局</a:t>
                </a:r>
                <a:r>
                  <a:rPr lang="en-US" altLang="zh-TW" sz="16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(</a:t>
                </a:r>
                <a:r>
                  <a:rPr lang="zh-TW" altLang="en-US" sz="16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處</a:t>
                </a:r>
                <a:r>
                  <a:rPr lang="en-US" altLang="zh-TW" sz="16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)</a:t>
                </a:r>
                <a:r>
                  <a:rPr lang="zh-TW" altLang="en-US" sz="16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及</a:t>
                </a:r>
                <a:r>
                  <a:rPr lang="zh-TW" altLang="en-US" sz="1600" b="1" dirty="0" smtClea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各公所</a:t>
                </a:r>
                <a:r>
                  <a:rPr lang="zh-TW" altLang="en-US" sz="16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災害防救業務人員，設計課程意願調查，作為年度教育訓練整體規劃。</a:t>
                </a:r>
              </a:p>
            </p:txBody>
          </p:sp>
        </p:grpSp>
        <p:pic>
          <p:nvPicPr>
            <p:cNvPr id="17" name="圖片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751200" y="961393"/>
              <a:ext cx="2123169" cy="1317302"/>
            </a:xfrm>
            <a:prstGeom prst="rect">
              <a:avLst/>
            </a:prstGeom>
          </p:spPr>
        </p:pic>
      </p:grp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019797"/>
              </p:ext>
            </p:extLst>
          </p:nvPr>
        </p:nvGraphicFramePr>
        <p:xfrm>
          <a:off x="107504" y="2560306"/>
          <a:ext cx="4490467" cy="2531724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760639"/>
                <a:gridCol w="729828"/>
              </a:tblGrid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鄉鎮市級政府災害防救策略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鄉鎮市級政府防災宣導教育之要點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大規模災害弱勢族群救援撤離作業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災害防救科技研究成果之應用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災害應變處置及避難疏散程序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面對複合性災害的防災概念及策略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災情查報及災害應變處置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國內防救災工作推動機制</a:t>
                      </a:r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法令</a:t>
                      </a:r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與概況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地區災害防救計畫編修重點說明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防救災資料庫建置操作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簡易醫療救護、防救災器具操作訓練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韌性社區工作推動說明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災害基礎常識與防救災策略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各類災害潛勢圖資製作</a:t>
                      </a:r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簡易疏散避難地圖製作</a:t>
                      </a:r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志工組織與民間救災資源運用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災害情資網應用推廣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防救災圖資應用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氣象資料研判與常用工具介紹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地震災害防治及應變作為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社區防災桌遊教育訓練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EMIC(</a:t>
                      </a:r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應變管理資訊系統</a:t>
                      </a:r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作業系統應用操作訓練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企業防災教育訓練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兵棋推演操作及執行重點</a:t>
                      </a:r>
                      <a:endParaRPr lang="zh-TW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其他縣市防救災經驗分享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>
                    <a:solidFill>
                      <a:srgbClr val="FFFF00"/>
                    </a:solidFill>
                  </a:tcPr>
                </a:tc>
              </a:tr>
              <a:tr h="516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本縣相關單位防救災經驗分享</a:t>
                      </a:r>
                      <a:endParaRPr lang="zh-TW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34" marR="5934" marT="5934" marB="0" anchor="ctr"/>
                </a:tc>
              </a:tr>
            </a:tbl>
          </a:graphicData>
        </a:graphic>
      </p:graphicFrame>
      <p:sp>
        <p:nvSpPr>
          <p:cNvPr id="24" name="矩形 23"/>
          <p:cNvSpPr/>
          <p:nvPr/>
        </p:nvSpPr>
        <p:spPr>
          <a:xfrm>
            <a:off x="4733452" y="555526"/>
            <a:ext cx="427221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預定</a:t>
            </a:r>
            <a:r>
              <a:rPr lang="en-US" altLang="zh-TW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辦理「地方政府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人員災害防救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，暫定課程內容如下：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19763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286584" y="1958333"/>
            <a:ext cx="4180926" cy="2930477"/>
            <a:chOff x="326481" y="2153045"/>
            <a:chExt cx="4180926" cy="2930477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0095" y="2153045"/>
              <a:ext cx="2157312" cy="276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481" y="2153045"/>
              <a:ext cx="2088471" cy="276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文字方塊 9"/>
            <p:cNvSpPr txBox="1"/>
            <p:nvPr/>
          </p:nvSpPr>
          <p:spPr>
            <a:xfrm>
              <a:off x="653117" y="4744968"/>
              <a:ext cx="3672800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頭城鎮</a:t>
              </a:r>
              <a:r>
                <a:rPr lang="zh-TW" altLang="en-US" sz="1600" b="1" dirty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地區災害防救</a:t>
              </a:r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計畫新增旱災篇章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716016" y="1952623"/>
            <a:ext cx="4091486" cy="2930477"/>
            <a:chOff x="4707699" y="2153045"/>
            <a:chExt cx="4091486" cy="293047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8248" y="2153045"/>
              <a:ext cx="2105073" cy="276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6"/>
            <a:srcRect l="4851"/>
            <a:stretch/>
          </p:blipFill>
          <p:spPr>
            <a:xfrm>
              <a:off x="4707699" y="2153045"/>
              <a:ext cx="2154973" cy="276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文字方塊 12"/>
            <p:cNvSpPr txBox="1"/>
            <p:nvPr/>
          </p:nvSpPr>
          <p:spPr>
            <a:xfrm>
              <a:off x="4716016" y="4744968"/>
              <a:ext cx="4083169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宜蘭縣地區災害防救計畫新增火山災害篇章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41632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、更新公所地區災害防救計畫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2728" y="723829"/>
            <a:ext cx="88417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已協助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頭城鎮公所修訂地區災害防救計畫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新增旱災篇章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相關內容、更新部分圖資，並提供給公所檢視，以實際符合地方災防需求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宜蘭縣地區災害防救計畫新增火山災害篇章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完成初稿，以實際符合地方災防需求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26109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41">
            <a:extLst>
              <a:ext uri="{FF2B5EF4-FFF2-40B4-BE49-F238E27FC236}">
                <a16:creationId xmlns:a16="http://schemas.microsoft.com/office/drawing/2014/main" xmlns="" id="{7B29263C-9C77-45C5-9F71-F9FDD96550C1}"/>
              </a:ext>
            </a:extLst>
          </p:cNvPr>
          <p:cNvGrpSpPr>
            <a:grpSpLocks/>
          </p:cNvGrpSpPr>
          <p:nvPr/>
        </p:nvGrpSpPr>
        <p:grpSpPr bwMode="auto">
          <a:xfrm>
            <a:off x="4133299" y="1419622"/>
            <a:ext cx="441833" cy="400110"/>
            <a:chOff x="2727102" y="1805798"/>
            <a:chExt cx="798858" cy="723619"/>
          </a:xfrm>
        </p:grpSpPr>
        <p:grpSp>
          <p:nvGrpSpPr>
            <p:cNvPr id="17" name="组合 35">
              <a:extLst>
                <a:ext uri="{FF2B5EF4-FFF2-40B4-BE49-F238E27FC236}">
                  <a16:creationId xmlns:a16="http://schemas.microsoft.com/office/drawing/2014/main" xmlns="" id="{D41C2545-CC20-417B-9EDC-101862D770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102" y="1809520"/>
              <a:ext cx="789301" cy="711133"/>
              <a:chOff x="3696385" y="1762464"/>
              <a:chExt cx="2543112" cy="2379436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xmlns="" id="{E9E48366-7675-415B-A762-33BC0BC261CE}"/>
                  </a:ext>
                </a:extLst>
              </p:cNvPr>
              <p:cNvSpPr/>
              <p:nvPr/>
            </p:nvSpPr>
            <p:spPr>
              <a:xfrm>
                <a:off x="3855008" y="1760639"/>
                <a:ext cx="2379374" cy="2381261"/>
              </a:xfrm>
              <a:prstGeom prst="rect">
                <a:avLst/>
              </a:prstGeom>
              <a:solidFill>
                <a:schemeClr val="accent2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矩形 34">
                <a:extLst>
                  <a:ext uri="{FF2B5EF4-FFF2-40B4-BE49-F238E27FC236}">
                    <a16:creationId xmlns:a16="http://schemas.microsoft.com/office/drawing/2014/main" xmlns="" id="{F1239FB5-AE5C-4043-B2DC-186812FD5631}"/>
                  </a:ext>
                </a:extLst>
              </p:cNvPr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文本框 39">
              <a:extLst>
                <a:ext uri="{FF2B5EF4-FFF2-40B4-BE49-F238E27FC236}">
                  <a16:creationId xmlns:a16="http://schemas.microsoft.com/office/drawing/2014/main" xmlns="" id="{C683556A-9B25-4334-B728-362CFC408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6020" y="1805798"/>
              <a:ext cx="759940" cy="72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01</a:t>
              </a:r>
              <a:endParaRPr lang="zh-CN" altLang="en-US" sz="2000" dirty="0"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42">
            <a:extLst>
              <a:ext uri="{FF2B5EF4-FFF2-40B4-BE49-F238E27FC236}">
                <a16:creationId xmlns:a16="http://schemas.microsoft.com/office/drawing/2014/main" xmlns="" id="{55F26E3E-746D-4E1E-BFD2-5CA6A923AEFB}"/>
              </a:ext>
            </a:extLst>
          </p:cNvPr>
          <p:cNvGrpSpPr>
            <a:grpSpLocks/>
          </p:cNvGrpSpPr>
          <p:nvPr/>
        </p:nvGrpSpPr>
        <p:grpSpPr bwMode="auto">
          <a:xfrm>
            <a:off x="4765366" y="1349841"/>
            <a:ext cx="3335026" cy="501829"/>
            <a:chOff x="3859762" y="1686997"/>
            <a:chExt cx="6027565" cy="837374"/>
          </a:xfrm>
        </p:grpSpPr>
        <p:grpSp>
          <p:nvGrpSpPr>
            <p:cNvPr id="32" name="组合 36">
              <a:extLst>
                <a:ext uri="{FF2B5EF4-FFF2-40B4-BE49-F238E27FC236}">
                  <a16:creationId xmlns:a16="http://schemas.microsoft.com/office/drawing/2014/main" xmlns="" id="{B1CA503B-56F3-41E2-9714-AB824DF02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9762" y="1686997"/>
              <a:ext cx="6027565" cy="837374"/>
              <a:chOff x="3856314" y="1352499"/>
              <a:chExt cx="2807510" cy="2801835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xmlns="" id="{706A0DB7-B466-4B04-B8D0-62D9832F158A}"/>
                  </a:ext>
                </a:extLst>
              </p:cNvPr>
              <p:cNvSpPr/>
              <p:nvPr/>
            </p:nvSpPr>
            <p:spPr>
              <a:xfrm>
                <a:off x="3856314" y="1352499"/>
                <a:ext cx="2803813" cy="2801835"/>
              </a:xfrm>
              <a:prstGeom prst="rect">
                <a:avLst/>
              </a:prstGeom>
              <a:solidFill>
                <a:schemeClr val="accent2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xmlns="" id="{1A88F4D8-1B26-47BB-95BD-790CCB239F0F}"/>
                  </a:ext>
                </a:extLst>
              </p:cNvPr>
              <p:cNvSpPr/>
              <p:nvPr/>
            </p:nvSpPr>
            <p:spPr>
              <a:xfrm>
                <a:off x="3860011" y="1525306"/>
                <a:ext cx="2803813" cy="1857461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  <a:gd name="connsiteX0" fmla="*/ 45292 w 703716"/>
                  <a:gd name="connsiteY0" fmla="*/ 0 h 525639"/>
                  <a:gd name="connsiteX1" fmla="*/ 703716 w 703716"/>
                  <a:gd name="connsiteY1" fmla="*/ 0 h 525639"/>
                  <a:gd name="connsiteX2" fmla="*/ 703716 w 703716"/>
                  <a:gd name="connsiteY2" fmla="*/ 286509 h 525639"/>
                  <a:gd name="connsiteX3" fmla="*/ 0 w 703716"/>
                  <a:gd name="connsiteY3" fmla="*/ 180681 h 525639"/>
                  <a:gd name="connsiteX4" fmla="*/ 45292 w 703716"/>
                  <a:gd name="connsiteY4" fmla="*/ 0 h 525639"/>
                  <a:gd name="connsiteX0" fmla="*/ 45292 w 703716"/>
                  <a:gd name="connsiteY0" fmla="*/ 0 h 286509"/>
                  <a:gd name="connsiteX1" fmla="*/ 703716 w 703716"/>
                  <a:gd name="connsiteY1" fmla="*/ 0 h 286509"/>
                  <a:gd name="connsiteX2" fmla="*/ 703716 w 703716"/>
                  <a:gd name="connsiteY2" fmla="*/ 286509 h 286509"/>
                  <a:gd name="connsiteX3" fmla="*/ 0 w 703716"/>
                  <a:gd name="connsiteY3" fmla="*/ 180681 h 286509"/>
                  <a:gd name="connsiteX4" fmla="*/ 45292 w 703716"/>
                  <a:gd name="connsiteY4" fmla="*/ 0 h 286509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8579"/>
                  <a:gd name="connsiteX1" fmla="*/ 658424 w 658424"/>
                  <a:gd name="connsiteY1" fmla="*/ 0 h 478579"/>
                  <a:gd name="connsiteX2" fmla="*/ 658424 w 658424"/>
                  <a:gd name="connsiteY2" fmla="*/ 286509 h 478579"/>
                  <a:gd name="connsiteX3" fmla="*/ 2177 w 658424"/>
                  <a:gd name="connsiteY3" fmla="*/ 474648 h 478579"/>
                  <a:gd name="connsiteX4" fmla="*/ 0 w 658424"/>
                  <a:gd name="connsiteY4" fmla="*/ 0 h 478579"/>
                  <a:gd name="connsiteX0" fmla="*/ 0 w 658424"/>
                  <a:gd name="connsiteY0" fmla="*/ 0 h 477010"/>
                  <a:gd name="connsiteX1" fmla="*/ 658424 w 658424"/>
                  <a:gd name="connsiteY1" fmla="*/ 0 h 477010"/>
                  <a:gd name="connsiteX2" fmla="*/ 658424 w 658424"/>
                  <a:gd name="connsiteY2" fmla="*/ 286509 h 477010"/>
                  <a:gd name="connsiteX3" fmla="*/ 2177 w 658424"/>
                  <a:gd name="connsiteY3" fmla="*/ 474648 h 477010"/>
                  <a:gd name="connsiteX4" fmla="*/ 0 w 658424"/>
                  <a:gd name="connsiteY4" fmla="*/ 0 h 477010"/>
                  <a:gd name="connsiteX0" fmla="*/ 0 w 658424"/>
                  <a:gd name="connsiteY0" fmla="*/ 0 h 505769"/>
                  <a:gd name="connsiteX1" fmla="*/ 658424 w 658424"/>
                  <a:gd name="connsiteY1" fmla="*/ 0 h 505769"/>
                  <a:gd name="connsiteX2" fmla="*/ 658424 w 658424"/>
                  <a:gd name="connsiteY2" fmla="*/ 286509 h 505769"/>
                  <a:gd name="connsiteX3" fmla="*/ 2177 w 658424"/>
                  <a:gd name="connsiteY3" fmla="*/ 474648 h 505769"/>
                  <a:gd name="connsiteX4" fmla="*/ 0 w 658424"/>
                  <a:gd name="connsiteY4" fmla="*/ 0 h 505769"/>
                  <a:gd name="connsiteX0" fmla="*/ 0 w 658424"/>
                  <a:gd name="connsiteY0" fmla="*/ 0 h 525981"/>
                  <a:gd name="connsiteX1" fmla="*/ 658424 w 658424"/>
                  <a:gd name="connsiteY1" fmla="*/ 0 h 525981"/>
                  <a:gd name="connsiteX2" fmla="*/ 658424 w 658424"/>
                  <a:gd name="connsiteY2" fmla="*/ 286509 h 525981"/>
                  <a:gd name="connsiteX3" fmla="*/ 2177 w 658424"/>
                  <a:gd name="connsiteY3" fmla="*/ 474648 h 525981"/>
                  <a:gd name="connsiteX4" fmla="*/ 0 w 658424"/>
                  <a:gd name="connsiteY4" fmla="*/ 0 h 525981"/>
                  <a:gd name="connsiteX0" fmla="*/ 0 w 658424"/>
                  <a:gd name="connsiteY0" fmla="*/ 0 h 436868"/>
                  <a:gd name="connsiteX1" fmla="*/ 658424 w 658424"/>
                  <a:gd name="connsiteY1" fmla="*/ 0 h 436868"/>
                  <a:gd name="connsiteX2" fmla="*/ 658424 w 658424"/>
                  <a:gd name="connsiteY2" fmla="*/ 286509 h 436868"/>
                  <a:gd name="connsiteX3" fmla="*/ 2177 w 658424"/>
                  <a:gd name="connsiteY3" fmla="*/ 251233 h 436868"/>
                  <a:gd name="connsiteX4" fmla="*/ 0 w 658424"/>
                  <a:gd name="connsiteY4" fmla="*/ 0 h 436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9E1FED6F-8AB3-4C47-956B-4193F8FC031F}"/>
                </a:ext>
              </a:extLst>
            </p:cNvPr>
            <p:cNvSpPr/>
            <p:nvPr/>
          </p:nvSpPr>
          <p:spPr>
            <a:xfrm>
              <a:off x="5332295" y="1801661"/>
              <a:ext cx="3115059" cy="72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 dirty="0" smtClean="0">
                  <a:latin typeface="微软雅黑" pitchFamily="34" charset="-122"/>
                  <a:ea typeface="微软雅黑" pitchFamily="34" charset="-122"/>
                </a:rPr>
                <a:t>工作進度說明</a:t>
              </a:r>
              <a:endParaRPr lang="zh-CN" altLang="zh-CN" sz="20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41">
            <a:extLst>
              <a:ext uri="{FF2B5EF4-FFF2-40B4-BE49-F238E27FC236}">
                <a16:creationId xmlns:a16="http://schemas.microsoft.com/office/drawing/2014/main" xmlns="" id="{0BEF383A-8EA6-4850-BA62-4266EE9038F5}"/>
              </a:ext>
            </a:extLst>
          </p:cNvPr>
          <p:cNvGrpSpPr>
            <a:grpSpLocks/>
          </p:cNvGrpSpPr>
          <p:nvPr/>
        </p:nvGrpSpPr>
        <p:grpSpPr bwMode="auto">
          <a:xfrm>
            <a:off x="4133297" y="2027624"/>
            <a:ext cx="457061" cy="400110"/>
            <a:chOff x="2727102" y="1805798"/>
            <a:chExt cx="826392" cy="723619"/>
          </a:xfrm>
        </p:grpSpPr>
        <p:grpSp>
          <p:nvGrpSpPr>
            <p:cNvPr id="37" name="组合 35">
              <a:extLst>
                <a:ext uri="{FF2B5EF4-FFF2-40B4-BE49-F238E27FC236}">
                  <a16:creationId xmlns:a16="http://schemas.microsoft.com/office/drawing/2014/main" xmlns="" id="{ACA8500A-6B15-4F4F-AC32-0771A89D6D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102" y="1809520"/>
              <a:ext cx="789301" cy="711133"/>
              <a:chOff x="3696385" y="1762464"/>
              <a:chExt cx="2543112" cy="2379436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xmlns="" id="{D63C87E4-CA31-49E3-B1D2-092EE16A7D08}"/>
                  </a:ext>
                </a:extLst>
              </p:cNvPr>
              <p:cNvSpPr/>
              <p:nvPr/>
            </p:nvSpPr>
            <p:spPr>
              <a:xfrm>
                <a:off x="3855008" y="1760639"/>
                <a:ext cx="2379374" cy="2381261"/>
              </a:xfrm>
              <a:prstGeom prst="rect">
                <a:avLst/>
              </a:prstGeom>
              <a:solidFill>
                <a:schemeClr val="accent1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xmlns="" id="{A5561029-C701-4CD2-B5CF-19DE803FF2B1}"/>
                  </a:ext>
                </a:extLst>
              </p:cNvPr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文本框 39">
              <a:extLst>
                <a:ext uri="{FF2B5EF4-FFF2-40B4-BE49-F238E27FC236}">
                  <a16:creationId xmlns:a16="http://schemas.microsoft.com/office/drawing/2014/main" xmlns="" id="{29E8EADA-4553-4FD8-96CC-4D5E37BF3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486" y="1805798"/>
              <a:ext cx="815008" cy="72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02</a:t>
              </a:r>
              <a:endParaRPr lang="zh-CN" altLang="en-US" sz="2000" dirty="0"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42">
            <a:extLst>
              <a:ext uri="{FF2B5EF4-FFF2-40B4-BE49-F238E27FC236}">
                <a16:creationId xmlns:a16="http://schemas.microsoft.com/office/drawing/2014/main" xmlns="" id="{14284187-ACEA-4A2D-87F4-1CF3253B35DD}"/>
              </a:ext>
            </a:extLst>
          </p:cNvPr>
          <p:cNvGrpSpPr>
            <a:grpSpLocks/>
          </p:cNvGrpSpPr>
          <p:nvPr/>
        </p:nvGrpSpPr>
        <p:grpSpPr bwMode="auto">
          <a:xfrm>
            <a:off x="4765367" y="1950453"/>
            <a:ext cx="3330632" cy="549289"/>
            <a:chOff x="3859763" y="1685900"/>
            <a:chExt cx="6019624" cy="834755"/>
          </a:xfrm>
        </p:grpSpPr>
        <p:grpSp>
          <p:nvGrpSpPr>
            <p:cNvPr id="42" name="组合 36">
              <a:extLst>
                <a:ext uri="{FF2B5EF4-FFF2-40B4-BE49-F238E27FC236}">
                  <a16:creationId xmlns:a16="http://schemas.microsoft.com/office/drawing/2014/main" xmlns="" id="{86830D1C-1483-4286-BA14-105C09A8B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9763" y="1685900"/>
              <a:ext cx="6019624" cy="834755"/>
              <a:chOff x="3856314" y="1348829"/>
              <a:chExt cx="2803811" cy="2793071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xmlns="" id="{757EE891-0451-418E-BA96-7B26EF79DFDC}"/>
                  </a:ext>
                </a:extLst>
              </p:cNvPr>
              <p:cNvSpPr/>
              <p:nvPr/>
            </p:nvSpPr>
            <p:spPr>
              <a:xfrm>
                <a:off x="3856314" y="1348829"/>
                <a:ext cx="2800116" cy="2793071"/>
              </a:xfrm>
              <a:prstGeom prst="rect">
                <a:avLst/>
              </a:prstGeom>
              <a:solidFill>
                <a:schemeClr val="accent1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矩形 34">
                <a:extLst>
                  <a:ext uri="{FF2B5EF4-FFF2-40B4-BE49-F238E27FC236}">
                    <a16:creationId xmlns:a16="http://schemas.microsoft.com/office/drawing/2014/main" xmlns="" id="{B1B6E2B9-7887-4AB5-A00B-1722E618AA80}"/>
                  </a:ext>
                </a:extLst>
              </p:cNvPr>
              <p:cNvSpPr/>
              <p:nvPr/>
            </p:nvSpPr>
            <p:spPr>
              <a:xfrm>
                <a:off x="3860010" y="1531102"/>
                <a:ext cx="2800115" cy="1851648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  <a:gd name="connsiteX0" fmla="*/ 45292 w 703716"/>
                  <a:gd name="connsiteY0" fmla="*/ 0 h 525639"/>
                  <a:gd name="connsiteX1" fmla="*/ 703716 w 703716"/>
                  <a:gd name="connsiteY1" fmla="*/ 0 h 525639"/>
                  <a:gd name="connsiteX2" fmla="*/ 703716 w 703716"/>
                  <a:gd name="connsiteY2" fmla="*/ 286509 h 525639"/>
                  <a:gd name="connsiteX3" fmla="*/ 0 w 703716"/>
                  <a:gd name="connsiteY3" fmla="*/ 180681 h 525639"/>
                  <a:gd name="connsiteX4" fmla="*/ 45292 w 703716"/>
                  <a:gd name="connsiteY4" fmla="*/ 0 h 525639"/>
                  <a:gd name="connsiteX0" fmla="*/ 45292 w 703716"/>
                  <a:gd name="connsiteY0" fmla="*/ 0 h 286509"/>
                  <a:gd name="connsiteX1" fmla="*/ 703716 w 703716"/>
                  <a:gd name="connsiteY1" fmla="*/ 0 h 286509"/>
                  <a:gd name="connsiteX2" fmla="*/ 703716 w 703716"/>
                  <a:gd name="connsiteY2" fmla="*/ 286509 h 286509"/>
                  <a:gd name="connsiteX3" fmla="*/ 0 w 703716"/>
                  <a:gd name="connsiteY3" fmla="*/ 180681 h 286509"/>
                  <a:gd name="connsiteX4" fmla="*/ 45292 w 703716"/>
                  <a:gd name="connsiteY4" fmla="*/ 0 h 286509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8579"/>
                  <a:gd name="connsiteX1" fmla="*/ 658424 w 658424"/>
                  <a:gd name="connsiteY1" fmla="*/ 0 h 478579"/>
                  <a:gd name="connsiteX2" fmla="*/ 658424 w 658424"/>
                  <a:gd name="connsiteY2" fmla="*/ 286509 h 478579"/>
                  <a:gd name="connsiteX3" fmla="*/ 2177 w 658424"/>
                  <a:gd name="connsiteY3" fmla="*/ 474648 h 478579"/>
                  <a:gd name="connsiteX4" fmla="*/ 0 w 658424"/>
                  <a:gd name="connsiteY4" fmla="*/ 0 h 478579"/>
                  <a:gd name="connsiteX0" fmla="*/ 0 w 658424"/>
                  <a:gd name="connsiteY0" fmla="*/ 0 h 477010"/>
                  <a:gd name="connsiteX1" fmla="*/ 658424 w 658424"/>
                  <a:gd name="connsiteY1" fmla="*/ 0 h 477010"/>
                  <a:gd name="connsiteX2" fmla="*/ 658424 w 658424"/>
                  <a:gd name="connsiteY2" fmla="*/ 286509 h 477010"/>
                  <a:gd name="connsiteX3" fmla="*/ 2177 w 658424"/>
                  <a:gd name="connsiteY3" fmla="*/ 474648 h 477010"/>
                  <a:gd name="connsiteX4" fmla="*/ 0 w 658424"/>
                  <a:gd name="connsiteY4" fmla="*/ 0 h 477010"/>
                  <a:gd name="connsiteX0" fmla="*/ 0 w 658424"/>
                  <a:gd name="connsiteY0" fmla="*/ 0 h 505769"/>
                  <a:gd name="connsiteX1" fmla="*/ 658424 w 658424"/>
                  <a:gd name="connsiteY1" fmla="*/ 0 h 505769"/>
                  <a:gd name="connsiteX2" fmla="*/ 658424 w 658424"/>
                  <a:gd name="connsiteY2" fmla="*/ 286509 h 505769"/>
                  <a:gd name="connsiteX3" fmla="*/ 2177 w 658424"/>
                  <a:gd name="connsiteY3" fmla="*/ 474648 h 505769"/>
                  <a:gd name="connsiteX4" fmla="*/ 0 w 658424"/>
                  <a:gd name="connsiteY4" fmla="*/ 0 h 505769"/>
                  <a:gd name="connsiteX0" fmla="*/ 0 w 658424"/>
                  <a:gd name="connsiteY0" fmla="*/ 0 h 525981"/>
                  <a:gd name="connsiteX1" fmla="*/ 658424 w 658424"/>
                  <a:gd name="connsiteY1" fmla="*/ 0 h 525981"/>
                  <a:gd name="connsiteX2" fmla="*/ 658424 w 658424"/>
                  <a:gd name="connsiteY2" fmla="*/ 286509 h 525981"/>
                  <a:gd name="connsiteX3" fmla="*/ 2177 w 658424"/>
                  <a:gd name="connsiteY3" fmla="*/ 474648 h 525981"/>
                  <a:gd name="connsiteX4" fmla="*/ 0 w 658424"/>
                  <a:gd name="connsiteY4" fmla="*/ 0 h 525981"/>
                  <a:gd name="connsiteX0" fmla="*/ 0 w 658424"/>
                  <a:gd name="connsiteY0" fmla="*/ 0 h 436868"/>
                  <a:gd name="connsiteX1" fmla="*/ 658424 w 658424"/>
                  <a:gd name="connsiteY1" fmla="*/ 0 h 436868"/>
                  <a:gd name="connsiteX2" fmla="*/ 658424 w 658424"/>
                  <a:gd name="connsiteY2" fmla="*/ 286509 h 436868"/>
                  <a:gd name="connsiteX3" fmla="*/ 2177 w 658424"/>
                  <a:gd name="connsiteY3" fmla="*/ 251233 h 436868"/>
                  <a:gd name="connsiteX4" fmla="*/ 0 w 658424"/>
                  <a:gd name="connsiteY4" fmla="*/ 0 h 436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3DDE0875-F508-4B99-B4F2-741178B173C3}"/>
                </a:ext>
              </a:extLst>
            </p:cNvPr>
            <p:cNvSpPr/>
            <p:nvPr/>
          </p:nvSpPr>
          <p:spPr>
            <a:xfrm>
              <a:off x="5064303" y="1797948"/>
              <a:ext cx="4042161" cy="722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 dirty="0" smtClean="0">
                  <a:latin typeface="微软雅黑" pitchFamily="34" charset="-122"/>
                  <a:ea typeface="微软雅黑" pitchFamily="34" charset="-122"/>
                </a:rPr>
                <a:t>計畫工作內容執行</a:t>
              </a:r>
              <a:endParaRPr lang="zh-CN" altLang="zh-CN" sz="20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1">
            <a:extLst>
              <a:ext uri="{FF2B5EF4-FFF2-40B4-BE49-F238E27FC236}">
                <a16:creationId xmlns:a16="http://schemas.microsoft.com/office/drawing/2014/main" xmlns="" id="{9058351E-9894-494C-AFC7-AFA5E2823CFD}"/>
              </a:ext>
            </a:extLst>
          </p:cNvPr>
          <p:cNvGrpSpPr>
            <a:grpSpLocks/>
          </p:cNvGrpSpPr>
          <p:nvPr/>
        </p:nvGrpSpPr>
        <p:grpSpPr bwMode="auto">
          <a:xfrm>
            <a:off x="4139952" y="2747704"/>
            <a:ext cx="458780" cy="400110"/>
            <a:chOff x="2690798" y="1805798"/>
            <a:chExt cx="829499" cy="723619"/>
          </a:xfrm>
        </p:grpSpPr>
        <p:grpSp>
          <p:nvGrpSpPr>
            <p:cNvPr id="47" name="组合 35">
              <a:extLst>
                <a:ext uri="{FF2B5EF4-FFF2-40B4-BE49-F238E27FC236}">
                  <a16:creationId xmlns:a16="http://schemas.microsoft.com/office/drawing/2014/main" xmlns="" id="{7672EC09-7640-4E92-8B6F-E676DA4CF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102" y="1808973"/>
              <a:ext cx="789301" cy="711679"/>
              <a:chOff x="3696385" y="1760636"/>
              <a:chExt cx="2543112" cy="2381264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xmlns="" id="{B22ACA0B-11A1-4D13-B40C-9AD883469973}"/>
                  </a:ext>
                </a:extLst>
              </p:cNvPr>
              <p:cNvSpPr/>
              <p:nvPr/>
            </p:nvSpPr>
            <p:spPr>
              <a:xfrm>
                <a:off x="3735142" y="1760636"/>
                <a:ext cx="2379374" cy="2381264"/>
              </a:xfrm>
              <a:prstGeom prst="rect">
                <a:avLst/>
              </a:prstGeom>
              <a:solidFill>
                <a:schemeClr val="accent3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矩形 34">
                <a:extLst>
                  <a:ext uri="{FF2B5EF4-FFF2-40B4-BE49-F238E27FC236}">
                    <a16:creationId xmlns:a16="http://schemas.microsoft.com/office/drawing/2014/main" xmlns="" id="{4D1C06AD-E61D-4803-A6C0-D4B597A57AFF}"/>
                  </a:ext>
                </a:extLst>
              </p:cNvPr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文本框 39">
              <a:extLst>
                <a:ext uri="{FF2B5EF4-FFF2-40B4-BE49-F238E27FC236}">
                  <a16:creationId xmlns:a16="http://schemas.microsoft.com/office/drawing/2014/main" xmlns="" id="{D09E2BFA-4604-4B2C-BC31-13BD0543B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798" y="1805798"/>
              <a:ext cx="829499" cy="72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03</a:t>
              </a:r>
              <a:endParaRPr lang="zh-CN" altLang="en-US" sz="2000" dirty="0"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42">
            <a:extLst>
              <a:ext uri="{FF2B5EF4-FFF2-40B4-BE49-F238E27FC236}">
                <a16:creationId xmlns:a16="http://schemas.microsoft.com/office/drawing/2014/main" xmlns="" id="{C0978AB4-191F-41FA-A23B-E003451AC8DD}"/>
              </a:ext>
            </a:extLst>
          </p:cNvPr>
          <p:cNvGrpSpPr>
            <a:grpSpLocks/>
          </p:cNvGrpSpPr>
          <p:nvPr/>
        </p:nvGrpSpPr>
        <p:grpSpPr bwMode="auto">
          <a:xfrm>
            <a:off x="4765366" y="2661798"/>
            <a:ext cx="3335026" cy="677479"/>
            <a:chOff x="3859762" y="1809870"/>
            <a:chExt cx="5116557" cy="843838"/>
          </a:xfrm>
        </p:grpSpPr>
        <p:grpSp>
          <p:nvGrpSpPr>
            <p:cNvPr id="52" name="组合 36">
              <a:extLst>
                <a:ext uri="{FF2B5EF4-FFF2-40B4-BE49-F238E27FC236}">
                  <a16:creationId xmlns:a16="http://schemas.microsoft.com/office/drawing/2014/main" xmlns="" id="{FCB9290B-C1B3-4752-A075-D36C802824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9762" y="1809870"/>
              <a:ext cx="5116557" cy="710784"/>
              <a:chOff x="3856314" y="1763631"/>
              <a:chExt cx="2383182" cy="2378269"/>
            </a:xfrm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xmlns="" id="{F5F76EE4-04D3-418B-8DA8-818974B0FB6E}"/>
                  </a:ext>
                </a:extLst>
              </p:cNvPr>
              <p:cNvSpPr/>
              <p:nvPr/>
            </p:nvSpPr>
            <p:spPr>
              <a:xfrm>
                <a:off x="3856314" y="1763631"/>
                <a:ext cx="2379486" cy="2378269"/>
              </a:xfrm>
              <a:prstGeom prst="rect">
                <a:avLst/>
              </a:prstGeom>
              <a:solidFill>
                <a:schemeClr val="accent3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矩形 34">
                <a:extLst>
                  <a:ext uri="{FF2B5EF4-FFF2-40B4-BE49-F238E27FC236}">
                    <a16:creationId xmlns:a16="http://schemas.microsoft.com/office/drawing/2014/main" xmlns="" id="{1FF408F0-61ED-47C8-A5E0-C51987E5125B}"/>
                  </a:ext>
                </a:extLst>
              </p:cNvPr>
              <p:cNvSpPr/>
              <p:nvPr/>
            </p:nvSpPr>
            <p:spPr>
              <a:xfrm>
                <a:off x="3860011" y="1806100"/>
                <a:ext cx="2379485" cy="1576661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  <a:gd name="connsiteX0" fmla="*/ 45292 w 703716"/>
                  <a:gd name="connsiteY0" fmla="*/ 0 h 525639"/>
                  <a:gd name="connsiteX1" fmla="*/ 703716 w 703716"/>
                  <a:gd name="connsiteY1" fmla="*/ 0 h 525639"/>
                  <a:gd name="connsiteX2" fmla="*/ 703716 w 703716"/>
                  <a:gd name="connsiteY2" fmla="*/ 286509 h 525639"/>
                  <a:gd name="connsiteX3" fmla="*/ 0 w 703716"/>
                  <a:gd name="connsiteY3" fmla="*/ 180681 h 525639"/>
                  <a:gd name="connsiteX4" fmla="*/ 45292 w 703716"/>
                  <a:gd name="connsiteY4" fmla="*/ 0 h 525639"/>
                  <a:gd name="connsiteX0" fmla="*/ 45292 w 703716"/>
                  <a:gd name="connsiteY0" fmla="*/ 0 h 286509"/>
                  <a:gd name="connsiteX1" fmla="*/ 703716 w 703716"/>
                  <a:gd name="connsiteY1" fmla="*/ 0 h 286509"/>
                  <a:gd name="connsiteX2" fmla="*/ 703716 w 703716"/>
                  <a:gd name="connsiteY2" fmla="*/ 286509 h 286509"/>
                  <a:gd name="connsiteX3" fmla="*/ 0 w 703716"/>
                  <a:gd name="connsiteY3" fmla="*/ 180681 h 286509"/>
                  <a:gd name="connsiteX4" fmla="*/ 45292 w 703716"/>
                  <a:gd name="connsiteY4" fmla="*/ 0 h 286509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8579"/>
                  <a:gd name="connsiteX1" fmla="*/ 658424 w 658424"/>
                  <a:gd name="connsiteY1" fmla="*/ 0 h 478579"/>
                  <a:gd name="connsiteX2" fmla="*/ 658424 w 658424"/>
                  <a:gd name="connsiteY2" fmla="*/ 286509 h 478579"/>
                  <a:gd name="connsiteX3" fmla="*/ 2177 w 658424"/>
                  <a:gd name="connsiteY3" fmla="*/ 474648 h 478579"/>
                  <a:gd name="connsiteX4" fmla="*/ 0 w 658424"/>
                  <a:gd name="connsiteY4" fmla="*/ 0 h 478579"/>
                  <a:gd name="connsiteX0" fmla="*/ 0 w 658424"/>
                  <a:gd name="connsiteY0" fmla="*/ 0 h 477010"/>
                  <a:gd name="connsiteX1" fmla="*/ 658424 w 658424"/>
                  <a:gd name="connsiteY1" fmla="*/ 0 h 477010"/>
                  <a:gd name="connsiteX2" fmla="*/ 658424 w 658424"/>
                  <a:gd name="connsiteY2" fmla="*/ 286509 h 477010"/>
                  <a:gd name="connsiteX3" fmla="*/ 2177 w 658424"/>
                  <a:gd name="connsiteY3" fmla="*/ 474648 h 477010"/>
                  <a:gd name="connsiteX4" fmla="*/ 0 w 658424"/>
                  <a:gd name="connsiteY4" fmla="*/ 0 h 477010"/>
                  <a:gd name="connsiteX0" fmla="*/ 0 w 658424"/>
                  <a:gd name="connsiteY0" fmla="*/ 0 h 505769"/>
                  <a:gd name="connsiteX1" fmla="*/ 658424 w 658424"/>
                  <a:gd name="connsiteY1" fmla="*/ 0 h 505769"/>
                  <a:gd name="connsiteX2" fmla="*/ 658424 w 658424"/>
                  <a:gd name="connsiteY2" fmla="*/ 286509 h 505769"/>
                  <a:gd name="connsiteX3" fmla="*/ 2177 w 658424"/>
                  <a:gd name="connsiteY3" fmla="*/ 474648 h 505769"/>
                  <a:gd name="connsiteX4" fmla="*/ 0 w 658424"/>
                  <a:gd name="connsiteY4" fmla="*/ 0 h 505769"/>
                  <a:gd name="connsiteX0" fmla="*/ 0 w 658424"/>
                  <a:gd name="connsiteY0" fmla="*/ 0 h 525981"/>
                  <a:gd name="connsiteX1" fmla="*/ 658424 w 658424"/>
                  <a:gd name="connsiteY1" fmla="*/ 0 h 525981"/>
                  <a:gd name="connsiteX2" fmla="*/ 658424 w 658424"/>
                  <a:gd name="connsiteY2" fmla="*/ 286509 h 525981"/>
                  <a:gd name="connsiteX3" fmla="*/ 2177 w 658424"/>
                  <a:gd name="connsiteY3" fmla="*/ 474648 h 525981"/>
                  <a:gd name="connsiteX4" fmla="*/ 0 w 658424"/>
                  <a:gd name="connsiteY4" fmla="*/ 0 h 525981"/>
                  <a:gd name="connsiteX0" fmla="*/ 0 w 658424"/>
                  <a:gd name="connsiteY0" fmla="*/ 0 h 436868"/>
                  <a:gd name="connsiteX1" fmla="*/ 658424 w 658424"/>
                  <a:gd name="connsiteY1" fmla="*/ 0 h 436868"/>
                  <a:gd name="connsiteX2" fmla="*/ 658424 w 658424"/>
                  <a:gd name="connsiteY2" fmla="*/ 286509 h 436868"/>
                  <a:gd name="connsiteX3" fmla="*/ 2177 w 658424"/>
                  <a:gd name="connsiteY3" fmla="*/ 251233 h 436868"/>
                  <a:gd name="connsiteX4" fmla="*/ 0 w 658424"/>
                  <a:gd name="connsiteY4" fmla="*/ 0 h 436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xmlns="" id="{E7017ACA-3468-4704-B970-A94B4003D150}"/>
                </a:ext>
              </a:extLst>
            </p:cNvPr>
            <p:cNvSpPr/>
            <p:nvPr/>
          </p:nvSpPr>
          <p:spPr>
            <a:xfrm>
              <a:off x="5527932" y="1966780"/>
              <a:ext cx="1857270" cy="686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 dirty="0" smtClean="0">
                  <a:latin typeface="微软雅黑" pitchFamily="34" charset="-122"/>
                  <a:ea typeface="微软雅黑" pitchFamily="34" charset="-122"/>
                </a:rPr>
                <a:t>議題討論</a:t>
              </a:r>
              <a:endParaRPr lang="zh-CN" altLang="zh-CN" sz="20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6" name="组合 41">
            <a:extLst>
              <a:ext uri="{FF2B5EF4-FFF2-40B4-BE49-F238E27FC236}">
                <a16:creationId xmlns:a16="http://schemas.microsoft.com/office/drawing/2014/main" xmlns="" id="{24A8EF47-A6D5-4939-B823-9C7417F5B034}"/>
              </a:ext>
            </a:extLst>
          </p:cNvPr>
          <p:cNvGrpSpPr>
            <a:grpSpLocks/>
          </p:cNvGrpSpPr>
          <p:nvPr/>
        </p:nvGrpSpPr>
        <p:grpSpPr bwMode="auto">
          <a:xfrm>
            <a:off x="4121237" y="3507854"/>
            <a:ext cx="450764" cy="400110"/>
            <a:chOff x="2705295" y="1805798"/>
            <a:chExt cx="815006" cy="723619"/>
          </a:xfrm>
        </p:grpSpPr>
        <p:grpSp>
          <p:nvGrpSpPr>
            <p:cNvPr id="57" name="组合 35">
              <a:extLst>
                <a:ext uri="{FF2B5EF4-FFF2-40B4-BE49-F238E27FC236}">
                  <a16:creationId xmlns:a16="http://schemas.microsoft.com/office/drawing/2014/main" xmlns="" id="{E44626B5-2C28-4132-B624-A452CC79C2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102" y="1809520"/>
              <a:ext cx="789301" cy="711133"/>
              <a:chOff x="3696385" y="1762464"/>
              <a:chExt cx="2543112" cy="2379436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xmlns="" id="{7E8716D7-686B-4734-9BA4-F817D81CAB7F}"/>
                  </a:ext>
                </a:extLst>
              </p:cNvPr>
              <p:cNvSpPr/>
              <p:nvPr/>
            </p:nvSpPr>
            <p:spPr>
              <a:xfrm>
                <a:off x="3855008" y="1760639"/>
                <a:ext cx="2379374" cy="2381261"/>
              </a:xfrm>
              <a:prstGeom prst="rect">
                <a:avLst/>
              </a:prstGeom>
              <a:solidFill>
                <a:schemeClr val="accent2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矩形 34">
                <a:extLst>
                  <a:ext uri="{FF2B5EF4-FFF2-40B4-BE49-F238E27FC236}">
                    <a16:creationId xmlns:a16="http://schemas.microsoft.com/office/drawing/2014/main" xmlns="" id="{8C1D9D7D-4591-4295-9920-8ACAECFD65D5}"/>
                  </a:ext>
                </a:extLst>
              </p:cNvPr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文本框 39">
              <a:extLst>
                <a:ext uri="{FF2B5EF4-FFF2-40B4-BE49-F238E27FC236}">
                  <a16:creationId xmlns:a16="http://schemas.microsoft.com/office/drawing/2014/main" xmlns="" id="{783A6799-CE17-441E-991D-FFE8E7A2BA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295" y="1805798"/>
              <a:ext cx="815006" cy="72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04</a:t>
              </a:r>
              <a:endParaRPr lang="zh-CN" altLang="en-US" sz="2000" dirty="0"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组合 42">
            <a:extLst>
              <a:ext uri="{FF2B5EF4-FFF2-40B4-BE49-F238E27FC236}">
                <a16:creationId xmlns:a16="http://schemas.microsoft.com/office/drawing/2014/main" xmlns="" id="{9328547F-1F8F-4112-A2E8-518F86BABC02}"/>
              </a:ext>
            </a:extLst>
          </p:cNvPr>
          <p:cNvGrpSpPr>
            <a:grpSpLocks/>
          </p:cNvGrpSpPr>
          <p:nvPr/>
        </p:nvGrpSpPr>
        <p:grpSpPr bwMode="auto">
          <a:xfrm>
            <a:off x="4770539" y="3420285"/>
            <a:ext cx="3332886" cy="533804"/>
            <a:chOff x="3867699" y="1812661"/>
            <a:chExt cx="5113276" cy="710784"/>
          </a:xfrm>
        </p:grpSpPr>
        <p:grpSp>
          <p:nvGrpSpPr>
            <p:cNvPr id="62" name="组合 36">
              <a:extLst>
                <a:ext uri="{FF2B5EF4-FFF2-40B4-BE49-F238E27FC236}">
                  <a16:creationId xmlns:a16="http://schemas.microsoft.com/office/drawing/2014/main" xmlns="" id="{D05C159F-61B3-4910-A37A-D078D5C8B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7699" y="1812661"/>
              <a:ext cx="5113276" cy="710784"/>
              <a:chOff x="3860011" y="1772970"/>
              <a:chExt cx="2381654" cy="2378269"/>
            </a:xfrm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xmlns="" id="{ADFA5743-3A42-48AB-8586-26112629A971}"/>
                  </a:ext>
                </a:extLst>
              </p:cNvPr>
              <p:cNvSpPr/>
              <p:nvPr/>
            </p:nvSpPr>
            <p:spPr>
              <a:xfrm>
                <a:off x="3862179" y="1772970"/>
                <a:ext cx="2379486" cy="2378269"/>
              </a:xfrm>
              <a:prstGeom prst="rect">
                <a:avLst/>
              </a:prstGeom>
              <a:solidFill>
                <a:schemeClr val="accent2">
                  <a:alpha val="89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矩形 34">
                <a:extLst>
                  <a:ext uri="{FF2B5EF4-FFF2-40B4-BE49-F238E27FC236}">
                    <a16:creationId xmlns:a16="http://schemas.microsoft.com/office/drawing/2014/main" xmlns="" id="{60F8EA33-2480-44B5-B3FF-D2BC5E3F1BBB}"/>
                  </a:ext>
                </a:extLst>
              </p:cNvPr>
              <p:cNvSpPr/>
              <p:nvPr/>
            </p:nvSpPr>
            <p:spPr>
              <a:xfrm>
                <a:off x="3860011" y="1806097"/>
                <a:ext cx="2379486" cy="1576663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410686"/>
                  <a:gd name="connsiteX1" fmla="*/ 658424 w 658424"/>
                  <a:gd name="connsiteY1" fmla="*/ 0 h 410686"/>
                  <a:gd name="connsiteX2" fmla="*/ 658424 w 658424"/>
                  <a:gd name="connsiteY2" fmla="*/ 286509 h 410686"/>
                  <a:gd name="connsiteX3" fmla="*/ 0 w 658424"/>
                  <a:gd name="connsiteY3" fmla="*/ 286509 h 410686"/>
                  <a:gd name="connsiteX4" fmla="*/ 0 w 658424"/>
                  <a:gd name="connsiteY4" fmla="*/ 0 h 410686"/>
                  <a:gd name="connsiteX0" fmla="*/ 0 w 658424"/>
                  <a:gd name="connsiteY0" fmla="*/ 0 h 393753"/>
                  <a:gd name="connsiteX1" fmla="*/ 658424 w 658424"/>
                  <a:gd name="connsiteY1" fmla="*/ 0 h 393753"/>
                  <a:gd name="connsiteX2" fmla="*/ 658424 w 658424"/>
                  <a:gd name="connsiteY2" fmla="*/ 286509 h 393753"/>
                  <a:gd name="connsiteX3" fmla="*/ 0 w 658424"/>
                  <a:gd name="connsiteY3" fmla="*/ 286509 h 393753"/>
                  <a:gd name="connsiteX4" fmla="*/ 0 w 658424"/>
                  <a:gd name="connsiteY4" fmla="*/ 0 h 393753"/>
                  <a:gd name="connsiteX0" fmla="*/ 45292 w 703716"/>
                  <a:gd name="connsiteY0" fmla="*/ 0 h 371837"/>
                  <a:gd name="connsiteX1" fmla="*/ 703716 w 703716"/>
                  <a:gd name="connsiteY1" fmla="*/ 0 h 371837"/>
                  <a:gd name="connsiteX2" fmla="*/ 703716 w 703716"/>
                  <a:gd name="connsiteY2" fmla="*/ 286509 h 371837"/>
                  <a:gd name="connsiteX3" fmla="*/ 0 w 703716"/>
                  <a:gd name="connsiteY3" fmla="*/ 180681 h 371837"/>
                  <a:gd name="connsiteX4" fmla="*/ 45292 w 703716"/>
                  <a:gd name="connsiteY4" fmla="*/ 0 h 371837"/>
                  <a:gd name="connsiteX0" fmla="*/ 45292 w 703716"/>
                  <a:gd name="connsiteY0" fmla="*/ 0 h 525639"/>
                  <a:gd name="connsiteX1" fmla="*/ 703716 w 703716"/>
                  <a:gd name="connsiteY1" fmla="*/ 0 h 525639"/>
                  <a:gd name="connsiteX2" fmla="*/ 703716 w 703716"/>
                  <a:gd name="connsiteY2" fmla="*/ 286509 h 525639"/>
                  <a:gd name="connsiteX3" fmla="*/ 0 w 703716"/>
                  <a:gd name="connsiteY3" fmla="*/ 180681 h 525639"/>
                  <a:gd name="connsiteX4" fmla="*/ 45292 w 703716"/>
                  <a:gd name="connsiteY4" fmla="*/ 0 h 525639"/>
                  <a:gd name="connsiteX0" fmla="*/ 45292 w 703716"/>
                  <a:gd name="connsiteY0" fmla="*/ 0 h 286509"/>
                  <a:gd name="connsiteX1" fmla="*/ 703716 w 703716"/>
                  <a:gd name="connsiteY1" fmla="*/ 0 h 286509"/>
                  <a:gd name="connsiteX2" fmla="*/ 703716 w 703716"/>
                  <a:gd name="connsiteY2" fmla="*/ 286509 h 286509"/>
                  <a:gd name="connsiteX3" fmla="*/ 0 w 703716"/>
                  <a:gd name="connsiteY3" fmla="*/ 180681 h 286509"/>
                  <a:gd name="connsiteX4" fmla="*/ 45292 w 703716"/>
                  <a:gd name="connsiteY4" fmla="*/ 0 h 286509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4648"/>
                  <a:gd name="connsiteX1" fmla="*/ 658424 w 658424"/>
                  <a:gd name="connsiteY1" fmla="*/ 0 h 474648"/>
                  <a:gd name="connsiteX2" fmla="*/ 658424 w 658424"/>
                  <a:gd name="connsiteY2" fmla="*/ 286509 h 474648"/>
                  <a:gd name="connsiteX3" fmla="*/ 2177 w 658424"/>
                  <a:gd name="connsiteY3" fmla="*/ 474648 h 474648"/>
                  <a:gd name="connsiteX4" fmla="*/ 0 w 658424"/>
                  <a:gd name="connsiteY4" fmla="*/ 0 h 474648"/>
                  <a:gd name="connsiteX0" fmla="*/ 0 w 658424"/>
                  <a:gd name="connsiteY0" fmla="*/ 0 h 478579"/>
                  <a:gd name="connsiteX1" fmla="*/ 658424 w 658424"/>
                  <a:gd name="connsiteY1" fmla="*/ 0 h 478579"/>
                  <a:gd name="connsiteX2" fmla="*/ 658424 w 658424"/>
                  <a:gd name="connsiteY2" fmla="*/ 286509 h 478579"/>
                  <a:gd name="connsiteX3" fmla="*/ 2177 w 658424"/>
                  <a:gd name="connsiteY3" fmla="*/ 474648 h 478579"/>
                  <a:gd name="connsiteX4" fmla="*/ 0 w 658424"/>
                  <a:gd name="connsiteY4" fmla="*/ 0 h 478579"/>
                  <a:gd name="connsiteX0" fmla="*/ 0 w 658424"/>
                  <a:gd name="connsiteY0" fmla="*/ 0 h 477010"/>
                  <a:gd name="connsiteX1" fmla="*/ 658424 w 658424"/>
                  <a:gd name="connsiteY1" fmla="*/ 0 h 477010"/>
                  <a:gd name="connsiteX2" fmla="*/ 658424 w 658424"/>
                  <a:gd name="connsiteY2" fmla="*/ 286509 h 477010"/>
                  <a:gd name="connsiteX3" fmla="*/ 2177 w 658424"/>
                  <a:gd name="connsiteY3" fmla="*/ 474648 h 477010"/>
                  <a:gd name="connsiteX4" fmla="*/ 0 w 658424"/>
                  <a:gd name="connsiteY4" fmla="*/ 0 h 477010"/>
                  <a:gd name="connsiteX0" fmla="*/ 0 w 658424"/>
                  <a:gd name="connsiteY0" fmla="*/ 0 h 505769"/>
                  <a:gd name="connsiteX1" fmla="*/ 658424 w 658424"/>
                  <a:gd name="connsiteY1" fmla="*/ 0 h 505769"/>
                  <a:gd name="connsiteX2" fmla="*/ 658424 w 658424"/>
                  <a:gd name="connsiteY2" fmla="*/ 286509 h 505769"/>
                  <a:gd name="connsiteX3" fmla="*/ 2177 w 658424"/>
                  <a:gd name="connsiteY3" fmla="*/ 474648 h 505769"/>
                  <a:gd name="connsiteX4" fmla="*/ 0 w 658424"/>
                  <a:gd name="connsiteY4" fmla="*/ 0 h 505769"/>
                  <a:gd name="connsiteX0" fmla="*/ 0 w 658424"/>
                  <a:gd name="connsiteY0" fmla="*/ 0 h 525981"/>
                  <a:gd name="connsiteX1" fmla="*/ 658424 w 658424"/>
                  <a:gd name="connsiteY1" fmla="*/ 0 h 525981"/>
                  <a:gd name="connsiteX2" fmla="*/ 658424 w 658424"/>
                  <a:gd name="connsiteY2" fmla="*/ 286509 h 525981"/>
                  <a:gd name="connsiteX3" fmla="*/ 2177 w 658424"/>
                  <a:gd name="connsiteY3" fmla="*/ 474648 h 525981"/>
                  <a:gd name="connsiteX4" fmla="*/ 0 w 658424"/>
                  <a:gd name="connsiteY4" fmla="*/ 0 h 525981"/>
                  <a:gd name="connsiteX0" fmla="*/ 0 w 658424"/>
                  <a:gd name="connsiteY0" fmla="*/ 0 h 436868"/>
                  <a:gd name="connsiteX1" fmla="*/ 658424 w 658424"/>
                  <a:gd name="connsiteY1" fmla="*/ 0 h 436868"/>
                  <a:gd name="connsiteX2" fmla="*/ 658424 w 658424"/>
                  <a:gd name="connsiteY2" fmla="*/ 286509 h 436868"/>
                  <a:gd name="connsiteX3" fmla="*/ 2177 w 658424"/>
                  <a:gd name="connsiteY3" fmla="*/ 251233 h 436868"/>
                  <a:gd name="connsiteX4" fmla="*/ 0 w 658424"/>
                  <a:gd name="connsiteY4" fmla="*/ 0 h 436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xmlns="" id="{7B779289-34AC-4EFF-B43A-D5D228DBE217}"/>
                </a:ext>
              </a:extLst>
            </p:cNvPr>
            <p:cNvSpPr/>
            <p:nvPr/>
          </p:nvSpPr>
          <p:spPr>
            <a:xfrm>
              <a:off x="5526424" y="1860121"/>
              <a:ext cx="1857270" cy="6406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 dirty="0" smtClean="0">
                  <a:latin typeface="微软雅黑" pitchFamily="34" charset="-122"/>
                  <a:ea typeface="微软雅黑" pitchFamily="34" charset="-122"/>
                </a:rPr>
                <a:t>臨時動議</a:t>
              </a:r>
              <a:endParaRPr lang="zh-CN" altLang="zh-CN" sz="20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MH_Others_1"/>
          <p:cNvSpPr txBox="1"/>
          <p:nvPr>
            <p:custDataLst>
              <p:tags r:id="rId1"/>
            </p:custDataLst>
          </p:nvPr>
        </p:nvSpPr>
        <p:spPr>
          <a:xfrm>
            <a:off x="1851396" y="983876"/>
            <a:ext cx="923330" cy="3205803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簡報大綱</a:t>
            </a:r>
            <a:endParaRPr lang="zh-CN" altLang="en-US" sz="6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MH_Others_2"/>
          <p:cNvSpPr txBox="1"/>
          <p:nvPr>
            <p:custDataLst>
              <p:tags r:id="rId2"/>
            </p:custDataLst>
          </p:nvPr>
        </p:nvSpPr>
        <p:spPr>
          <a:xfrm rot="5400000">
            <a:off x="513081" y="2448279"/>
            <a:ext cx="234616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86259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"/>
                            </p:stCondLst>
                            <p:childTnLst>
                              <p:par>
                                <p:cTn id="2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"/>
                            </p:stCondLst>
                            <p:childTnLst>
                              <p:par>
                                <p:cTn id="3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5"/>
                            </p:stCondLst>
                            <p:childTnLst>
                              <p:par>
                                <p:cTn id="4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87798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協力團隊提供災情情資預判資料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5455" y="772117"/>
            <a:ext cx="4181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不定期提供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熱帶性低氣壓、西南氣流及颱風等氣象資訊、颱風路徑資訊、各國颱風預測路線、雨量預判等情資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，以提供宜蘭縣政府應變決策之參考。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367594" y="979665"/>
            <a:ext cx="2441694" cy="3434554"/>
            <a:chOff x="4367594" y="979665"/>
            <a:chExt cx="2441694" cy="3434554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3"/>
            <a:srcRect b="12725"/>
            <a:stretch/>
          </p:blipFill>
          <p:spPr>
            <a:xfrm>
              <a:off x="4460007" y="1354219"/>
              <a:ext cx="2229366" cy="30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文字方塊 12"/>
            <p:cNvSpPr txBox="1"/>
            <p:nvPr/>
          </p:nvSpPr>
          <p:spPr>
            <a:xfrm>
              <a:off x="4367594" y="979665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宜蘭縣情資研判小組群組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6739712" y="986260"/>
            <a:ext cx="2168498" cy="3427959"/>
            <a:chOff x="6739712" y="986260"/>
            <a:chExt cx="2168498" cy="342795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4"/>
            <a:srcRect b="9804"/>
            <a:stretch/>
          </p:blipFill>
          <p:spPr>
            <a:xfrm>
              <a:off x="6739712" y="1318219"/>
              <a:ext cx="2168498" cy="309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文字方塊 13"/>
            <p:cNvSpPr txBox="1"/>
            <p:nvPr/>
          </p:nvSpPr>
          <p:spPr>
            <a:xfrm>
              <a:off x="6808298" y="986260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宜蘭縣防災編組群組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85455" y="2483051"/>
            <a:ext cx="4282140" cy="2400049"/>
            <a:chOff x="85455" y="2483051"/>
            <a:chExt cx="4282140" cy="2400049"/>
          </a:xfrm>
        </p:grpSpPr>
        <p:sp>
          <p:nvSpPr>
            <p:cNvPr id="8" name="矩形 7"/>
            <p:cNvSpPr/>
            <p:nvPr/>
          </p:nvSpPr>
          <p:spPr>
            <a:xfrm>
              <a:off x="114055" y="2483051"/>
              <a:ext cx="425353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日、</a:t>
              </a:r>
              <a:r>
                <a:rPr lang="en-US" altLang="zh-TW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21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日提供蝴蝶颱風相關情資於</a:t>
              </a: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LINE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群組</a:t>
              </a: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55" y="3263100"/>
              <a:ext cx="2227500" cy="162000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3346" y="3317100"/>
              <a:ext cx="1954249" cy="15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2191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09" b="2041"/>
          <a:stretch/>
        </p:blipFill>
        <p:spPr>
          <a:xfrm>
            <a:off x="4731660" y="440653"/>
            <a:ext cx="4274004" cy="2208293"/>
          </a:xfrm>
          <a:prstGeom prst="rect">
            <a:avLst/>
          </a:prstGeom>
        </p:spPr>
      </p:pic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118161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強化直轄市、縣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韌性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t="8270"/>
          <a:stretch/>
        </p:blipFill>
        <p:spPr>
          <a:xfrm>
            <a:off x="4860032" y="2672529"/>
            <a:ext cx="4094409" cy="2131469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228184" y="4753476"/>
            <a:ext cx="1415772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現調資料數化</a:t>
            </a:r>
            <a:endParaRPr lang="en-US" altLang="zh-TW" sz="1600" b="1" dirty="0" smtClean="0">
              <a:solidFill>
                <a:srgbClr val="034EA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551515" y="2764926"/>
            <a:ext cx="4018320" cy="22603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85454" y="772117"/>
            <a:ext cx="4745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20-21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礁溪鄉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進行都市震災脆弱度分析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，調查鎮內建築物屋齡、結構、樓層、土地使用現況、較危險區域及狹窄巷弄等資料</a:t>
            </a:r>
          </a:p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TW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4-5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月進行資料數化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，進行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地震境況模擬及脆弱度風險評估，研擬防災及減災對策，預計於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月份完成報告。</a:t>
            </a:r>
          </a:p>
        </p:txBody>
      </p:sp>
    </p:spTree>
    <p:extLst>
      <p:ext uri="{BB962C8B-B14F-4D97-AF65-F5344CB8AC3E}">
        <p14:creationId xmlns:p14="http://schemas.microsoft.com/office/powerpoint/2010/main" val="10201110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723823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、辦理兵棋推演與演練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23529" y="2246546"/>
            <a:ext cx="8064896" cy="2773476"/>
            <a:chOff x="323529" y="2246546"/>
            <a:chExt cx="8064896" cy="277347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680" y="2265751"/>
              <a:ext cx="3831849" cy="216000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4420" y="2246546"/>
              <a:ext cx="3834961" cy="2160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23529" y="4373691"/>
              <a:ext cx="80648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規劃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於</a:t>
              </a:r>
              <a:r>
                <a:rPr lang="en-US" altLang="zh-TW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29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日完成鄉</a:t>
              </a:r>
              <a:r>
                <a:rPr lang="en-US" altLang="zh-TW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鎮、市</a:t>
              </a:r>
              <a:r>
                <a:rPr lang="en-US" altLang="zh-TW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聯合兵棋推演計畫</a:t>
              </a:r>
              <a:r>
                <a:rPr lang="zh-TW" altLang="en-US" b="1" u="sng" dirty="0" smtClean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初稿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b="1" u="sng" dirty="0" smtClean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</a:t>
              </a:r>
              <a:r>
                <a:rPr lang="en-US" altLang="zh-TW" b="1" u="sng" dirty="0" smtClean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b="1" u="sng" dirty="0" smtClean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風災</a:t>
              </a:r>
              <a:r>
                <a:rPr lang="en-US" altLang="zh-TW" b="1" u="sng" dirty="0" smtClean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b="1" u="sng" dirty="0" smtClean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災害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境況設定、聯合兵推推演流程、臨機課題設計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29876" y="699542"/>
            <a:ext cx="8875788" cy="1526160"/>
            <a:chOff x="129876" y="699542"/>
            <a:chExt cx="8875788" cy="1526160"/>
          </a:xfrm>
        </p:grpSpPr>
        <p:sp>
          <p:nvSpPr>
            <p:cNvPr id="18" name="Rounded Rectangle 20">
              <a:extLst>
                <a:ext uri="{FF2B5EF4-FFF2-40B4-BE49-F238E27FC236}">
                  <a16:creationId xmlns="" xmlns:a16="http://schemas.microsoft.com/office/drawing/2014/main" id="{E58876B1-7240-41D5-885B-85640C8CF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6" y="699542"/>
              <a:ext cx="8875788" cy="1526160"/>
            </a:xfrm>
            <a:prstGeom prst="roundRect">
              <a:avLst>
                <a:gd name="adj" fmla="val 11305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137477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38124" y="877346"/>
              <a:ext cx="48002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日與立育科長進行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「宜蘭縣</a:t>
              </a:r>
              <a:r>
                <a:rPr lang="en-US" altLang="zh-TW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b="1" u="sng" dirty="0">
                  <a:solidFill>
                    <a:srgbClr val="CC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年度災害防救演習評核計畫討論會議」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，針對辦理機關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單位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及評核對象、災害情境設定、評核方式進行討論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264" y="802511"/>
              <a:ext cx="1800000" cy="135000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964" y="787622"/>
              <a:ext cx="1800000" cy="1350000"/>
            </a:xfrm>
            <a:prstGeom prst="rect">
              <a:avLst/>
            </a:prstGeom>
          </p:spPr>
        </p:pic>
      </p:grpSp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0CD1E84E-EBA5-4947-BB4C-2FD8D85EC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040" y="1016214"/>
            <a:ext cx="46" cy="29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200" b="1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606761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、推動韌性社區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179512" y="1857108"/>
            <a:ext cx="1631044" cy="3226848"/>
            <a:chOff x="-36515" y="2280354"/>
            <a:chExt cx="1631021" cy="322709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6514" y="2280354"/>
              <a:ext cx="1631020" cy="101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6"/>
            <p:cNvSpPr txBox="1">
              <a:spLocks noChangeArrowheads="1"/>
            </p:cNvSpPr>
            <p:nvPr/>
          </p:nvSpPr>
          <p:spPr bwMode="auto">
            <a:xfrm>
              <a:off x="-36512" y="4368586"/>
              <a:ext cx="1631018" cy="11388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108.02.26</a:t>
              </a:r>
            </a:p>
            <a:p>
              <a:pPr algn="ctr" eaLnBrk="1" hangingPunct="1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宜蘭市七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張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里</a:t>
              </a:r>
              <a:endPara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韌性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社區工作團隊組成與指導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會議</a:t>
              </a:r>
              <a:endPara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en-US" altLang="zh-TW" sz="12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曉揚科長、華偉科員</a:t>
              </a:r>
              <a:r>
                <a:rPr lang="en-US" altLang="zh-TW" sz="12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6515" y="3288466"/>
              <a:ext cx="1631021" cy="101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群組 14"/>
          <p:cNvGrpSpPr>
            <a:grpSpLocks/>
          </p:cNvGrpSpPr>
          <p:nvPr/>
        </p:nvGrpSpPr>
        <p:grpSpPr bwMode="auto">
          <a:xfrm>
            <a:off x="1979740" y="1861173"/>
            <a:ext cx="1728164" cy="3238620"/>
            <a:chOff x="1834653" y="2280354"/>
            <a:chExt cx="1728668" cy="3238619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5696" y="2280354"/>
              <a:ext cx="1692391" cy="101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字方塊 11"/>
            <p:cNvSpPr txBox="1">
              <a:spLocks noChangeArrowheads="1"/>
            </p:cNvSpPr>
            <p:nvPr/>
          </p:nvSpPr>
          <p:spPr bwMode="auto">
            <a:xfrm>
              <a:off x="1834653" y="4349422"/>
              <a:ext cx="1728668" cy="116955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108.02.26</a:t>
              </a:r>
              <a:endPara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礁溪鄉德陽村</a:t>
              </a:r>
              <a:endPara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韌性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社區工作團隊組成與指導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會議</a:t>
              </a:r>
              <a:endPara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en-US" altLang="zh-TW" sz="12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柏佾科員</a:t>
              </a:r>
              <a:r>
                <a:rPr lang="en-US" altLang="zh-TW" sz="12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5696" y="3288466"/>
              <a:ext cx="1692391" cy="101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3852424" y="1862473"/>
            <a:ext cx="1727688" cy="3238879"/>
            <a:chOff x="3707904" y="2280354"/>
            <a:chExt cx="1728192" cy="3238472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7904" y="2280354"/>
              <a:ext cx="1728192" cy="101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字方塊 16"/>
            <p:cNvSpPr txBox="1">
              <a:spLocks noChangeArrowheads="1"/>
            </p:cNvSpPr>
            <p:nvPr/>
          </p:nvSpPr>
          <p:spPr bwMode="auto">
            <a:xfrm>
              <a:off x="3732575" y="4349422"/>
              <a:ext cx="1703521" cy="116940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108.02.26</a:t>
              </a:r>
              <a:endPara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員山鄉同樂村</a:t>
              </a:r>
              <a:endPara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韌性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社區工作團隊組成與指導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會議</a:t>
              </a:r>
              <a:endPara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en-US" altLang="zh-TW" sz="12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柏佾科員</a:t>
              </a:r>
              <a:r>
                <a:rPr lang="en-US" altLang="zh-TW" sz="12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7904" y="3288466"/>
              <a:ext cx="1728192" cy="101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矩形 29"/>
          <p:cNvSpPr/>
          <p:nvPr/>
        </p:nvSpPr>
        <p:spPr>
          <a:xfrm>
            <a:off x="118269" y="734695"/>
            <a:ext cx="895374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本年度選定宜蘭市七張里、礁溪鄉德陽村、員山鄉同樂村操作本年度韌性社區，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由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宜蘭縣政府消防</a:t>
            </a:r>
            <a:r>
              <a:rPr lang="zh-TW" altLang="en-US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局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、公所及社區</a:t>
            </a:r>
            <a:r>
              <a:rPr lang="zh-TW" altLang="en-US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發展協會共同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推動韌性社區相關</a:t>
            </a:r>
            <a:r>
              <a:rPr lang="zh-TW" altLang="en-US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工作</a:t>
            </a: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kern="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TW" b="1" kern="0" dirty="0" smtClean="0">
                <a:latin typeface="微軟正黑體" pitchFamily="34" charset="-120"/>
                <a:ea typeface="微軟正黑體" pitchFamily="34" charset="-120"/>
              </a:rPr>
              <a:t>1-3</a:t>
            </a: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月辦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理</a:t>
            </a: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課程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如下：</a:t>
            </a:r>
            <a:endParaRPr lang="en-US" altLang="zh-TW" b="1" kern="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5745148" y="1851670"/>
            <a:ext cx="3219340" cy="3042181"/>
            <a:chOff x="5587690" y="1902521"/>
            <a:chExt cx="3219340" cy="3042181"/>
          </a:xfrm>
        </p:grpSpPr>
        <p:pic>
          <p:nvPicPr>
            <p:cNvPr id="38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84112" y="1912972"/>
              <a:ext cx="1522918" cy="101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群組 39"/>
            <p:cNvGrpSpPr/>
            <p:nvPr/>
          </p:nvGrpSpPr>
          <p:grpSpPr>
            <a:xfrm>
              <a:off x="5587690" y="1902521"/>
              <a:ext cx="3219340" cy="3042181"/>
              <a:chOff x="5601132" y="2018538"/>
              <a:chExt cx="3219340" cy="3042181"/>
            </a:xfrm>
          </p:grpSpPr>
          <p:grpSp>
            <p:nvGrpSpPr>
              <p:cNvPr id="25" name="群組 24"/>
              <p:cNvGrpSpPr>
                <a:grpSpLocks/>
              </p:cNvGrpSpPr>
              <p:nvPr/>
            </p:nvGrpSpPr>
            <p:grpSpPr bwMode="auto">
              <a:xfrm>
                <a:off x="5601132" y="2018538"/>
                <a:ext cx="3219340" cy="3042181"/>
                <a:chOff x="5665560" y="2280354"/>
                <a:chExt cx="3219295" cy="3042439"/>
              </a:xfrm>
            </p:grpSpPr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665560" y="2280354"/>
                  <a:ext cx="1648583" cy="101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1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665560" y="3284078"/>
                  <a:ext cx="1648583" cy="101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文字方塊 22"/>
                <p:cNvSpPr txBox="1">
                  <a:spLocks noChangeArrowheads="1"/>
                </p:cNvSpPr>
                <p:nvPr/>
              </p:nvSpPr>
              <p:spPr bwMode="auto">
                <a:xfrm>
                  <a:off x="5665560" y="4368605"/>
                  <a:ext cx="3219295" cy="954188"/>
                </a:xfrm>
                <a:prstGeom prst="rect">
                  <a:avLst/>
                </a:prstGeom>
                <a:solidFill>
                  <a:srgbClr val="E5DF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lang="en-US" altLang="zh-TW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108.03.06</a:t>
                  </a:r>
                  <a:endPara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 eaLnBrk="1" hangingPunct="1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宜蘭市七張里</a:t>
                  </a:r>
                  <a:endPara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 eaLnBrk="1" hangingPunct="1"/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韌性社區啟動與啟蒙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課程</a:t>
                  </a:r>
                  <a:endPara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 eaLnBrk="1" hangingPunct="1"/>
                  <a:r>
                    <a:rPr lang="en-US" altLang="zh-TW" sz="1200" b="1" dirty="0">
                      <a:solidFill>
                        <a:srgbClr val="0033CC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(</a:t>
                  </a:r>
                  <a:r>
                    <a:rPr lang="zh-TW" altLang="en-US" sz="1200" b="1" dirty="0">
                      <a:solidFill>
                        <a:srgbClr val="0033CC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柏佾科員</a:t>
                  </a:r>
                  <a:r>
                    <a:rPr lang="en-US" altLang="zh-TW" sz="1200" b="1" dirty="0" smtClean="0">
                      <a:solidFill>
                        <a:srgbClr val="0033CC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)</a:t>
                  </a:r>
                  <a:endParaRPr lang="zh-TW" altLang="en-US" sz="1200" b="1" dirty="0">
                    <a:solidFill>
                      <a:srgbClr val="0033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39" name="Picture 1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97554" y="3024427"/>
                <a:ext cx="1522918" cy="1012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zh-CN" altLang="en-US" dirty="0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37327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b="5342"/>
          <a:stretch/>
        </p:blipFill>
        <p:spPr>
          <a:xfrm>
            <a:off x="1722264" y="1994265"/>
            <a:ext cx="5679403" cy="3024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4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03480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十一、盤點防救災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能量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269" y="734695"/>
            <a:ext cx="888739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buFont typeface="+mj-lt"/>
              <a:buAutoNum type="arabicPeriod"/>
              <a:defRPr/>
            </a:pPr>
            <a:r>
              <a:rPr lang="en-US" altLang="zh-TW" b="1" kern="0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b="1" kern="0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b="1" kern="0" dirty="0">
                <a:latin typeface="微軟正黑體" pitchFamily="34" charset="-120"/>
                <a:ea typeface="微軟正黑體" pitchFamily="34" charset="-120"/>
              </a:rPr>
              <a:t>25</a:t>
            </a: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完成</a:t>
            </a:r>
            <a:r>
              <a:rPr lang="zh-TW" altLang="en-US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彙整歷年避難場所安全性結構鑑定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  <a:r>
              <a:rPr lang="en-US" altLang="zh-TW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(237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處</a:t>
            </a:r>
            <a:r>
              <a:rPr lang="en-US" altLang="zh-TW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目前避難場所皆已完成結構鑑定初</a:t>
            </a: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評。</a:t>
            </a:r>
            <a:endParaRPr lang="en-US" altLang="zh-TW" b="1" kern="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ts val="2400"/>
              </a:lnSpc>
              <a:buFont typeface="+mj-lt"/>
              <a:buAutoNum type="arabicPeriod"/>
              <a:defRPr/>
            </a:pPr>
            <a:r>
              <a:rPr lang="en-US" altLang="zh-TW" b="1" kern="0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b="1" kern="0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b="1" kern="0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zh-TW" altLang="en-US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完成彙整</a:t>
            </a:r>
            <a:r>
              <a:rPr lang="en-US" altLang="zh-TW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103-107</a:t>
            </a:r>
            <a:r>
              <a:rPr lang="zh-TW" altLang="en-US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年防災避難看板設置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情形</a:t>
            </a:r>
            <a:r>
              <a:rPr lang="en-US" altLang="zh-TW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含海嘯看板</a:t>
            </a:r>
            <a:r>
              <a:rPr lang="en-US" altLang="zh-TW" b="1" u="sng" kern="0" dirty="0" smtClean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kern="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並更新於「消防署災害防救深耕第</a:t>
            </a:r>
            <a:r>
              <a:rPr lang="en-US" altLang="zh-TW" b="1" kern="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kern="0" dirty="0">
                <a:latin typeface="微軟正黑體" pitchFamily="34" charset="-120"/>
                <a:ea typeface="微軟正黑體" pitchFamily="34" charset="-120"/>
              </a:rPr>
              <a:t>期平台」防災避難看板。</a:t>
            </a:r>
            <a:endParaRPr lang="en-US" altLang="zh-TW" b="1" kern="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47401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03480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十一、盤點防救災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能量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Diamond 3">
            <a:extLst>
              <a:ext uri="{FF2B5EF4-FFF2-40B4-BE49-F238E27FC236}">
                <a16:creationId xmlns="" xmlns:a16="http://schemas.microsoft.com/office/drawing/2014/main" id="{D4453CE0-725D-44EC-9858-F9E9365CF979}"/>
              </a:ext>
            </a:extLst>
          </p:cNvPr>
          <p:cNvSpPr/>
          <p:nvPr/>
        </p:nvSpPr>
        <p:spPr>
          <a:xfrm>
            <a:off x="3114850" y="932538"/>
            <a:ext cx="3671516" cy="3663820"/>
          </a:xfrm>
          <a:prstGeom prst="diamond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组合 20">
            <a:extLst>
              <a:ext uri="{FF2B5EF4-FFF2-40B4-BE49-F238E27FC236}">
                <a16:creationId xmlns="" xmlns:a16="http://schemas.microsoft.com/office/drawing/2014/main" id="{52E43CAD-6412-49D2-BE09-639CFA265B31}"/>
              </a:ext>
            </a:extLst>
          </p:cNvPr>
          <p:cNvGrpSpPr/>
          <p:nvPr/>
        </p:nvGrpSpPr>
        <p:grpSpPr>
          <a:xfrm>
            <a:off x="4802093" y="2634906"/>
            <a:ext cx="310406" cy="305268"/>
            <a:chOff x="3264324" y="1749600"/>
            <a:chExt cx="348156" cy="348156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A8FFA925-9BF9-4274-85D2-C009061E8853}"/>
                </a:ext>
              </a:extLst>
            </p:cNvPr>
            <p:cNvSpPr/>
            <p:nvPr/>
          </p:nvSpPr>
          <p:spPr>
            <a:xfrm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7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313AF1EC-780C-4038-9ACB-EDE0E0DCE725}"/>
                </a:ext>
              </a:extLst>
            </p:cNvPr>
            <p:cNvSpPr/>
            <p:nvPr/>
          </p:nvSpPr>
          <p:spPr>
            <a:xfrm rot="5400000"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7">
                <a:solidFill>
                  <a:schemeClr val="tx1"/>
                </a:solidFill>
              </a:endParaRPr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A7DA8E85-5E71-4959-8783-9EA71EE7B297}"/>
              </a:ext>
            </a:extLst>
          </p:cNvPr>
          <p:cNvSpPr/>
          <p:nvPr/>
        </p:nvSpPr>
        <p:spPr>
          <a:xfrm>
            <a:off x="2780184" y="2547251"/>
            <a:ext cx="1432234" cy="1428948"/>
          </a:xfrm>
          <a:custGeom>
            <a:avLst/>
            <a:gdLst>
              <a:gd name="connsiteX0" fmla="*/ 0 w 4225459"/>
              <a:gd name="connsiteY0" fmla="*/ 704257 h 4225459"/>
              <a:gd name="connsiteX1" fmla="*/ 704257 w 4225459"/>
              <a:gd name="connsiteY1" fmla="*/ 0 h 4225459"/>
              <a:gd name="connsiteX2" fmla="*/ 3521202 w 4225459"/>
              <a:gd name="connsiteY2" fmla="*/ 0 h 4225459"/>
              <a:gd name="connsiteX3" fmla="*/ 4225459 w 4225459"/>
              <a:gd name="connsiteY3" fmla="*/ 704257 h 4225459"/>
              <a:gd name="connsiteX4" fmla="*/ 4225459 w 4225459"/>
              <a:gd name="connsiteY4" fmla="*/ 3521202 h 4225459"/>
              <a:gd name="connsiteX5" fmla="*/ 3521202 w 4225459"/>
              <a:gd name="connsiteY5" fmla="*/ 4225459 h 4225459"/>
              <a:gd name="connsiteX6" fmla="*/ 704257 w 4225459"/>
              <a:gd name="connsiteY6" fmla="*/ 4225459 h 4225459"/>
              <a:gd name="connsiteX7" fmla="*/ 0 w 4225459"/>
              <a:gd name="connsiteY7" fmla="*/ 3521202 h 4225459"/>
              <a:gd name="connsiteX8" fmla="*/ 0 w 4225459"/>
              <a:gd name="connsiteY8" fmla="*/ 704257 h 422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5459" h="4225459">
                <a:moveTo>
                  <a:pt x="0" y="704257"/>
                </a:moveTo>
                <a:cubicBezTo>
                  <a:pt x="0" y="315307"/>
                  <a:pt x="315307" y="0"/>
                  <a:pt x="704257" y="0"/>
                </a:cubicBezTo>
                <a:lnTo>
                  <a:pt x="3521202" y="0"/>
                </a:lnTo>
                <a:cubicBezTo>
                  <a:pt x="3910152" y="0"/>
                  <a:pt x="4225459" y="315307"/>
                  <a:pt x="4225459" y="704257"/>
                </a:cubicBezTo>
                <a:lnTo>
                  <a:pt x="4225459" y="3521202"/>
                </a:lnTo>
                <a:cubicBezTo>
                  <a:pt x="4225459" y="3910152"/>
                  <a:pt x="3910152" y="4225459"/>
                  <a:pt x="3521202" y="4225459"/>
                </a:cubicBezTo>
                <a:lnTo>
                  <a:pt x="704257" y="4225459"/>
                </a:lnTo>
                <a:cubicBezTo>
                  <a:pt x="315307" y="4225459"/>
                  <a:pt x="0" y="3910152"/>
                  <a:pt x="0" y="3521202"/>
                </a:cubicBezTo>
                <a:lnTo>
                  <a:pt x="0" y="70425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7879A299-6CAE-43E5-9534-B3DD2B7B674B}"/>
              </a:ext>
            </a:extLst>
          </p:cNvPr>
          <p:cNvSpPr/>
          <p:nvPr/>
        </p:nvSpPr>
        <p:spPr>
          <a:xfrm>
            <a:off x="5810205" y="2547251"/>
            <a:ext cx="1431504" cy="1428948"/>
          </a:xfrm>
          <a:custGeom>
            <a:avLst/>
            <a:gdLst>
              <a:gd name="connsiteX0" fmla="*/ 0 w 4225459"/>
              <a:gd name="connsiteY0" fmla="*/ 704257 h 4225459"/>
              <a:gd name="connsiteX1" fmla="*/ 704257 w 4225459"/>
              <a:gd name="connsiteY1" fmla="*/ 0 h 4225459"/>
              <a:gd name="connsiteX2" fmla="*/ 3521202 w 4225459"/>
              <a:gd name="connsiteY2" fmla="*/ 0 h 4225459"/>
              <a:gd name="connsiteX3" fmla="*/ 4225459 w 4225459"/>
              <a:gd name="connsiteY3" fmla="*/ 704257 h 4225459"/>
              <a:gd name="connsiteX4" fmla="*/ 4225459 w 4225459"/>
              <a:gd name="connsiteY4" fmla="*/ 3521202 h 4225459"/>
              <a:gd name="connsiteX5" fmla="*/ 3521202 w 4225459"/>
              <a:gd name="connsiteY5" fmla="*/ 4225459 h 4225459"/>
              <a:gd name="connsiteX6" fmla="*/ 704257 w 4225459"/>
              <a:gd name="connsiteY6" fmla="*/ 4225459 h 4225459"/>
              <a:gd name="connsiteX7" fmla="*/ 0 w 4225459"/>
              <a:gd name="connsiteY7" fmla="*/ 3521202 h 4225459"/>
              <a:gd name="connsiteX8" fmla="*/ 0 w 4225459"/>
              <a:gd name="connsiteY8" fmla="*/ 704257 h 422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5459" h="4225459">
                <a:moveTo>
                  <a:pt x="0" y="704257"/>
                </a:moveTo>
                <a:cubicBezTo>
                  <a:pt x="0" y="315307"/>
                  <a:pt x="315307" y="0"/>
                  <a:pt x="704257" y="0"/>
                </a:cubicBezTo>
                <a:lnTo>
                  <a:pt x="3521202" y="0"/>
                </a:lnTo>
                <a:cubicBezTo>
                  <a:pt x="3910152" y="0"/>
                  <a:pt x="4225459" y="315307"/>
                  <a:pt x="4225459" y="704257"/>
                </a:cubicBezTo>
                <a:lnTo>
                  <a:pt x="4225459" y="3521202"/>
                </a:lnTo>
                <a:cubicBezTo>
                  <a:pt x="4225459" y="3910152"/>
                  <a:pt x="3910152" y="4225459"/>
                  <a:pt x="3521202" y="4225459"/>
                </a:cubicBezTo>
                <a:lnTo>
                  <a:pt x="704257" y="4225459"/>
                </a:lnTo>
                <a:cubicBezTo>
                  <a:pt x="315307" y="4225459"/>
                  <a:pt x="0" y="3910152"/>
                  <a:pt x="0" y="3521202"/>
                </a:cubicBezTo>
                <a:lnTo>
                  <a:pt x="0" y="704257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="" xmlns:a16="http://schemas.microsoft.com/office/drawing/2014/main" id="{B022245A-8F81-4219-9F45-6D0BE340D6B1}"/>
              </a:ext>
            </a:extLst>
          </p:cNvPr>
          <p:cNvSpPr/>
          <p:nvPr/>
        </p:nvSpPr>
        <p:spPr>
          <a:xfrm>
            <a:off x="3217917" y="863883"/>
            <a:ext cx="1432234" cy="1428219"/>
          </a:xfrm>
          <a:custGeom>
            <a:avLst/>
            <a:gdLst>
              <a:gd name="connsiteX0" fmla="*/ 0 w 4225459"/>
              <a:gd name="connsiteY0" fmla="*/ 704257 h 4225459"/>
              <a:gd name="connsiteX1" fmla="*/ 704257 w 4225459"/>
              <a:gd name="connsiteY1" fmla="*/ 0 h 4225459"/>
              <a:gd name="connsiteX2" fmla="*/ 3521202 w 4225459"/>
              <a:gd name="connsiteY2" fmla="*/ 0 h 4225459"/>
              <a:gd name="connsiteX3" fmla="*/ 4225459 w 4225459"/>
              <a:gd name="connsiteY3" fmla="*/ 704257 h 4225459"/>
              <a:gd name="connsiteX4" fmla="*/ 4225459 w 4225459"/>
              <a:gd name="connsiteY4" fmla="*/ 3521202 h 4225459"/>
              <a:gd name="connsiteX5" fmla="*/ 3521202 w 4225459"/>
              <a:gd name="connsiteY5" fmla="*/ 4225459 h 4225459"/>
              <a:gd name="connsiteX6" fmla="*/ 704257 w 4225459"/>
              <a:gd name="connsiteY6" fmla="*/ 4225459 h 4225459"/>
              <a:gd name="connsiteX7" fmla="*/ 0 w 4225459"/>
              <a:gd name="connsiteY7" fmla="*/ 3521202 h 4225459"/>
              <a:gd name="connsiteX8" fmla="*/ 0 w 4225459"/>
              <a:gd name="connsiteY8" fmla="*/ 704257 h 422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5459" h="4225459">
                <a:moveTo>
                  <a:pt x="0" y="704257"/>
                </a:moveTo>
                <a:cubicBezTo>
                  <a:pt x="0" y="315307"/>
                  <a:pt x="315307" y="0"/>
                  <a:pt x="704257" y="0"/>
                </a:cubicBezTo>
                <a:lnTo>
                  <a:pt x="3521202" y="0"/>
                </a:lnTo>
                <a:cubicBezTo>
                  <a:pt x="3910152" y="0"/>
                  <a:pt x="4225459" y="315307"/>
                  <a:pt x="4225459" y="704257"/>
                </a:cubicBezTo>
                <a:lnTo>
                  <a:pt x="4225459" y="3521202"/>
                </a:lnTo>
                <a:cubicBezTo>
                  <a:pt x="4225459" y="3910152"/>
                  <a:pt x="3910152" y="4225459"/>
                  <a:pt x="3521202" y="4225459"/>
                </a:cubicBezTo>
                <a:lnTo>
                  <a:pt x="704257" y="4225459"/>
                </a:lnTo>
                <a:cubicBezTo>
                  <a:pt x="315307" y="4225459"/>
                  <a:pt x="0" y="3910152"/>
                  <a:pt x="0" y="3521202"/>
                </a:cubicBezTo>
                <a:lnTo>
                  <a:pt x="0" y="704257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5270" tIns="245270" rIns="245270" bIns="245270" spcCol="1270" anchor="ctr"/>
          <a:lstStyle/>
          <a:p>
            <a:pPr defTabSz="1091565">
              <a:lnSpc>
                <a:spcPct val="90000"/>
              </a:lnSpc>
              <a:spcAft>
                <a:spcPct val="35000"/>
              </a:spcAft>
              <a:defRPr/>
            </a:pPr>
            <a:endParaRPr lang="en-US" sz="237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Freeform 103">
            <a:extLst>
              <a:ext uri="{FF2B5EF4-FFF2-40B4-BE49-F238E27FC236}">
                <a16:creationId xmlns="" xmlns:a16="http://schemas.microsoft.com/office/drawing/2014/main" id="{15CADB0E-5545-4EEE-8E25-58928FDA7AC1}"/>
              </a:ext>
            </a:extLst>
          </p:cNvPr>
          <p:cNvSpPr/>
          <p:nvPr/>
        </p:nvSpPr>
        <p:spPr>
          <a:xfrm>
            <a:off x="5234141" y="863882"/>
            <a:ext cx="1431504" cy="1428220"/>
          </a:xfrm>
          <a:custGeom>
            <a:avLst/>
            <a:gdLst>
              <a:gd name="connsiteX0" fmla="*/ 0 w 4225459"/>
              <a:gd name="connsiteY0" fmla="*/ 704257 h 4225459"/>
              <a:gd name="connsiteX1" fmla="*/ 704257 w 4225459"/>
              <a:gd name="connsiteY1" fmla="*/ 0 h 4225459"/>
              <a:gd name="connsiteX2" fmla="*/ 3521202 w 4225459"/>
              <a:gd name="connsiteY2" fmla="*/ 0 h 4225459"/>
              <a:gd name="connsiteX3" fmla="*/ 4225459 w 4225459"/>
              <a:gd name="connsiteY3" fmla="*/ 704257 h 4225459"/>
              <a:gd name="connsiteX4" fmla="*/ 4225459 w 4225459"/>
              <a:gd name="connsiteY4" fmla="*/ 3521202 h 4225459"/>
              <a:gd name="connsiteX5" fmla="*/ 3521202 w 4225459"/>
              <a:gd name="connsiteY5" fmla="*/ 4225459 h 4225459"/>
              <a:gd name="connsiteX6" fmla="*/ 704257 w 4225459"/>
              <a:gd name="connsiteY6" fmla="*/ 4225459 h 4225459"/>
              <a:gd name="connsiteX7" fmla="*/ 0 w 4225459"/>
              <a:gd name="connsiteY7" fmla="*/ 3521202 h 4225459"/>
              <a:gd name="connsiteX8" fmla="*/ 0 w 4225459"/>
              <a:gd name="connsiteY8" fmla="*/ 704257 h 422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5459" h="4225459">
                <a:moveTo>
                  <a:pt x="0" y="704257"/>
                </a:moveTo>
                <a:cubicBezTo>
                  <a:pt x="0" y="315307"/>
                  <a:pt x="315307" y="0"/>
                  <a:pt x="704257" y="0"/>
                </a:cubicBezTo>
                <a:lnTo>
                  <a:pt x="3521202" y="0"/>
                </a:lnTo>
                <a:cubicBezTo>
                  <a:pt x="3910152" y="0"/>
                  <a:pt x="4225459" y="315307"/>
                  <a:pt x="4225459" y="704257"/>
                </a:cubicBezTo>
                <a:lnTo>
                  <a:pt x="4225459" y="3521202"/>
                </a:lnTo>
                <a:cubicBezTo>
                  <a:pt x="4225459" y="3910152"/>
                  <a:pt x="3910152" y="4225459"/>
                  <a:pt x="3521202" y="4225459"/>
                </a:cubicBezTo>
                <a:lnTo>
                  <a:pt x="704257" y="4225459"/>
                </a:lnTo>
                <a:cubicBezTo>
                  <a:pt x="315307" y="4225459"/>
                  <a:pt x="0" y="3910152"/>
                  <a:pt x="0" y="3521202"/>
                </a:cubicBezTo>
                <a:lnTo>
                  <a:pt x="0" y="704257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5270" tIns="245270" rIns="245270" bIns="245270" spcCol="1270" anchor="ctr"/>
          <a:lstStyle/>
          <a:p>
            <a:pPr defTabSz="1091565">
              <a:lnSpc>
                <a:spcPct val="90000"/>
              </a:lnSpc>
              <a:spcAft>
                <a:spcPct val="35000"/>
              </a:spcAft>
              <a:defRPr/>
            </a:pPr>
            <a:endParaRPr lang="en-US" sz="237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2">
            <a:extLst>
              <a:ext uri="{FF2B5EF4-FFF2-40B4-BE49-F238E27FC236}">
                <a16:creationId xmlns="" xmlns:a16="http://schemas.microsoft.com/office/drawing/2014/main" id="{EEE6FF72-A3B6-4498-8575-1B8AB50A8DEE}"/>
              </a:ext>
            </a:extLst>
          </p:cNvPr>
          <p:cNvGrpSpPr/>
          <p:nvPr/>
        </p:nvGrpSpPr>
        <p:grpSpPr>
          <a:xfrm>
            <a:off x="3292471" y="938484"/>
            <a:ext cx="1366464" cy="1151835"/>
            <a:chOff x="1801259" y="2538568"/>
            <a:chExt cx="2528907" cy="2131696"/>
          </a:xfrm>
        </p:grpSpPr>
        <p:sp>
          <p:nvSpPr>
            <p:cNvPr id="16" name="TextBox 5">
              <a:extLst>
                <a:ext uri="{FF2B5EF4-FFF2-40B4-BE49-F238E27FC236}">
                  <a16:creationId xmlns="" xmlns:a16="http://schemas.microsoft.com/office/drawing/2014/main" id="{BC42495D-57F9-4B0A-9EB0-05B82457266A}"/>
                </a:ext>
              </a:extLst>
            </p:cNvPr>
            <p:cNvSpPr txBox="1"/>
            <p:nvPr/>
          </p:nvSpPr>
          <p:spPr>
            <a:xfrm>
              <a:off x="1801259" y="3872823"/>
              <a:ext cx="2528907" cy="797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專責人力（年資、專長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KSO_Shape">
              <a:extLst>
                <a:ext uri="{FF2B5EF4-FFF2-40B4-BE49-F238E27FC236}">
                  <a16:creationId xmlns="" xmlns:a16="http://schemas.microsoft.com/office/drawing/2014/main" id="{01455D44-0E2B-4271-B672-57735DDB1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458" y="2538568"/>
              <a:ext cx="992276" cy="1134714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lIns="90892" tIns="45446" rIns="90892" bIns="45446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9">
            <a:extLst>
              <a:ext uri="{FF2B5EF4-FFF2-40B4-BE49-F238E27FC236}">
                <a16:creationId xmlns="" xmlns:a16="http://schemas.microsoft.com/office/drawing/2014/main" id="{25D9D5DC-3CE3-468F-BEEB-7B01C1C672BD}"/>
              </a:ext>
            </a:extLst>
          </p:cNvPr>
          <p:cNvGrpSpPr/>
          <p:nvPr/>
        </p:nvGrpSpPr>
        <p:grpSpPr>
          <a:xfrm>
            <a:off x="5860297" y="2674624"/>
            <a:ext cx="1331318" cy="905960"/>
            <a:chOff x="4766656" y="5640467"/>
            <a:chExt cx="2463863" cy="1676656"/>
          </a:xfrm>
        </p:grpSpPr>
        <p:sp>
          <p:nvSpPr>
            <p:cNvPr id="19" name="TextBox 6">
              <a:extLst>
                <a:ext uri="{FF2B5EF4-FFF2-40B4-BE49-F238E27FC236}">
                  <a16:creationId xmlns="" xmlns:a16="http://schemas.microsoft.com/office/drawing/2014/main" id="{54C49B97-E1A3-41A5-8E18-F60F2A5A65A4}"/>
                </a:ext>
              </a:extLst>
            </p:cNvPr>
            <p:cNvSpPr txBox="1"/>
            <p:nvPr/>
          </p:nvSpPr>
          <p:spPr>
            <a:xfrm>
              <a:off x="4766656" y="6824657"/>
              <a:ext cx="2463863" cy="492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29" b="1" dirty="0">
                  <a:latin typeface="微软雅黑" pitchFamily="34" charset="-122"/>
                  <a:ea typeface="微软雅黑" pitchFamily="34" charset="-122"/>
                </a:rPr>
                <a:t>場所規劃</a:t>
              </a:r>
            </a:p>
          </p:txBody>
        </p:sp>
        <p:sp>
          <p:nvSpPr>
            <p:cNvPr id="20" name="KSO_Shape">
              <a:extLst>
                <a:ext uri="{FF2B5EF4-FFF2-40B4-BE49-F238E27FC236}">
                  <a16:creationId xmlns="" xmlns:a16="http://schemas.microsoft.com/office/drawing/2014/main" id="{581DFBE4-2DA9-4B14-A198-E7BF90EBD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629" y="5640467"/>
              <a:ext cx="1315918" cy="968444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lIns="90892" tIns="45446" rIns="90892" bIns="357842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757" dirty="0"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3">
            <a:extLst>
              <a:ext uri="{FF2B5EF4-FFF2-40B4-BE49-F238E27FC236}">
                <a16:creationId xmlns="" xmlns:a16="http://schemas.microsoft.com/office/drawing/2014/main" id="{18A73539-DA7B-4205-95C6-6D19D95C735E}"/>
              </a:ext>
            </a:extLst>
          </p:cNvPr>
          <p:cNvGrpSpPr/>
          <p:nvPr/>
        </p:nvGrpSpPr>
        <p:grpSpPr>
          <a:xfrm>
            <a:off x="5400035" y="1096267"/>
            <a:ext cx="1265609" cy="1005547"/>
            <a:chOff x="4980970" y="2830579"/>
            <a:chExt cx="2342255" cy="1860962"/>
          </a:xfrm>
        </p:grpSpPr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ACFFC14F-80F5-4C5E-BAA2-1DA07C9EC3A6}"/>
                </a:ext>
              </a:extLst>
            </p:cNvPr>
            <p:cNvSpPr txBox="1"/>
            <p:nvPr/>
          </p:nvSpPr>
          <p:spPr>
            <a:xfrm>
              <a:off x="4980970" y="3894100"/>
              <a:ext cx="2342255" cy="797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400" b="1" dirty="0">
                  <a:latin typeface="微软雅黑" pitchFamily="34" charset="-122"/>
                  <a:ea typeface="微软雅黑" pitchFamily="34" charset="-122"/>
                </a:rPr>
                <a:t>物力（開口合約、救災物資整備）</a:t>
              </a:r>
              <a:endParaRPr lang="zh-CN" altLang="en-US" sz="1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KSO_Shape">
              <a:extLst>
                <a:ext uri="{FF2B5EF4-FFF2-40B4-BE49-F238E27FC236}">
                  <a16:creationId xmlns="" xmlns:a16="http://schemas.microsoft.com/office/drawing/2014/main" id="{0CEC9946-1210-44DA-82CE-E9917A8BB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230" y="2830579"/>
              <a:ext cx="1056136" cy="875930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lIns="90892" tIns="45446" rIns="90892" bIns="45446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4">
            <a:extLst>
              <a:ext uri="{FF2B5EF4-FFF2-40B4-BE49-F238E27FC236}">
                <a16:creationId xmlns="" xmlns:a16="http://schemas.microsoft.com/office/drawing/2014/main" id="{333A621F-C341-46DF-BAAA-995B6D3BDBA2}"/>
              </a:ext>
            </a:extLst>
          </p:cNvPr>
          <p:cNvGrpSpPr/>
          <p:nvPr/>
        </p:nvGrpSpPr>
        <p:grpSpPr>
          <a:xfrm>
            <a:off x="2894711" y="2753366"/>
            <a:ext cx="1331318" cy="1048660"/>
            <a:chOff x="1875236" y="5786199"/>
            <a:chExt cx="2463863" cy="1940751"/>
          </a:xfrm>
        </p:grpSpPr>
        <p:sp>
          <p:nvSpPr>
            <p:cNvPr id="25" name="Freeform 6">
              <a:extLst>
                <a:ext uri="{FF2B5EF4-FFF2-40B4-BE49-F238E27FC236}">
                  <a16:creationId xmlns="" xmlns:a16="http://schemas.microsoft.com/office/drawing/2014/main" id="{00B30F91-488B-4D98-BF76-BC52A69663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1188" y="5786199"/>
              <a:ext cx="1346649" cy="1132982"/>
            </a:xfrm>
            <a:custGeom>
              <a:avLst/>
              <a:gdLst>
                <a:gd name="T0" fmla="*/ 425 w 723"/>
                <a:gd name="T1" fmla="*/ 555 h 608"/>
                <a:gd name="T2" fmla="*/ 443 w 723"/>
                <a:gd name="T3" fmla="*/ 576 h 608"/>
                <a:gd name="T4" fmla="*/ 85 w 723"/>
                <a:gd name="T5" fmla="*/ 576 h 608"/>
                <a:gd name="T6" fmla="*/ 85 w 723"/>
                <a:gd name="T7" fmla="*/ 274 h 608"/>
                <a:gd name="T8" fmla="*/ 323 w 723"/>
                <a:gd name="T9" fmla="*/ 105 h 608"/>
                <a:gd name="T10" fmla="*/ 427 w 723"/>
                <a:gd name="T11" fmla="*/ 180 h 608"/>
                <a:gd name="T12" fmla="*/ 380 w 723"/>
                <a:gd name="T13" fmla="*/ 192 h 608"/>
                <a:gd name="T14" fmla="*/ 331 w 723"/>
                <a:gd name="T15" fmla="*/ 200 h 608"/>
                <a:gd name="T16" fmla="*/ 331 w 723"/>
                <a:gd name="T17" fmla="*/ 250 h 608"/>
                <a:gd name="T18" fmla="*/ 334 w 723"/>
                <a:gd name="T19" fmla="*/ 319 h 608"/>
                <a:gd name="T20" fmla="*/ 236 w 723"/>
                <a:gd name="T21" fmla="*/ 319 h 608"/>
                <a:gd name="T22" fmla="*/ 236 w 723"/>
                <a:gd name="T23" fmla="*/ 456 h 608"/>
                <a:gd name="T24" fmla="*/ 368 w 723"/>
                <a:gd name="T25" fmla="*/ 456 h 608"/>
                <a:gd name="T26" fmla="*/ 425 w 723"/>
                <a:gd name="T27" fmla="*/ 555 h 608"/>
                <a:gd name="T28" fmla="*/ 323 w 723"/>
                <a:gd name="T29" fmla="*/ 0 h 608"/>
                <a:gd name="T30" fmla="*/ 186 w 723"/>
                <a:gd name="T31" fmla="*/ 98 h 608"/>
                <a:gd name="T32" fmla="*/ 186 w 723"/>
                <a:gd name="T33" fmla="*/ 19 h 608"/>
                <a:gd name="T34" fmla="*/ 114 w 723"/>
                <a:gd name="T35" fmla="*/ 19 h 608"/>
                <a:gd name="T36" fmla="*/ 114 w 723"/>
                <a:gd name="T37" fmla="*/ 149 h 608"/>
                <a:gd name="T38" fmla="*/ 0 w 723"/>
                <a:gd name="T39" fmla="*/ 231 h 608"/>
                <a:gd name="T40" fmla="*/ 23 w 723"/>
                <a:gd name="T41" fmla="*/ 264 h 608"/>
                <a:gd name="T42" fmla="*/ 323 w 723"/>
                <a:gd name="T43" fmla="*/ 51 h 608"/>
                <a:gd name="T44" fmla="*/ 474 w 723"/>
                <a:gd name="T45" fmla="*/ 159 h 608"/>
                <a:gd name="T46" fmla="*/ 514 w 723"/>
                <a:gd name="T47" fmla="*/ 137 h 608"/>
                <a:gd name="T48" fmla="*/ 323 w 723"/>
                <a:gd name="T49" fmla="*/ 0 h 608"/>
                <a:gd name="T50" fmla="*/ 723 w 723"/>
                <a:gd name="T51" fmla="*/ 228 h 608"/>
                <a:gd name="T52" fmla="*/ 723 w 723"/>
                <a:gd name="T53" fmla="*/ 250 h 608"/>
                <a:gd name="T54" fmla="*/ 698 w 723"/>
                <a:gd name="T55" fmla="*/ 419 h 608"/>
                <a:gd name="T56" fmla="*/ 636 w 723"/>
                <a:gd name="T57" fmla="*/ 536 h 608"/>
                <a:gd name="T58" fmla="*/ 555 w 723"/>
                <a:gd name="T59" fmla="*/ 603 h 608"/>
                <a:gd name="T60" fmla="*/ 544 w 723"/>
                <a:gd name="T61" fmla="*/ 608 h 608"/>
                <a:gd name="T62" fmla="*/ 532 w 723"/>
                <a:gd name="T63" fmla="*/ 603 h 608"/>
                <a:gd name="T64" fmla="*/ 450 w 723"/>
                <a:gd name="T65" fmla="*/ 534 h 608"/>
                <a:gd name="T66" fmla="*/ 388 w 723"/>
                <a:gd name="T67" fmla="*/ 417 h 608"/>
                <a:gd name="T68" fmla="*/ 364 w 723"/>
                <a:gd name="T69" fmla="*/ 250 h 608"/>
                <a:gd name="T70" fmla="*/ 364 w 723"/>
                <a:gd name="T71" fmla="*/ 228 h 608"/>
                <a:gd name="T72" fmla="*/ 385 w 723"/>
                <a:gd name="T73" fmla="*/ 225 h 608"/>
                <a:gd name="T74" fmla="*/ 531 w 723"/>
                <a:gd name="T75" fmla="*/ 166 h 608"/>
                <a:gd name="T76" fmla="*/ 544 w 723"/>
                <a:gd name="T77" fmla="*/ 158 h 608"/>
                <a:gd name="T78" fmla="*/ 556 w 723"/>
                <a:gd name="T79" fmla="*/ 166 h 608"/>
                <a:gd name="T80" fmla="*/ 702 w 723"/>
                <a:gd name="T81" fmla="*/ 225 h 608"/>
                <a:gd name="T82" fmla="*/ 723 w 723"/>
                <a:gd name="T83" fmla="*/ 228 h 608"/>
                <a:gd name="T84" fmla="*/ 698 w 723"/>
                <a:gd name="T85" fmla="*/ 249 h 608"/>
                <a:gd name="T86" fmla="*/ 544 w 723"/>
                <a:gd name="T87" fmla="*/ 187 h 608"/>
                <a:gd name="T88" fmla="*/ 389 w 723"/>
                <a:gd name="T89" fmla="*/ 250 h 608"/>
                <a:gd name="T90" fmla="*/ 412 w 723"/>
                <a:gd name="T91" fmla="*/ 409 h 608"/>
                <a:gd name="T92" fmla="*/ 470 w 723"/>
                <a:gd name="T93" fmla="*/ 518 h 608"/>
                <a:gd name="T94" fmla="*/ 544 w 723"/>
                <a:gd name="T95" fmla="*/ 581 h 608"/>
                <a:gd name="T96" fmla="*/ 617 w 723"/>
                <a:gd name="T97" fmla="*/ 520 h 608"/>
                <a:gd name="T98" fmla="*/ 675 w 723"/>
                <a:gd name="T99" fmla="*/ 411 h 608"/>
                <a:gd name="T100" fmla="*/ 698 w 723"/>
                <a:gd name="T101" fmla="*/ 249 h 608"/>
                <a:gd name="T102" fmla="*/ 598 w 723"/>
                <a:gd name="T103" fmla="*/ 504 h 608"/>
                <a:gd name="T104" fmla="*/ 651 w 723"/>
                <a:gd name="T105" fmla="*/ 404 h 608"/>
                <a:gd name="T106" fmla="*/ 673 w 723"/>
                <a:gd name="T107" fmla="*/ 270 h 608"/>
                <a:gd name="T108" fmla="*/ 544 w 723"/>
                <a:gd name="T109" fmla="*/ 216 h 608"/>
                <a:gd name="T110" fmla="*/ 414 w 723"/>
                <a:gd name="T111" fmla="*/ 270 h 608"/>
                <a:gd name="T112" fmla="*/ 436 w 723"/>
                <a:gd name="T113" fmla="*/ 402 h 608"/>
                <a:gd name="T114" fmla="*/ 489 w 723"/>
                <a:gd name="T115" fmla="*/ 502 h 608"/>
                <a:gd name="T116" fmla="*/ 544 w 723"/>
                <a:gd name="T117" fmla="*/ 552 h 608"/>
                <a:gd name="T118" fmla="*/ 598 w 723"/>
                <a:gd name="T119" fmla="*/ 504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3" h="608">
                  <a:moveTo>
                    <a:pt x="425" y="555"/>
                  </a:moveTo>
                  <a:cubicBezTo>
                    <a:pt x="431" y="562"/>
                    <a:pt x="437" y="569"/>
                    <a:pt x="443" y="576"/>
                  </a:cubicBezTo>
                  <a:cubicBezTo>
                    <a:pt x="85" y="576"/>
                    <a:pt x="85" y="576"/>
                    <a:pt x="85" y="576"/>
                  </a:cubicBezTo>
                  <a:cubicBezTo>
                    <a:pt x="85" y="274"/>
                    <a:pt x="85" y="274"/>
                    <a:pt x="85" y="274"/>
                  </a:cubicBezTo>
                  <a:cubicBezTo>
                    <a:pt x="323" y="105"/>
                    <a:pt x="323" y="105"/>
                    <a:pt x="323" y="105"/>
                  </a:cubicBezTo>
                  <a:cubicBezTo>
                    <a:pt x="427" y="180"/>
                    <a:pt x="427" y="180"/>
                    <a:pt x="427" y="180"/>
                  </a:cubicBezTo>
                  <a:cubicBezTo>
                    <a:pt x="411" y="185"/>
                    <a:pt x="395" y="190"/>
                    <a:pt x="380" y="192"/>
                  </a:cubicBezTo>
                  <a:cubicBezTo>
                    <a:pt x="331" y="200"/>
                    <a:pt x="331" y="200"/>
                    <a:pt x="331" y="200"/>
                  </a:cubicBezTo>
                  <a:cubicBezTo>
                    <a:pt x="331" y="250"/>
                    <a:pt x="331" y="250"/>
                    <a:pt x="331" y="250"/>
                  </a:cubicBezTo>
                  <a:cubicBezTo>
                    <a:pt x="331" y="273"/>
                    <a:pt x="332" y="296"/>
                    <a:pt x="334" y="319"/>
                  </a:cubicBezTo>
                  <a:cubicBezTo>
                    <a:pt x="236" y="319"/>
                    <a:pt x="236" y="319"/>
                    <a:pt x="236" y="319"/>
                  </a:cubicBezTo>
                  <a:cubicBezTo>
                    <a:pt x="236" y="456"/>
                    <a:pt x="236" y="456"/>
                    <a:pt x="236" y="456"/>
                  </a:cubicBezTo>
                  <a:cubicBezTo>
                    <a:pt x="368" y="456"/>
                    <a:pt x="368" y="456"/>
                    <a:pt x="368" y="456"/>
                  </a:cubicBezTo>
                  <a:cubicBezTo>
                    <a:pt x="382" y="493"/>
                    <a:pt x="402" y="526"/>
                    <a:pt x="425" y="555"/>
                  </a:cubicBezTo>
                  <a:close/>
                  <a:moveTo>
                    <a:pt x="323" y="0"/>
                  </a:moveTo>
                  <a:cubicBezTo>
                    <a:pt x="186" y="98"/>
                    <a:pt x="186" y="98"/>
                    <a:pt x="186" y="98"/>
                  </a:cubicBezTo>
                  <a:cubicBezTo>
                    <a:pt x="186" y="19"/>
                    <a:pt x="186" y="19"/>
                    <a:pt x="186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323" y="51"/>
                    <a:pt x="323" y="51"/>
                    <a:pt x="323" y="51"/>
                  </a:cubicBezTo>
                  <a:cubicBezTo>
                    <a:pt x="474" y="159"/>
                    <a:pt x="474" y="159"/>
                    <a:pt x="474" y="159"/>
                  </a:cubicBezTo>
                  <a:cubicBezTo>
                    <a:pt x="492" y="150"/>
                    <a:pt x="506" y="142"/>
                    <a:pt x="514" y="137"/>
                  </a:cubicBezTo>
                  <a:lnTo>
                    <a:pt x="323" y="0"/>
                  </a:lnTo>
                  <a:close/>
                  <a:moveTo>
                    <a:pt x="723" y="228"/>
                  </a:moveTo>
                  <a:cubicBezTo>
                    <a:pt x="723" y="250"/>
                    <a:pt x="723" y="250"/>
                    <a:pt x="723" y="250"/>
                  </a:cubicBezTo>
                  <a:cubicBezTo>
                    <a:pt x="723" y="312"/>
                    <a:pt x="715" y="369"/>
                    <a:pt x="698" y="419"/>
                  </a:cubicBezTo>
                  <a:cubicBezTo>
                    <a:pt x="684" y="464"/>
                    <a:pt x="663" y="503"/>
                    <a:pt x="636" y="536"/>
                  </a:cubicBezTo>
                  <a:cubicBezTo>
                    <a:pt x="604" y="574"/>
                    <a:pt x="572" y="594"/>
                    <a:pt x="555" y="603"/>
                  </a:cubicBezTo>
                  <a:cubicBezTo>
                    <a:pt x="544" y="608"/>
                    <a:pt x="544" y="608"/>
                    <a:pt x="544" y="608"/>
                  </a:cubicBezTo>
                  <a:cubicBezTo>
                    <a:pt x="532" y="603"/>
                    <a:pt x="532" y="603"/>
                    <a:pt x="532" y="603"/>
                  </a:cubicBezTo>
                  <a:cubicBezTo>
                    <a:pt x="515" y="594"/>
                    <a:pt x="482" y="573"/>
                    <a:pt x="450" y="534"/>
                  </a:cubicBezTo>
                  <a:cubicBezTo>
                    <a:pt x="424" y="501"/>
                    <a:pt x="403" y="462"/>
                    <a:pt x="388" y="417"/>
                  </a:cubicBezTo>
                  <a:cubicBezTo>
                    <a:pt x="372" y="368"/>
                    <a:pt x="364" y="311"/>
                    <a:pt x="364" y="250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85" y="225"/>
                    <a:pt x="385" y="225"/>
                    <a:pt x="385" y="225"/>
                  </a:cubicBezTo>
                  <a:cubicBezTo>
                    <a:pt x="441" y="217"/>
                    <a:pt x="506" y="181"/>
                    <a:pt x="531" y="166"/>
                  </a:cubicBezTo>
                  <a:cubicBezTo>
                    <a:pt x="544" y="158"/>
                    <a:pt x="544" y="158"/>
                    <a:pt x="544" y="158"/>
                  </a:cubicBezTo>
                  <a:cubicBezTo>
                    <a:pt x="556" y="166"/>
                    <a:pt x="556" y="166"/>
                    <a:pt x="556" y="166"/>
                  </a:cubicBezTo>
                  <a:cubicBezTo>
                    <a:pt x="582" y="181"/>
                    <a:pt x="647" y="216"/>
                    <a:pt x="702" y="225"/>
                  </a:cubicBezTo>
                  <a:lnTo>
                    <a:pt x="723" y="228"/>
                  </a:lnTo>
                  <a:close/>
                  <a:moveTo>
                    <a:pt x="698" y="249"/>
                  </a:moveTo>
                  <a:cubicBezTo>
                    <a:pt x="639" y="240"/>
                    <a:pt x="572" y="204"/>
                    <a:pt x="544" y="187"/>
                  </a:cubicBezTo>
                  <a:cubicBezTo>
                    <a:pt x="516" y="204"/>
                    <a:pt x="448" y="241"/>
                    <a:pt x="389" y="250"/>
                  </a:cubicBezTo>
                  <a:cubicBezTo>
                    <a:pt x="389" y="309"/>
                    <a:pt x="397" y="362"/>
                    <a:pt x="412" y="409"/>
                  </a:cubicBezTo>
                  <a:cubicBezTo>
                    <a:pt x="425" y="451"/>
                    <a:pt x="445" y="488"/>
                    <a:pt x="470" y="518"/>
                  </a:cubicBezTo>
                  <a:cubicBezTo>
                    <a:pt x="499" y="554"/>
                    <a:pt x="528" y="572"/>
                    <a:pt x="544" y="581"/>
                  </a:cubicBezTo>
                  <a:cubicBezTo>
                    <a:pt x="559" y="573"/>
                    <a:pt x="588" y="555"/>
                    <a:pt x="617" y="520"/>
                  </a:cubicBezTo>
                  <a:cubicBezTo>
                    <a:pt x="642" y="490"/>
                    <a:pt x="661" y="453"/>
                    <a:pt x="675" y="411"/>
                  </a:cubicBezTo>
                  <a:cubicBezTo>
                    <a:pt x="690" y="364"/>
                    <a:pt x="698" y="310"/>
                    <a:pt x="698" y="249"/>
                  </a:cubicBezTo>
                  <a:close/>
                  <a:moveTo>
                    <a:pt x="598" y="504"/>
                  </a:moveTo>
                  <a:cubicBezTo>
                    <a:pt x="620" y="476"/>
                    <a:pt x="638" y="442"/>
                    <a:pt x="651" y="404"/>
                  </a:cubicBezTo>
                  <a:cubicBezTo>
                    <a:pt x="664" y="364"/>
                    <a:pt x="671" y="319"/>
                    <a:pt x="673" y="270"/>
                  </a:cubicBezTo>
                  <a:cubicBezTo>
                    <a:pt x="625" y="258"/>
                    <a:pt x="576" y="234"/>
                    <a:pt x="544" y="216"/>
                  </a:cubicBezTo>
                  <a:cubicBezTo>
                    <a:pt x="512" y="234"/>
                    <a:pt x="463" y="258"/>
                    <a:pt x="414" y="270"/>
                  </a:cubicBezTo>
                  <a:cubicBezTo>
                    <a:pt x="416" y="318"/>
                    <a:pt x="423" y="363"/>
                    <a:pt x="436" y="402"/>
                  </a:cubicBezTo>
                  <a:cubicBezTo>
                    <a:pt x="448" y="441"/>
                    <a:pt x="466" y="474"/>
                    <a:pt x="489" y="502"/>
                  </a:cubicBezTo>
                  <a:cubicBezTo>
                    <a:pt x="509" y="527"/>
                    <a:pt x="529" y="543"/>
                    <a:pt x="544" y="552"/>
                  </a:cubicBezTo>
                  <a:cubicBezTo>
                    <a:pt x="558" y="543"/>
                    <a:pt x="578" y="528"/>
                    <a:pt x="598" y="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9408" tIns="24704" rIns="49408" bIns="2470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57"/>
            </a:p>
          </p:txBody>
        </p:sp>
        <p:sp>
          <p:nvSpPr>
            <p:cNvPr id="26" name="TextBox 49">
              <a:extLst>
                <a:ext uri="{FF2B5EF4-FFF2-40B4-BE49-F238E27FC236}">
                  <a16:creationId xmlns="" xmlns:a16="http://schemas.microsoft.com/office/drawing/2014/main" id="{29A29DEE-BF80-46B5-9C4F-BE38F185C0F6}"/>
                </a:ext>
              </a:extLst>
            </p:cNvPr>
            <p:cNvSpPr txBox="1"/>
            <p:nvPr/>
          </p:nvSpPr>
          <p:spPr>
            <a:xfrm>
              <a:off x="1875236" y="6929509"/>
              <a:ext cx="2463863" cy="797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400" b="1" dirty="0">
                  <a:latin typeface="微软雅黑" pitchFamily="34" charset="-122"/>
                  <a:ea typeface="微软雅黑" pitchFamily="34" charset="-122"/>
                </a:rPr>
                <a:t>防救災機制</a:t>
              </a:r>
              <a:endParaRPr lang="en-US" altLang="zh-TW" sz="1400" b="1" dirty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TW" altLang="en-US" sz="1400" b="1" dirty="0">
                  <a:latin typeface="微软雅黑" pitchFamily="34" charset="-122"/>
                  <a:ea typeface="微软雅黑" pitchFamily="34" charset="-122"/>
                </a:rPr>
                <a:t>運作</a:t>
              </a:r>
              <a:endParaRPr lang="zh-CN" altLang="en-US" sz="1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A722C6F5-4685-4940-8449-9E2150D14C11}"/>
              </a:ext>
            </a:extLst>
          </p:cNvPr>
          <p:cNvSpPr/>
          <p:nvPr/>
        </p:nvSpPr>
        <p:spPr>
          <a:xfrm>
            <a:off x="152400" y="4091583"/>
            <a:ext cx="404755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上半年將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持續調查</a:t>
            </a:r>
            <a:r>
              <a:rPr lang="zh-TW" altLang="zh-TW" sz="18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鄉</a:t>
            </a:r>
            <a:r>
              <a:rPr lang="en-US" altLang="zh-TW" sz="18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8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鎮、市</a:t>
            </a:r>
            <a:r>
              <a:rPr lang="en-US" altLang="zh-TW" sz="18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18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公所</a:t>
            </a:r>
            <a:r>
              <a:rPr lang="zh-TW" altLang="en-US" sz="1800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之災害防救整備能量（人力、物力、能力）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之盤點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(5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大項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Freeform 7">
            <a:extLst>
              <a:ext uri="{FF2B5EF4-FFF2-40B4-BE49-F238E27FC236}">
                <a16:creationId xmlns="" xmlns:a16="http://schemas.microsoft.com/office/drawing/2014/main" id="{DE2F370D-68B0-4373-A2C8-4FD777D38AA2}"/>
              </a:ext>
            </a:extLst>
          </p:cNvPr>
          <p:cNvSpPr/>
          <p:nvPr/>
        </p:nvSpPr>
        <p:spPr>
          <a:xfrm>
            <a:off x="4298037" y="3743474"/>
            <a:ext cx="1431504" cy="1428948"/>
          </a:xfrm>
          <a:custGeom>
            <a:avLst/>
            <a:gdLst>
              <a:gd name="connsiteX0" fmla="*/ 0 w 4225459"/>
              <a:gd name="connsiteY0" fmla="*/ 704257 h 4225459"/>
              <a:gd name="connsiteX1" fmla="*/ 704257 w 4225459"/>
              <a:gd name="connsiteY1" fmla="*/ 0 h 4225459"/>
              <a:gd name="connsiteX2" fmla="*/ 3521202 w 4225459"/>
              <a:gd name="connsiteY2" fmla="*/ 0 h 4225459"/>
              <a:gd name="connsiteX3" fmla="*/ 4225459 w 4225459"/>
              <a:gd name="connsiteY3" fmla="*/ 704257 h 4225459"/>
              <a:gd name="connsiteX4" fmla="*/ 4225459 w 4225459"/>
              <a:gd name="connsiteY4" fmla="*/ 3521202 h 4225459"/>
              <a:gd name="connsiteX5" fmla="*/ 3521202 w 4225459"/>
              <a:gd name="connsiteY5" fmla="*/ 4225459 h 4225459"/>
              <a:gd name="connsiteX6" fmla="*/ 704257 w 4225459"/>
              <a:gd name="connsiteY6" fmla="*/ 4225459 h 4225459"/>
              <a:gd name="connsiteX7" fmla="*/ 0 w 4225459"/>
              <a:gd name="connsiteY7" fmla="*/ 3521202 h 4225459"/>
              <a:gd name="connsiteX8" fmla="*/ 0 w 4225459"/>
              <a:gd name="connsiteY8" fmla="*/ 704257 h 422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5459" h="4225459">
                <a:moveTo>
                  <a:pt x="0" y="704257"/>
                </a:moveTo>
                <a:cubicBezTo>
                  <a:pt x="0" y="315307"/>
                  <a:pt x="315307" y="0"/>
                  <a:pt x="704257" y="0"/>
                </a:cubicBezTo>
                <a:lnTo>
                  <a:pt x="3521202" y="0"/>
                </a:lnTo>
                <a:cubicBezTo>
                  <a:pt x="3910152" y="0"/>
                  <a:pt x="4225459" y="315307"/>
                  <a:pt x="4225459" y="704257"/>
                </a:cubicBezTo>
                <a:lnTo>
                  <a:pt x="4225459" y="3521202"/>
                </a:lnTo>
                <a:cubicBezTo>
                  <a:pt x="4225459" y="3910152"/>
                  <a:pt x="3910152" y="4225459"/>
                  <a:pt x="3521202" y="4225459"/>
                </a:cubicBezTo>
                <a:lnTo>
                  <a:pt x="704257" y="4225459"/>
                </a:lnTo>
                <a:cubicBezTo>
                  <a:pt x="315307" y="4225459"/>
                  <a:pt x="0" y="3910152"/>
                  <a:pt x="0" y="3521202"/>
                </a:cubicBezTo>
                <a:lnTo>
                  <a:pt x="0" y="70425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9" name="组合 9">
            <a:extLst>
              <a:ext uri="{FF2B5EF4-FFF2-40B4-BE49-F238E27FC236}">
                <a16:creationId xmlns="" xmlns:a16="http://schemas.microsoft.com/office/drawing/2014/main" id="{BFF8166F-2CBD-4432-8A71-1945FE79EA44}"/>
              </a:ext>
            </a:extLst>
          </p:cNvPr>
          <p:cNvGrpSpPr/>
          <p:nvPr/>
        </p:nvGrpSpPr>
        <p:grpSpPr>
          <a:xfrm>
            <a:off x="4348129" y="3870846"/>
            <a:ext cx="1331318" cy="1172059"/>
            <a:chOff x="4766656" y="5640467"/>
            <a:chExt cx="2463863" cy="2169125"/>
          </a:xfrm>
        </p:grpSpPr>
        <p:sp>
          <p:nvSpPr>
            <p:cNvPr id="30" name="TextBox 6">
              <a:extLst>
                <a:ext uri="{FF2B5EF4-FFF2-40B4-BE49-F238E27FC236}">
                  <a16:creationId xmlns="" xmlns:a16="http://schemas.microsoft.com/office/drawing/2014/main" id="{597A1D60-5F87-454C-B4D0-05B8DB2A942D}"/>
                </a:ext>
              </a:extLst>
            </p:cNvPr>
            <p:cNvSpPr txBox="1"/>
            <p:nvPr/>
          </p:nvSpPr>
          <p:spPr>
            <a:xfrm>
              <a:off x="4766656" y="6824657"/>
              <a:ext cx="2463863" cy="984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729" b="1" dirty="0">
                  <a:latin typeface="微软雅黑" pitchFamily="34" charset="-122"/>
                  <a:ea typeface="微软雅黑" pitchFamily="34" charset="-122"/>
                </a:rPr>
                <a:t>防救災演習、演練</a:t>
              </a:r>
              <a:endParaRPr lang="zh-CN" altLang="en-US" sz="1729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KSO_Shape">
              <a:extLst>
                <a:ext uri="{FF2B5EF4-FFF2-40B4-BE49-F238E27FC236}">
                  <a16:creationId xmlns="" xmlns:a16="http://schemas.microsoft.com/office/drawing/2014/main" id="{C692F5B9-A9EF-45A3-812B-CB51F5BFF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629" y="5640467"/>
              <a:ext cx="1315918" cy="968444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lIns="90892" tIns="45446" rIns="90892" bIns="357842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757" dirty="0">
                <a:ea typeface="宋体" panose="02010600030101010101" pitchFamily="2" charset="-122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8FA98ED2-39D7-4A8F-9E1B-93C826F63C10}"/>
              </a:ext>
            </a:extLst>
          </p:cNvPr>
          <p:cNvSpPr/>
          <p:nvPr/>
        </p:nvSpPr>
        <p:spPr>
          <a:xfrm>
            <a:off x="152400" y="947757"/>
            <a:ext cx="2970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鑒於</a:t>
            </a:r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各鄉</a:t>
            </a:r>
            <a:r>
              <a:rPr lang="en-US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鎮、市</a:t>
            </a:r>
            <a:r>
              <a:rPr lang="en-US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防災業務承辦人員</a:t>
            </a:r>
            <a:r>
              <a:rPr lang="zh-TW" altLang="zh-TW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職務調動頻率稍快</a:t>
            </a:r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，累積防災經驗不易，且培養專業素養的管道不夠充足</a:t>
            </a:r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FB8B8A4D-A3EF-4B57-821C-CD124EF84297}"/>
              </a:ext>
            </a:extLst>
          </p:cNvPr>
          <p:cNvSpPr/>
          <p:nvPr/>
        </p:nvSpPr>
        <p:spPr>
          <a:xfrm>
            <a:off x="6770269" y="863882"/>
            <a:ext cx="2394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持續調查公所救災物資開口合約、救災物資整備情形以符合</a:t>
            </a:r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災時需求</a:t>
            </a:r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E5B483A8-191D-4B7E-8811-BBEC62921535}"/>
              </a:ext>
            </a:extLst>
          </p:cNvPr>
          <p:cNvSpPr/>
          <p:nvPr/>
        </p:nvSpPr>
        <p:spPr>
          <a:xfrm>
            <a:off x="77045" y="2674624"/>
            <a:ext cx="2721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瞭解公所</a:t>
            </a:r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防救災機制運作規定與程序，</a:t>
            </a:r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進而</a:t>
            </a:r>
            <a:r>
              <a:rPr lang="zh-TW" altLang="en-US" b="1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增進</a:t>
            </a:r>
            <a:r>
              <a:rPr lang="zh-TW" altLang="zh-TW" b="1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公所各防救災編組橫向協調</a:t>
            </a:r>
            <a:r>
              <a:rPr lang="zh-TW" altLang="en-US" b="1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能力</a:t>
            </a:r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D18EAA89-9BAD-4727-AB29-C7E77FF5FC5B}"/>
              </a:ext>
            </a:extLst>
          </p:cNvPr>
          <p:cNvSpPr/>
          <p:nvPr/>
        </p:nvSpPr>
        <p:spPr>
          <a:xfrm>
            <a:off x="7241707" y="2330965"/>
            <a:ext cx="19740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</a:t>
            </a:r>
            <a:r>
              <a:rPr lang="zh-TW" altLang="zh-TW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針對各鄉</a:t>
            </a:r>
            <a:r>
              <a:rPr lang="en-US" altLang="zh-TW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鎮、市</a:t>
            </a:r>
            <a:r>
              <a:rPr lang="en-US" altLang="zh-TW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避難場所之</a:t>
            </a:r>
            <a:r>
              <a:rPr lang="zh-TW" altLang="zh-TW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收容能量</a:t>
            </a:r>
            <a:r>
              <a:rPr lang="zh-TW" altLang="en-US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及安全性結構鑑定</a:t>
            </a:r>
            <a:r>
              <a:rPr lang="zh-TW" altLang="zh-TW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作檢討</a:t>
            </a:r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以評估各鄉鎮公所提升能力之</a:t>
            </a:r>
            <a:r>
              <a:rPr lang="zh-TW" altLang="zh-TW" b="1" kern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成效</a:t>
            </a:r>
            <a:r>
              <a:rPr lang="zh-TW" altLang="en-US" b="1" kern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="" xmlns:a16="http://schemas.microsoft.com/office/drawing/2014/main" id="{6FFF4067-AC4E-41B0-BA80-D25FA7F39DAB}"/>
              </a:ext>
            </a:extLst>
          </p:cNvPr>
          <p:cNvSpPr/>
          <p:nvPr/>
        </p:nvSpPr>
        <p:spPr>
          <a:xfrm>
            <a:off x="5747108" y="4439088"/>
            <a:ext cx="3297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kern="2600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辦理</a:t>
            </a:r>
            <a:r>
              <a:rPr lang="zh-TW" altLang="en-US" b="1" u="sng" kern="26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災害防救兵棋推演</a:t>
            </a:r>
            <a:r>
              <a:rPr lang="zh-TW" altLang="en-US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，以提升公所災時應變之能力。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09608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5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5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7" grpId="0" animBg="1"/>
      <p:bldP spid="28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49647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十二、向民眾推廣防災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(1/3)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AF6A27D9-6F09-4375-91DE-E98B4FCE1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742933"/>
              </p:ext>
            </p:extLst>
          </p:nvPr>
        </p:nvGraphicFramePr>
        <p:xfrm>
          <a:off x="157095" y="1155847"/>
          <a:ext cx="3884726" cy="38641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5591">
                  <a:extLst>
                    <a:ext uri="{9D8B030D-6E8A-4147-A177-3AD203B41FA5}">
                      <a16:colId xmlns:a16="http://schemas.microsoft.com/office/drawing/2014/main" xmlns="" val="1945698303"/>
                    </a:ext>
                  </a:extLst>
                </a:gridCol>
                <a:gridCol w="843610">
                  <a:extLst>
                    <a:ext uri="{9D8B030D-6E8A-4147-A177-3AD203B41FA5}">
                      <a16:colId xmlns:a16="http://schemas.microsoft.com/office/drawing/2014/main" xmlns="" val="1593748571"/>
                    </a:ext>
                  </a:extLst>
                </a:gridCol>
                <a:gridCol w="709440">
                  <a:extLst>
                    <a:ext uri="{9D8B030D-6E8A-4147-A177-3AD203B41FA5}">
                      <a16:colId xmlns:a16="http://schemas.microsoft.com/office/drawing/2014/main" xmlns="" val="284075179"/>
                    </a:ext>
                  </a:extLst>
                </a:gridCol>
                <a:gridCol w="1846085">
                  <a:extLst>
                    <a:ext uri="{9D8B030D-6E8A-4147-A177-3AD203B41FA5}">
                      <a16:colId xmlns:a16="http://schemas.microsoft.com/office/drawing/2014/main" xmlns="" val="1934805496"/>
                    </a:ext>
                  </a:extLst>
                </a:gridCol>
              </a:tblGrid>
              <a:tr h="173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辦理單位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活動名稱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1225751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108.01.12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熱血消防節，一同來捐血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3068067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108.01.13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消防變裝秀，親子一起秀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9227959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108.01.14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深溝國小宣導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9810367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108.01.16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法鼓長青班</a:t>
                      </a:r>
                      <a:r>
                        <a:rPr lang="zh-TW" altLang="en-US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居家防災講座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28257795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108.01.18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礁溪時潮社區</a:t>
                      </a:r>
                      <a:r>
                        <a:rPr lang="zh-TW" altLang="en-US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宣導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57825546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108.01.22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幼稚園來宜蘭分隊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77400807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108.02.12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羅東國中</a:t>
                      </a:r>
                      <a:r>
                        <a:rPr lang="zh-TW" altLang="en-US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宣導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21272953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108.02.15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碧候國小防火宣導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73808555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108.02.19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南澳武塔國小防火宣導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29388579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108.02.22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柯林國小</a:t>
                      </a:r>
                      <a:r>
                        <a:rPr lang="zh-TW" altLang="en-US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宣導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44864331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108.02.22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神愛兒童之家宣導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5916916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108.02.22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慧燈中學</a:t>
                      </a:r>
                      <a:r>
                        <a:rPr lang="zh-TW" altLang="zh-TW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宣導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27318117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108.02.24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大隱社區治安</a:t>
                      </a:r>
                      <a:r>
                        <a:rPr lang="zh-TW" altLang="zh-TW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宣導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48185961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108.02.25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壯圍國小</a:t>
                      </a:r>
                      <a:r>
                        <a:rPr lang="zh-TW" altLang="zh-TW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宣導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9526319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108.02.25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礁溪玉光社區</a:t>
                      </a:r>
                      <a:r>
                        <a:rPr lang="zh-TW" altLang="zh-TW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宣導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14859264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108.02.26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七賢國小</a:t>
                      </a:r>
                      <a:r>
                        <a:rPr lang="zh-TW" altLang="zh-TW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宣導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65725201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108.02.26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防災輔導團會議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58013436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108.02.27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金洋國小</a:t>
                      </a:r>
                      <a:r>
                        <a:rPr lang="zh-TW" altLang="zh-TW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宣導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53604328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108.02.27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礁溪德陽社區</a:t>
                      </a:r>
                      <a:r>
                        <a:rPr lang="zh-TW" altLang="zh-TW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宣導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66318401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108.03.06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頭城家商防震防災宣導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5307130"/>
                  </a:ext>
                </a:extLst>
              </a:tr>
              <a:tr h="175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108.03.07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消防局</a:t>
                      </a:r>
                      <a:endParaRPr lang="zh-TW" sz="18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礁溪匏崙社區宣導</a:t>
                      </a:r>
                      <a:endParaRPr lang="zh-TW" sz="18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82170046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7CE2C78-473F-4F90-B802-4693FE02A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32" y="1260032"/>
            <a:ext cx="1551468" cy="103690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16BFF281-FD52-4DE5-A762-781A3D7E4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32" y="2388270"/>
            <a:ext cx="1539111" cy="10677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E3D2CDA-6995-4741-8AAF-B59B97D9E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75" y="3560212"/>
            <a:ext cx="1586847" cy="10605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240F1C3A-AB61-43D4-AFF9-8694477FC2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74" y="2381013"/>
            <a:ext cx="1597639" cy="10677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FF21BFA9-E91E-4510-83B0-2A76B6900B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74" y="1252774"/>
            <a:ext cx="1597639" cy="104144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7196DDA-3157-4DA4-87C8-CD107D7594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40" y="1229128"/>
            <a:ext cx="1584176" cy="10605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19BF8C31-9B60-4C2F-97EA-CB33B24938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74" y="3552955"/>
            <a:ext cx="1616883" cy="10824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5BE89EE7-CA28-4FA0-83FA-C395E512C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40" y="3552955"/>
            <a:ext cx="1584176" cy="106054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541C75C3-D161-4C68-8ADC-338129FE64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67" y="2381013"/>
            <a:ext cx="1594949" cy="1067762"/>
          </a:xfrm>
          <a:prstGeom prst="rect">
            <a:avLst/>
          </a:prstGeom>
        </p:spPr>
      </p:pic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內容版面配置區 12">
            <a:extLst>
              <a:ext uri="{FF2B5EF4-FFF2-40B4-BE49-F238E27FC236}">
                <a16:creationId xmlns="" xmlns:a16="http://schemas.microsoft.com/office/drawing/2014/main" id="{536D54DB-6353-45A0-B114-8389A7F7A3C8}"/>
              </a:ext>
            </a:extLst>
          </p:cNvPr>
          <p:cNvSpPr txBox="1">
            <a:spLocks/>
          </p:cNvSpPr>
          <p:nvPr/>
        </p:nvSpPr>
        <p:spPr bwMode="auto">
          <a:xfrm>
            <a:off x="157096" y="775251"/>
            <a:ext cx="5508104" cy="3806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截止至</a:t>
            </a:r>
            <a:r>
              <a:rPr lang="en-US" altLang="zh-TW" sz="1600" b="1" kern="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月底，彙整</a:t>
            </a:r>
            <a:r>
              <a:rPr lang="zh-TW" altLang="en-US" sz="1600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縣府推廣防救災工作</a:t>
            </a: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資料如下：</a:t>
            </a:r>
            <a:endParaRPr lang="zh-TW" altLang="en-US" sz="1600" kern="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27782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49647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十二、向民眾推廣防災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(2/3)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7CE2C78-473F-4F90-B802-4693FE02A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11" y="1247323"/>
            <a:ext cx="1539111" cy="10678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16BFF281-FD52-4DE5-A762-781A3D7E4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11" y="2406465"/>
            <a:ext cx="1539111" cy="10677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E3D2CDA-6995-4741-8AAF-B59B97D9E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11" y="3578407"/>
            <a:ext cx="1539111" cy="10605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240F1C3A-AB61-43D4-AFF9-8694477FC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52" y="2399208"/>
            <a:ext cx="1597639" cy="10677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FF21BFA9-E91E-4510-83B0-2A76B6900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52" y="1247323"/>
            <a:ext cx="1597639" cy="106508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7196DDA-3157-4DA4-87C8-CD107D759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21" y="1247323"/>
            <a:ext cx="1573574" cy="10605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19BF8C31-9B60-4C2F-97EA-CB33B24938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51" y="3571150"/>
            <a:ext cx="1597639" cy="10824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5BE89EE7-CA28-4FA0-83FA-C395E512C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19" y="3571150"/>
            <a:ext cx="1573575" cy="106054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541C75C3-D161-4C68-8ADC-338129FE64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21" y="2399208"/>
            <a:ext cx="1573574" cy="1067762"/>
          </a:xfrm>
          <a:prstGeom prst="rect">
            <a:avLst/>
          </a:prstGeom>
        </p:spPr>
      </p:pic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xmlns="" id="{91D7D759-4845-4E8F-BF5B-39A2DE2EE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2624"/>
              </p:ext>
            </p:extLst>
          </p:nvPr>
        </p:nvGraphicFramePr>
        <p:xfrm>
          <a:off x="88487" y="1126376"/>
          <a:ext cx="3894340" cy="39322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1065">
                  <a:extLst>
                    <a:ext uri="{9D8B030D-6E8A-4147-A177-3AD203B41FA5}">
                      <a16:colId xmlns:a16="http://schemas.microsoft.com/office/drawing/2014/main" xmlns="" val="315452445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64449581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264138539"/>
                    </a:ext>
                  </a:extLst>
                </a:gridCol>
                <a:gridCol w="1787091">
                  <a:extLst>
                    <a:ext uri="{9D8B030D-6E8A-4147-A177-3AD203B41FA5}">
                      <a16:colId xmlns:a16="http://schemas.microsoft.com/office/drawing/2014/main" xmlns="" val="1234710474"/>
                    </a:ext>
                  </a:extLst>
                </a:gridCol>
              </a:tblGrid>
              <a:tr h="533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辦理單位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活動名稱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01703509"/>
                  </a:ext>
                </a:extLst>
              </a:tr>
              <a:tr h="533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108.01.14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宜蘭分局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尚德社區發展協會社區治安輔導訪視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66275325"/>
                  </a:ext>
                </a:extLst>
              </a:tr>
              <a:tr h="533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108.01.15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宜蘭分局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東村社區發展協會社區治安輔導訪視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29827628"/>
                  </a:ext>
                </a:extLst>
              </a:tr>
              <a:tr h="533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108.01.17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羅東分局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東城社區發展協會社區治安輔導訪視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68661976"/>
                  </a:ext>
                </a:extLst>
              </a:tr>
              <a:tr h="533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108.01.18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礁溪分局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時潮社區發展協會社區治安輔導訪視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37935385"/>
                  </a:ext>
                </a:extLst>
              </a:tr>
              <a:tr h="533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108.02.21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三星分局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大隱社區發展協會社區治安輔導訪視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22302996"/>
                  </a:ext>
                </a:extLst>
              </a:tr>
              <a:tr h="300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108.03.06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七張社區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韌性社區啟蒙啟動教育課程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18486838"/>
                  </a:ext>
                </a:extLst>
              </a:tr>
              <a:tr h="300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108.03.26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同樂社區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韌性社區啟蒙啟動教育課程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20813756"/>
                  </a:ext>
                </a:extLst>
              </a:tr>
            </a:tbl>
          </a:graphicData>
        </a:graphic>
      </p:graphicFrame>
      <p:sp>
        <p:nvSpPr>
          <p:cNvPr id="20" name="內容版面配置區 12">
            <a:extLst>
              <a:ext uri="{FF2B5EF4-FFF2-40B4-BE49-F238E27FC236}">
                <a16:creationId xmlns="" xmlns:a16="http://schemas.microsoft.com/office/drawing/2014/main" id="{536D54DB-6353-45A0-B114-8389A7F7A3C8}"/>
              </a:ext>
            </a:extLst>
          </p:cNvPr>
          <p:cNvSpPr txBox="1">
            <a:spLocks/>
          </p:cNvSpPr>
          <p:nvPr/>
        </p:nvSpPr>
        <p:spPr bwMode="auto">
          <a:xfrm>
            <a:off x="111218" y="763618"/>
            <a:ext cx="5508104" cy="3806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截止至</a:t>
            </a:r>
            <a:r>
              <a:rPr lang="en-US" altLang="zh-TW" sz="1600" b="1" kern="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月底，彙整</a:t>
            </a:r>
            <a:r>
              <a:rPr lang="zh-TW" altLang="en-US" sz="1600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社區組織推廣防救災工作資料</a:t>
            </a:r>
            <a:r>
              <a:rPr lang="zh-TW" altLang="en-US" sz="1600" b="1" kern="0" dirty="0" smtClean="0">
                <a:latin typeface="微軟正黑體" pitchFamily="34" charset="-120"/>
                <a:ea typeface="微軟正黑體" pitchFamily="34" charset="-120"/>
              </a:rPr>
              <a:t>如下</a:t>
            </a: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1600" b="1" kern="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80725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49647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十二、向民眾推廣防災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(3/3)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" name="內容版面配置區 12">
            <a:extLst>
              <a:ext uri="{FF2B5EF4-FFF2-40B4-BE49-F238E27FC236}">
                <a16:creationId xmlns="" xmlns:a16="http://schemas.microsoft.com/office/drawing/2014/main" id="{536D54DB-6353-45A0-B114-8389A7F7A3C8}"/>
              </a:ext>
            </a:extLst>
          </p:cNvPr>
          <p:cNvSpPr txBox="1">
            <a:spLocks/>
          </p:cNvSpPr>
          <p:nvPr/>
        </p:nvSpPr>
        <p:spPr bwMode="auto">
          <a:xfrm>
            <a:off x="216536" y="745774"/>
            <a:ext cx="5508104" cy="3806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截止至</a:t>
            </a:r>
            <a:r>
              <a:rPr lang="en-US" altLang="zh-TW" sz="1600" b="1" kern="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月底，彙整</a:t>
            </a:r>
            <a:r>
              <a:rPr lang="zh-TW" altLang="en-US" sz="1600" b="1" u="sng" kern="0" dirty="0">
                <a:solidFill>
                  <a:srgbClr val="CC0066"/>
                </a:solidFill>
                <a:latin typeface="微軟正黑體" pitchFamily="34" charset="-120"/>
                <a:ea typeface="微軟正黑體" pitchFamily="34" charset="-120"/>
              </a:rPr>
              <a:t>公所推廣防救災工作資料</a:t>
            </a: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如下：</a:t>
            </a:r>
            <a:endParaRPr lang="en-US" altLang="zh-TW" sz="1600" b="1" kern="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="" xmlns:a16="http://schemas.microsoft.com/office/drawing/2014/main" id="{63C892F3-EA98-4304-890B-EF12A4E27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558504"/>
              </p:ext>
            </p:extLst>
          </p:nvPr>
        </p:nvGraphicFramePr>
        <p:xfrm>
          <a:off x="215172" y="1140913"/>
          <a:ext cx="3924779" cy="38983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8396">
                  <a:extLst>
                    <a:ext uri="{9D8B030D-6E8A-4147-A177-3AD203B41FA5}">
                      <a16:colId xmlns="" xmlns:a16="http://schemas.microsoft.com/office/drawing/2014/main" val="1115089089"/>
                    </a:ext>
                  </a:extLst>
                </a:gridCol>
                <a:gridCol w="848282">
                  <a:extLst>
                    <a:ext uri="{9D8B030D-6E8A-4147-A177-3AD203B41FA5}">
                      <a16:colId xmlns="" xmlns:a16="http://schemas.microsoft.com/office/drawing/2014/main" val="3918241349"/>
                    </a:ext>
                  </a:extLst>
                </a:gridCol>
                <a:gridCol w="827400">
                  <a:extLst>
                    <a:ext uri="{9D8B030D-6E8A-4147-A177-3AD203B41FA5}">
                      <a16:colId xmlns="" xmlns:a16="http://schemas.microsoft.com/office/drawing/2014/main" val="3413619486"/>
                    </a:ext>
                  </a:extLst>
                </a:gridCol>
                <a:gridCol w="1780701">
                  <a:extLst>
                    <a:ext uri="{9D8B030D-6E8A-4147-A177-3AD203B41FA5}">
                      <a16:colId xmlns="" xmlns:a16="http://schemas.microsoft.com/office/drawing/2014/main" val="239021744"/>
                    </a:ext>
                  </a:extLst>
                </a:gridCol>
              </a:tblGrid>
              <a:tr h="3529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辦理公所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活動名稱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88269385"/>
                  </a:ext>
                </a:extLst>
              </a:tr>
              <a:tr h="428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108.01.15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頭城鎮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立足鎮政基石、展望璀璨未来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8542175"/>
                  </a:ext>
                </a:extLst>
              </a:tr>
              <a:tr h="428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108.01.22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壯圍鄉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防範一氧化碳中毒宣導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333778657"/>
                  </a:ext>
                </a:extLst>
              </a:tr>
              <a:tr h="428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108.01.25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頭城鎮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</a:t>
                      </a: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諸事如意迎新春</a:t>
                      </a: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</a:t>
                      </a: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大師揮毫贈春聯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26160037"/>
                  </a:ext>
                </a:extLst>
              </a:tr>
              <a:tr h="428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108.01.26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蘇澳鎮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蘇澳鎮</a:t>
                      </a: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年度環保志工教育訓練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82292081"/>
                  </a:ext>
                </a:extLst>
              </a:tr>
              <a:tr h="428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108.02.19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五結鄉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元宵節活動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38357650"/>
                  </a:ext>
                </a:extLst>
              </a:tr>
              <a:tr h="428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108.02.25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大同鄉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年災害防救業務宣導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140207397"/>
                  </a:ext>
                </a:extLst>
              </a:tr>
              <a:tr h="428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108.03.02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頭城鎮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福神弄龜</a:t>
                      </a:r>
                      <a:endParaRPr lang="zh-TW" sz="20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19819672"/>
                  </a:ext>
                </a:extLst>
              </a:tr>
              <a:tr h="529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108.03.07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南澳鄉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南澳工務段</a:t>
                      </a:r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年橫向聯繫單位協調會暨汛期防災演練說明會議</a:t>
                      </a:r>
                      <a:endParaRPr lang="zh-TW" sz="20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80589466"/>
                  </a:ext>
                </a:extLst>
              </a:tr>
            </a:tbl>
          </a:graphicData>
        </a:graphic>
      </p:graphicFrame>
      <p:pic>
        <p:nvPicPr>
          <p:cNvPr id="22" name="Picture 2" descr="3876">
            <a:extLst>
              <a:ext uri="{FF2B5EF4-FFF2-40B4-BE49-F238E27FC236}">
                <a16:creationId xmlns="" xmlns:a16="http://schemas.microsoft.com/office/drawing/2014/main" id="{0AA6666C-6BD6-4293-8857-6DBFC351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6376"/>
            <a:ext cx="2088074" cy="112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SC_1712">
            <a:extLst>
              <a:ext uri="{FF2B5EF4-FFF2-40B4-BE49-F238E27FC236}">
                <a16:creationId xmlns="" xmlns:a16="http://schemas.microsoft.com/office/drawing/2014/main" id="{37C9CF78-D105-40CA-B510-1E4D5CDB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6376"/>
            <a:ext cx="2087809" cy="112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S__4833283">
            <a:extLst>
              <a:ext uri="{FF2B5EF4-FFF2-40B4-BE49-F238E27FC236}">
                <a16:creationId xmlns="" xmlns:a16="http://schemas.microsoft.com/office/drawing/2014/main" id="{98FA2212-5FE3-46E8-8FCC-811BCCF4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49" y="2327533"/>
            <a:ext cx="2083499" cy="122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E6B91399-08C5-44AC-B7C7-6C2F34EB49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79" y="3631303"/>
            <a:ext cx="2088806" cy="124452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="" xmlns:a16="http://schemas.microsoft.com/office/drawing/2014/main" id="{4698F6AA-0532-45AA-9C49-801B292CF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08" y="3631123"/>
            <a:ext cx="2078222" cy="126758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="" xmlns:a16="http://schemas.microsoft.com/office/drawing/2014/main" id="{08AB4496-CD1D-4788-BA98-AB05D897C6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79" y="2327533"/>
            <a:ext cx="2089568" cy="12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79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95465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十三、彙編與更新防災手冊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71" y="686817"/>
            <a:ext cx="1656000" cy="230294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1" y="686817"/>
            <a:ext cx="1656000" cy="2302946"/>
          </a:xfrm>
          <a:prstGeom prst="rect">
            <a:avLst/>
          </a:prstGeom>
        </p:spPr>
      </p:pic>
      <p:sp>
        <p:nvSpPr>
          <p:cNvPr id="11" name="內容版面配置區 12">
            <a:extLst>
              <a:ext uri="{FF2B5EF4-FFF2-40B4-BE49-F238E27FC236}">
                <a16:creationId xmlns="" xmlns:a16="http://schemas.microsoft.com/office/drawing/2014/main" id="{536D54DB-6353-45A0-B114-8389A7F7A3C8}"/>
              </a:ext>
            </a:extLst>
          </p:cNvPr>
          <p:cNvSpPr txBox="1">
            <a:spLocks/>
          </p:cNvSpPr>
          <p:nvPr/>
        </p:nvSpPr>
        <p:spPr bwMode="auto">
          <a:xfrm>
            <a:off x="5669280" y="664259"/>
            <a:ext cx="3336384" cy="6833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1800" b="1" kern="0" dirty="0" smtClean="0">
                <a:latin typeface="微軟正黑體" pitchFamily="34" charset="-120"/>
                <a:ea typeface="微軟正黑體" pitchFamily="34" charset="-120"/>
              </a:rPr>
              <a:t>已於</a:t>
            </a:r>
            <a:r>
              <a:rPr lang="en-US" altLang="zh-TW" sz="1800" b="1" kern="0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1800" b="1" kern="0" dirty="0" smtClean="0">
                <a:latin typeface="微軟正黑體" pitchFamily="34" charset="-120"/>
                <a:ea typeface="微軟正黑體" pitchFamily="34" charset="-120"/>
              </a:rPr>
              <a:t>月更新</a:t>
            </a:r>
            <a:r>
              <a:rPr lang="zh-TW" altLang="en-US" sz="1800" b="1" kern="0" dirty="0">
                <a:latin typeface="微軟正黑體" pitchFamily="34" charset="-120"/>
                <a:ea typeface="微軟正黑體" pitchFamily="34" charset="-120"/>
              </a:rPr>
              <a:t>宜蘭縣縣民防災手冊</a:t>
            </a:r>
            <a:r>
              <a:rPr lang="zh-TW" altLang="en-US" sz="1800" b="1" kern="0" dirty="0" smtClean="0">
                <a:latin typeface="微軟正黑體" pitchFamily="34" charset="-120"/>
                <a:ea typeface="微軟正黑體" pitchFamily="34" charset="-120"/>
              </a:rPr>
              <a:t>內容</a:t>
            </a:r>
            <a:r>
              <a:rPr lang="en-US" altLang="zh-TW" sz="1800" b="1" kern="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1" kern="0" dirty="0" smtClean="0">
                <a:latin typeface="微軟正黑體" pitchFamily="34" charset="-120"/>
                <a:ea typeface="微軟正黑體" pitchFamily="34" charset="-120"/>
              </a:rPr>
              <a:t>初稿</a:t>
            </a:r>
            <a:r>
              <a:rPr lang="en-US" altLang="zh-TW" sz="1800" b="1" kern="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1600" b="1" kern="0" dirty="0" smtClean="0"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1600" b="1" kern="0" dirty="0">
                <a:latin typeface="微軟正黑體" pitchFamily="34" charset="-120"/>
                <a:ea typeface="微軟正黑體" pitchFamily="34" charset="-120"/>
              </a:rPr>
              <a:t>內容</a:t>
            </a:r>
            <a:r>
              <a:rPr lang="zh-TW" altLang="en-US" sz="1600" b="1" kern="0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1600" b="1" kern="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16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增加海嘯及水上活動安全篇</a:t>
            </a:r>
            <a:r>
              <a:rPr lang="zh-TW" altLang="en-US" sz="16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章</a:t>
            </a:r>
            <a:r>
              <a:rPr lang="zh-TW" altLang="en-US" sz="16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600" b="1" u="sng" kern="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16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增加</a:t>
            </a:r>
            <a:r>
              <a:rPr lang="zh-TW" altLang="en-US" sz="16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救護</a:t>
            </a:r>
            <a:r>
              <a:rPr lang="en-US" altLang="zh-TW" sz="16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(CPR+AED</a:t>
            </a:r>
            <a:r>
              <a:rPr lang="zh-TW" altLang="en-US" sz="16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、哈姆立克法</a:t>
            </a:r>
            <a:r>
              <a:rPr lang="en-US" altLang="zh-TW" sz="16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16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增加</a:t>
            </a:r>
            <a:r>
              <a:rPr lang="zh-TW" altLang="en-US" sz="16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宜蘭縣責任急救醫院、災害通報單位</a:t>
            </a:r>
            <a:r>
              <a:rPr lang="zh-TW" altLang="en-US" sz="1600" b="1" u="sng" kern="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、疏散避難圖、家庭</a:t>
            </a:r>
            <a:r>
              <a:rPr lang="zh-TW" altLang="en-US" sz="1600" b="1" u="sng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防災卡寫內容等</a:t>
            </a:r>
            <a:r>
              <a:rPr lang="zh-TW" altLang="en-US" sz="1600" kern="0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600" kern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TW" sz="1800" kern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endParaRPr lang="zh-TW" altLang="en-US" sz="1800" kern="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69" y="689347"/>
            <a:ext cx="1040596" cy="146353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66" y="3616654"/>
            <a:ext cx="1059234" cy="147304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62" y="689347"/>
            <a:ext cx="1051619" cy="146353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72" y="2153610"/>
            <a:ext cx="1052394" cy="14635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65" y="2153958"/>
            <a:ext cx="1051619" cy="146245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33" y="3617629"/>
            <a:ext cx="1058533" cy="1472067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560" y="2989762"/>
            <a:ext cx="3258684" cy="215373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3"/>
          <a:stretch/>
        </p:blipFill>
        <p:spPr>
          <a:xfrm>
            <a:off x="5565488" y="3629771"/>
            <a:ext cx="1008111" cy="143531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94" y="3629771"/>
            <a:ext cx="2139098" cy="14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591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4906C-428E-457C-B83E-C0ED09ADF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030494" y="2355726"/>
            <a:ext cx="29177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工作進度說明</a:t>
            </a:r>
            <a:endParaRPr lang="zh-CN" altLang="zh-CN" sz="36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B5E69D5B-232F-4882-B503-33D82D5206C7}"/>
              </a:ext>
            </a:extLst>
          </p:cNvPr>
          <p:cNvSpPr/>
          <p:nvPr/>
        </p:nvSpPr>
        <p:spPr>
          <a:xfrm>
            <a:off x="2195736" y="1851670"/>
            <a:ext cx="1546725" cy="154672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</a:rPr>
              <a:t>01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0431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="" xmlns:a16="http://schemas.microsoft.com/office/drawing/2014/main" id="{B4100514-7C0B-4662-8091-8487A88E7D09}"/>
              </a:ext>
            </a:extLst>
          </p:cNvPr>
          <p:cNvSpPr txBox="1"/>
          <p:nvPr/>
        </p:nvSpPr>
        <p:spPr>
          <a:xfrm>
            <a:off x="5940152" y="1347614"/>
            <a:ext cx="15077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1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rgbClr val="CC0066"/>
                </a:solidFill>
              </a:rPr>
              <a:t>醫療照護單位</a:t>
            </a:r>
            <a:endParaRPr lang="zh-CN" altLang="en-US" dirty="0">
              <a:solidFill>
                <a:srgbClr val="CC0066"/>
              </a:solidFill>
            </a:endParaRPr>
          </a:p>
        </p:txBody>
      </p:sp>
      <p:sp>
        <p:nvSpPr>
          <p:cNvPr id="4" name="TextBox 41">
            <a:extLst>
              <a:ext uri="{FF2B5EF4-FFF2-40B4-BE49-F238E27FC236}">
                <a16:creationId xmlns="" xmlns:a16="http://schemas.microsoft.com/office/drawing/2014/main" id="{34C0C232-00B8-492C-A263-FD7E3DE7201A}"/>
              </a:ext>
            </a:extLst>
          </p:cNvPr>
          <p:cNvSpPr txBox="1"/>
          <p:nvPr/>
        </p:nvSpPr>
        <p:spPr>
          <a:xfrm>
            <a:off x="6080934" y="2521808"/>
            <a:ext cx="28835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1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/>
            <a:r>
              <a:rPr lang="zh-TW" altLang="en-US" dirty="0">
                <a:solidFill>
                  <a:srgbClr val="CC0066"/>
                </a:solidFill>
              </a:rPr>
              <a:t>物資、機具與特殊服務民間企業</a:t>
            </a:r>
            <a:endParaRPr lang="zh-CN" altLang="en-US" dirty="0">
              <a:solidFill>
                <a:srgbClr val="CC0066"/>
              </a:solidFill>
            </a:endParaRPr>
          </a:p>
        </p:txBody>
      </p:sp>
      <p:sp>
        <p:nvSpPr>
          <p:cNvPr id="5" name="TextBox 42">
            <a:extLst>
              <a:ext uri="{FF2B5EF4-FFF2-40B4-BE49-F238E27FC236}">
                <a16:creationId xmlns="" xmlns:a16="http://schemas.microsoft.com/office/drawing/2014/main" id="{522E5E7F-B48A-4667-AD41-CDEF77B14310}"/>
              </a:ext>
            </a:extLst>
          </p:cNvPr>
          <p:cNvSpPr txBox="1"/>
          <p:nvPr/>
        </p:nvSpPr>
        <p:spPr>
          <a:xfrm>
            <a:off x="-108520" y="843558"/>
            <a:ext cx="31395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r"/>
            <a:r>
              <a:rPr lang="zh-TW" altLang="en-US" sz="18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縣府及各鄉</a:t>
            </a:r>
            <a:r>
              <a:rPr lang="en-US" altLang="zh-TW" sz="18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鎮、市</a:t>
            </a:r>
            <a:r>
              <a:rPr lang="en-US" altLang="zh-TW" sz="18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公所</a:t>
            </a:r>
            <a:endParaRPr lang="zh-CN" altLang="en-US" sz="1800" dirty="0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43">
            <a:extLst>
              <a:ext uri="{FF2B5EF4-FFF2-40B4-BE49-F238E27FC236}">
                <a16:creationId xmlns="" xmlns:a16="http://schemas.microsoft.com/office/drawing/2014/main" id="{36253B9F-11D0-4FD8-AE81-628142B1A586}"/>
              </a:ext>
            </a:extLst>
          </p:cNvPr>
          <p:cNvSpPr txBox="1"/>
          <p:nvPr/>
        </p:nvSpPr>
        <p:spPr>
          <a:xfrm>
            <a:off x="1800983" y="1851670"/>
            <a:ext cx="12300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1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rgbClr val="CC0066"/>
                </a:solidFill>
              </a:rPr>
              <a:t>救災資源</a:t>
            </a:r>
            <a:endParaRPr lang="zh-CN" altLang="en-US" dirty="0">
              <a:solidFill>
                <a:srgbClr val="CC0066"/>
              </a:solidFill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="" xmlns:a16="http://schemas.microsoft.com/office/drawing/2014/main" id="{7B44C99B-E8C2-46BE-B382-53D0597436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97185" y="898678"/>
            <a:ext cx="3339385" cy="3629296"/>
            <a:chOff x="1513" y="29"/>
            <a:chExt cx="2646" cy="2876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4B07B2AE-2431-4DF9-A125-D7ECECE590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" y="29"/>
              <a:ext cx="1136" cy="2582"/>
            </a:xfrm>
            <a:custGeom>
              <a:avLst/>
              <a:gdLst>
                <a:gd name="T0" fmla="*/ 69 w 1007"/>
                <a:gd name="T1" fmla="*/ 165 h 2288"/>
                <a:gd name="T2" fmla="*/ 166 w 1007"/>
                <a:gd name="T3" fmla="*/ 68 h 2288"/>
                <a:gd name="T4" fmla="*/ 263 w 1007"/>
                <a:gd name="T5" fmla="*/ 165 h 2288"/>
                <a:gd name="T6" fmla="*/ 166 w 1007"/>
                <a:gd name="T7" fmla="*/ 263 h 2288"/>
                <a:gd name="T8" fmla="*/ 69 w 1007"/>
                <a:gd name="T9" fmla="*/ 165 h 2288"/>
                <a:gd name="T10" fmla="*/ 0 w 1007"/>
                <a:gd name="T11" fmla="*/ 165 h 2288"/>
                <a:gd name="T12" fmla="*/ 166 w 1007"/>
                <a:gd name="T13" fmla="*/ 331 h 2288"/>
                <a:gd name="T14" fmla="*/ 328 w 1007"/>
                <a:gd name="T15" fmla="*/ 193 h 2288"/>
                <a:gd name="T16" fmla="*/ 821 w 1007"/>
                <a:gd name="T17" fmla="*/ 193 h 2288"/>
                <a:gd name="T18" fmla="*/ 1080 w 1007"/>
                <a:gd name="T19" fmla="*/ 396 h 2288"/>
                <a:gd name="T20" fmla="*/ 1080 w 1007"/>
                <a:gd name="T21" fmla="*/ 2582 h 2288"/>
                <a:gd name="T22" fmla="*/ 1136 w 1007"/>
                <a:gd name="T23" fmla="*/ 2582 h 2288"/>
                <a:gd name="T24" fmla="*/ 1136 w 1007"/>
                <a:gd name="T25" fmla="*/ 396 h 2288"/>
                <a:gd name="T26" fmla="*/ 1031 w 1007"/>
                <a:gd name="T27" fmla="*/ 192 h 2288"/>
                <a:gd name="T28" fmla="*/ 821 w 1007"/>
                <a:gd name="T29" fmla="*/ 138 h 2288"/>
                <a:gd name="T30" fmla="*/ 328 w 1007"/>
                <a:gd name="T31" fmla="*/ 138 h 2288"/>
                <a:gd name="T32" fmla="*/ 166 w 1007"/>
                <a:gd name="T33" fmla="*/ 0 h 2288"/>
                <a:gd name="T34" fmla="*/ 0 w 1007"/>
                <a:gd name="T35" fmla="*/ 165 h 22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7" h="2288">
                  <a:moveTo>
                    <a:pt x="61" y="146"/>
                  </a:moveTo>
                  <a:cubicBezTo>
                    <a:pt x="61" y="99"/>
                    <a:pt x="99" y="60"/>
                    <a:pt x="147" y="60"/>
                  </a:cubicBezTo>
                  <a:cubicBezTo>
                    <a:pt x="194" y="60"/>
                    <a:pt x="233" y="99"/>
                    <a:pt x="233" y="146"/>
                  </a:cubicBezTo>
                  <a:cubicBezTo>
                    <a:pt x="233" y="194"/>
                    <a:pt x="194" y="233"/>
                    <a:pt x="147" y="233"/>
                  </a:cubicBezTo>
                  <a:cubicBezTo>
                    <a:pt x="99" y="233"/>
                    <a:pt x="61" y="194"/>
                    <a:pt x="61" y="146"/>
                  </a:cubicBezTo>
                  <a:moveTo>
                    <a:pt x="0" y="146"/>
                  </a:moveTo>
                  <a:cubicBezTo>
                    <a:pt x="0" y="227"/>
                    <a:pt x="66" y="293"/>
                    <a:pt x="147" y="293"/>
                  </a:cubicBezTo>
                  <a:cubicBezTo>
                    <a:pt x="219" y="293"/>
                    <a:pt x="279" y="240"/>
                    <a:pt x="291" y="171"/>
                  </a:cubicBezTo>
                  <a:cubicBezTo>
                    <a:pt x="728" y="171"/>
                    <a:pt x="728" y="171"/>
                    <a:pt x="728" y="171"/>
                  </a:cubicBezTo>
                  <a:cubicBezTo>
                    <a:pt x="797" y="171"/>
                    <a:pt x="957" y="189"/>
                    <a:pt x="957" y="351"/>
                  </a:cubicBezTo>
                  <a:cubicBezTo>
                    <a:pt x="957" y="2288"/>
                    <a:pt x="957" y="2288"/>
                    <a:pt x="957" y="2288"/>
                  </a:cubicBezTo>
                  <a:cubicBezTo>
                    <a:pt x="1007" y="2288"/>
                    <a:pt x="1007" y="2288"/>
                    <a:pt x="1007" y="2288"/>
                  </a:cubicBezTo>
                  <a:cubicBezTo>
                    <a:pt x="1007" y="351"/>
                    <a:pt x="1007" y="351"/>
                    <a:pt x="1007" y="351"/>
                  </a:cubicBezTo>
                  <a:cubicBezTo>
                    <a:pt x="1007" y="272"/>
                    <a:pt x="975" y="210"/>
                    <a:pt x="914" y="170"/>
                  </a:cubicBezTo>
                  <a:cubicBezTo>
                    <a:pt x="854" y="130"/>
                    <a:pt x="780" y="122"/>
                    <a:pt x="728" y="122"/>
                  </a:cubicBezTo>
                  <a:cubicBezTo>
                    <a:pt x="291" y="122"/>
                    <a:pt x="291" y="122"/>
                    <a:pt x="291" y="122"/>
                  </a:cubicBezTo>
                  <a:cubicBezTo>
                    <a:pt x="279" y="53"/>
                    <a:pt x="219" y="0"/>
                    <a:pt x="147" y="0"/>
                  </a:cubicBezTo>
                  <a:cubicBezTo>
                    <a:pt x="66" y="0"/>
                    <a:pt x="0" y="66"/>
                    <a:pt x="0" y="1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C0066"/>
                </a:solidFill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="" xmlns:a16="http://schemas.microsoft.com/office/drawing/2014/main" id="{86390D61-EA37-48C6-8567-F7A8C6FB5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" y="889"/>
              <a:ext cx="1029" cy="1716"/>
            </a:xfrm>
            <a:custGeom>
              <a:avLst/>
              <a:gdLst>
                <a:gd name="T0" fmla="*/ 69 w 912"/>
                <a:gd name="T1" fmla="*/ 165 h 1520"/>
                <a:gd name="T2" fmla="*/ 166 w 912"/>
                <a:gd name="T3" fmla="*/ 68 h 1520"/>
                <a:gd name="T4" fmla="*/ 263 w 912"/>
                <a:gd name="T5" fmla="*/ 165 h 1520"/>
                <a:gd name="T6" fmla="*/ 166 w 912"/>
                <a:gd name="T7" fmla="*/ 262 h 1520"/>
                <a:gd name="T8" fmla="*/ 69 w 912"/>
                <a:gd name="T9" fmla="*/ 165 h 1520"/>
                <a:gd name="T10" fmla="*/ 0 w 912"/>
                <a:gd name="T11" fmla="*/ 165 h 1520"/>
                <a:gd name="T12" fmla="*/ 166 w 912"/>
                <a:gd name="T13" fmla="*/ 330 h 1520"/>
                <a:gd name="T14" fmla="*/ 327 w 912"/>
                <a:gd name="T15" fmla="*/ 196 h 1520"/>
                <a:gd name="T16" fmla="*/ 759 w 912"/>
                <a:gd name="T17" fmla="*/ 196 h 1520"/>
                <a:gd name="T18" fmla="*/ 973 w 912"/>
                <a:gd name="T19" fmla="*/ 358 h 1520"/>
                <a:gd name="T20" fmla="*/ 973 w 912"/>
                <a:gd name="T21" fmla="*/ 1716 h 1520"/>
                <a:gd name="T22" fmla="*/ 1029 w 912"/>
                <a:gd name="T23" fmla="*/ 1716 h 1520"/>
                <a:gd name="T24" fmla="*/ 1029 w 912"/>
                <a:gd name="T25" fmla="*/ 358 h 1520"/>
                <a:gd name="T26" fmla="*/ 759 w 912"/>
                <a:gd name="T27" fmla="*/ 141 h 1520"/>
                <a:gd name="T28" fmla="*/ 329 w 912"/>
                <a:gd name="T29" fmla="*/ 141 h 1520"/>
                <a:gd name="T30" fmla="*/ 166 w 912"/>
                <a:gd name="T31" fmla="*/ 0 h 1520"/>
                <a:gd name="T32" fmla="*/ 0 w 912"/>
                <a:gd name="T33" fmla="*/ 165 h 15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2" h="1520">
                  <a:moveTo>
                    <a:pt x="61" y="146"/>
                  </a:moveTo>
                  <a:cubicBezTo>
                    <a:pt x="61" y="99"/>
                    <a:pt x="99" y="60"/>
                    <a:pt x="147" y="60"/>
                  </a:cubicBezTo>
                  <a:cubicBezTo>
                    <a:pt x="194" y="60"/>
                    <a:pt x="233" y="99"/>
                    <a:pt x="233" y="146"/>
                  </a:cubicBezTo>
                  <a:cubicBezTo>
                    <a:pt x="233" y="194"/>
                    <a:pt x="194" y="232"/>
                    <a:pt x="147" y="232"/>
                  </a:cubicBezTo>
                  <a:cubicBezTo>
                    <a:pt x="99" y="232"/>
                    <a:pt x="61" y="194"/>
                    <a:pt x="61" y="146"/>
                  </a:cubicBezTo>
                  <a:moveTo>
                    <a:pt x="0" y="146"/>
                  </a:moveTo>
                  <a:cubicBezTo>
                    <a:pt x="0" y="227"/>
                    <a:pt x="66" y="292"/>
                    <a:pt x="147" y="292"/>
                  </a:cubicBezTo>
                  <a:cubicBezTo>
                    <a:pt x="218" y="292"/>
                    <a:pt x="277" y="241"/>
                    <a:pt x="290" y="174"/>
                  </a:cubicBezTo>
                  <a:cubicBezTo>
                    <a:pt x="673" y="174"/>
                    <a:pt x="673" y="174"/>
                    <a:pt x="673" y="174"/>
                  </a:cubicBezTo>
                  <a:cubicBezTo>
                    <a:pt x="844" y="174"/>
                    <a:pt x="862" y="274"/>
                    <a:pt x="862" y="317"/>
                  </a:cubicBezTo>
                  <a:cubicBezTo>
                    <a:pt x="862" y="1520"/>
                    <a:pt x="862" y="1520"/>
                    <a:pt x="862" y="1520"/>
                  </a:cubicBezTo>
                  <a:cubicBezTo>
                    <a:pt x="912" y="1520"/>
                    <a:pt x="912" y="1520"/>
                    <a:pt x="912" y="1520"/>
                  </a:cubicBezTo>
                  <a:cubicBezTo>
                    <a:pt x="912" y="317"/>
                    <a:pt x="912" y="317"/>
                    <a:pt x="912" y="317"/>
                  </a:cubicBezTo>
                  <a:cubicBezTo>
                    <a:pt x="912" y="199"/>
                    <a:pt x="820" y="125"/>
                    <a:pt x="673" y="125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81" y="54"/>
                    <a:pt x="220" y="0"/>
                    <a:pt x="147" y="0"/>
                  </a:cubicBezTo>
                  <a:cubicBezTo>
                    <a:pt x="66" y="0"/>
                    <a:pt x="0" y="65"/>
                    <a:pt x="0" y="14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C0066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98CD1040-4918-4840-9DCB-0415FDA667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" y="1735"/>
              <a:ext cx="927" cy="874"/>
            </a:xfrm>
            <a:custGeom>
              <a:avLst/>
              <a:gdLst>
                <a:gd name="T0" fmla="*/ 61 w 823"/>
                <a:gd name="T1" fmla="*/ 147 h 774"/>
                <a:gd name="T2" fmla="*/ 147 w 823"/>
                <a:gd name="T3" fmla="*/ 60 h 774"/>
                <a:gd name="T4" fmla="*/ 233 w 823"/>
                <a:gd name="T5" fmla="*/ 147 h 774"/>
                <a:gd name="T6" fmla="*/ 147 w 823"/>
                <a:gd name="T7" fmla="*/ 233 h 774"/>
                <a:gd name="T8" fmla="*/ 61 w 823"/>
                <a:gd name="T9" fmla="*/ 147 h 774"/>
                <a:gd name="T10" fmla="*/ 0 w 823"/>
                <a:gd name="T11" fmla="*/ 147 h 774"/>
                <a:gd name="T12" fmla="*/ 147 w 823"/>
                <a:gd name="T13" fmla="*/ 293 h 774"/>
                <a:gd name="T14" fmla="*/ 289 w 823"/>
                <a:gd name="T15" fmla="*/ 180 h 774"/>
                <a:gd name="T16" fmla="*/ 581 w 823"/>
                <a:gd name="T17" fmla="*/ 180 h 774"/>
                <a:gd name="T18" fmla="*/ 774 w 823"/>
                <a:gd name="T19" fmla="*/ 330 h 774"/>
                <a:gd name="T20" fmla="*/ 774 w 823"/>
                <a:gd name="T21" fmla="*/ 774 h 774"/>
                <a:gd name="T22" fmla="*/ 823 w 823"/>
                <a:gd name="T23" fmla="*/ 774 h 774"/>
                <a:gd name="T24" fmla="*/ 823 w 823"/>
                <a:gd name="T25" fmla="*/ 330 h 774"/>
                <a:gd name="T26" fmla="*/ 778 w 823"/>
                <a:gd name="T27" fmla="*/ 203 h 774"/>
                <a:gd name="T28" fmla="*/ 581 w 823"/>
                <a:gd name="T29" fmla="*/ 131 h 774"/>
                <a:gd name="T30" fmla="*/ 292 w 823"/>
                <a:gd name="T31" fmla="*/ 131 h 774"/>
                <a:gd name="T32" fmla="*/ 147 w 823"/>
                <a:gd name="T33" fmla="*/ 0 h 774"/>
                <a:gd name="T34" fmla="*/ 0 w 823"/>
                <a:gd name="T35" fmla="*/ 14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3" h="774">
                  <a:moveTo>
                    <a:pt x="61" y="147"/>
                  </a:moveTo>
                  <a:cubicBezTo>
                    <a:pt x="61" y="99"/>
                    <a:pt x="99" y="60"/>
                    <a:pt x="147" y="60"/>
                  </a:cubicBezTo>
                  <a:cubicBezTo>
                    <a:pt x="194" y="60"/>
                    <a:pt x="233" y="99"/>
                    <a:pt x="233" y="147"/>
                  </a:cubicBezTo>
                  <a:cubicBezTo>
                    <a:pt x="233" y="194"/>
                    <a:pt x="194" y="233"/>
                    <a:pt x="147" y="233"/>
                  </a:cubicBezTo>
                  <a:cubicBezTo>
                    <a:pt x="99" y="233"/>
                    <a:pt x="61" y="194"/>
                    <a:pt x="61" y="147"/>
                  </a:cubicBezTo>
                  <a:moveTo>
                    <a:pt x="0" y="147"/>
                  </a:moveTo>
                  <a:cubicBezTo>
                    <a:pt x="0" y="227"/>
                    <a:pt x="66" y="293"/>
                    <a:pt x="147" y="293"/>
                  </a:cubicBezTo>
                  <a:cubicBezTo>
                    <a:pt x="216" y="293"/>
                    <a:pt x="274" y="245"/>
                    <a:pt x="289" y="180"/>
                  </a:cubicBezTo>
                  <a:cubicBezTo>
                    <a:pt x="581" y="180"/>
                    <a:pt x="581" y="180"/>
                    <a:pt x="581" y="180"/>
                  </a:cubicBezTo>
                  <a:cubicBezTo>
                    <a:pt x="653" y="180"/>
                    <a:pt x="774" y="200"/>
                    <a:pt x="774" y="330"/>
                  </a:cubicBezTo>
                  <a:cubicBezTo>
                    <a:pt x="774" y="774"/>
                    <a:pt x="774" y="774"/>
                    <a:pt x="774" y="774"/>
                  </a:cubicBezTo>
                  <a:cubicBezTo>
                    <a:pt x="823" y="774"/>
                    <a:pt x="823" y="774"/>
                    <a:pt x="823" y="774"/>
                  </a:cubicBezTo>
                  <a:cubicBezTo>
                    <a:pt x="823" y="330"/>
                    <a:pt x="823" y="330"/>
                    <a:pt x="823" y="330"/>
                  </a:cubicBezTo>
                  <a:cubicBezTo>
                    <a:pt x="823" y="295"/>
                    <a:pt x="815" y="245"/>
                    <a:pt x="778" y="203"/>
                  </a:cubicBezTo>
                  <a:cubicBezTo>
                    <a:pt x="737" y="155"/>
                    <a:pt x="671" y="131"/>
                    <a:pt x="581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85" y="58"/>
                    <a:pt x="222" y="0"/>
                    <a:pt x="147" y="0"/>
                  </a:cubicBezTo>
                  <a:cubicBezTo>
                    <a:pt x="66" y="0"/>
                    <a:pt x="0" y="66"/>
                    <a:pt x="0" y="14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CC0066"/>
                </a:solidFill>
                <a:latin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19AADBEB-0C0D-412A-BF65-4EF670DEE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6" y="472"/>
              <a:ext cx="1041" cy="2133"/>
            </a:xfrm>
            <a:custGeom>
              <a:avLst/>
              <a:gdLst>
                <a:gd name="T0" fmla="*/ 689 w 921"/>
                <a:gd name="T1" fmla="*/ 146 h 1890"/>
                <a:gd name="T2" fmla="*/ 775 w 921"/>
                <a:gd name="T3" fmla="*/ 60 h 1890"/>
                <a:gd name="T4" fmla="*/ 861 w 921"/>
                <a:gd name="T5" fmla="*/ 146 h 1890"/>
                <a:gd name="T6" fmla="*/ 775 w 921"/>
                <a:gd name="T7" fmla="*/ 232 h 1890"/>
                <a:gd name="T8" fmla="*/ 689 w 921"/>
                <a:gd name="T9" fmla="*/ 146 h 1890"/>
                <a:gd name="T10" fmla="*/ 632 w 921"/>
                <a:gd name="T11" fmla="*/ 115 h 1890"/>
                <a:gd name="T12" fmla="*/ 252 w 921"/>
                <a:gd name="T13" fmla="*/ 115 h 1890"/>
                <a:gd name="T14" fmla="*/ 7 w 921"/>
                <a:gd name="T15" fmla="*/ 294 h 1890"/>
                <a:gd name="T16" fmla="*/ 7 w 921"/>
                <a:gd name="T17" fmla="*/ 1890 h 1890"/>
                <a:gd name="T18" fmla="*/ 56 w 921"/>
                <a:gd name="T19" fmla="*/ 1890 h 1890"/>
                <a:gd name="T20" fmla="*/ 56 w 921"/>
                <a:gd name="T21" fmla="*/ 298 h 1890"/>
                <a:gd name="T22" fmla="*/ 252 w 921"/>
                <a:gd name="T23" fmla="*/ 165 h 1890"/>
                <a:gd name="T24" fmla="*/ 630 w 921"/>
                <a:gd name="T25" fmla="*/ 165 h 1890"/>
                <a:gd name="T26" fmla="*/ 775 w 921"/>
                <a:gd name="T27" fmla="*/ 292 h 1890"/>
                <a:gd name="T28" fmla="*/ 921 w 921"/>
                <a:gd name="T29" fmla="*/ 146 h 1890"/>
                <a:gd name="T30" fmla="*/ 775 w 921"/>
                <a:gd name="T31" fmla="*/ 0 h 1890"/>
                <a:gd name="T32" fmla="*/ 632 w 921"/>
                <a:gd name="T33" fmla="*/ 115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1" h="1890">
                  <a:moveTo>
                    <a:pt x="689" y="146"/>
                  </a:moveTo>
                  <a:cubicBezTo>
                    <a:pt x="689" y="99"/>
                    <a:pt x="728" y="60"/>
                    <a:pt x="775" y="60"/>
                  </a:cubicBezTo>
                  <a:cubicBezTo>
                    <a:pt x="823" y="60"/>
                    <a:pt x="861" y="99"/>
                    <a:pt x="861" y="146"/>
                  </a:cubicBezTo>
                  <a:cubicBezTo>
                    <a:pt x="861" y="194"/>
                    <a:pt x="823" y="232"/>
                    <a:pt x="775" y="232"/>
                  </a:cubicBezTo>
                  <a:cubicBezTo>
                    <a:pt x="728" y="232"/>
                    <a:pt x="689" y="194"/>
                    <a:pt x="689" y="146"/>
                  </a:cubicBezTo>
                  <a:moveTo>
                    <a:pt x="632" y="115"/>
                  </a:moveTo>
                  <a:cubicBezTo>
                    <a:pt x="252" y="115"/>
                    <a:pt x="252" y="115"/>
                    <a:pt x="252" y="115"/>
                  </a:cubicBezTo>
                  <a:cubicBezTo>
                    <a:pt x="87" y="115"/>
                    <a:pt x="16" y="167"/>
                    <a:pt x="7" y="294"/>
                  </a:cubicBezTo>
                  <a:cubicBezTo>
                    <a:pt x="0" y="394"/>
                    <a:pt x="7" y="1829"/>
                    <a:pt x="7" y="1890"/>
                  </a:cubicBezTo>
                  <a:cubicBezTo>
                    <a:pt x="56" y="1890"/>
                    <a:pt x="56" y="1890"/>
                    <a:pt x="56" y="1890"/>
                  </a:cubicBezTo>
                  <a:cubicBezTo>
                    <a:pt x="56" y="1875"/>
                    <a:pt x="50" y="395"/>
                    <a:pt x="56" y="298"/>
                  </a:cubicBezTo>
                  <a:cubicBezTo>
                    <a:pt x="61" y="227"/>
                    <a:pt x="80" y="165"/>
                    <a:pt x="252" y="165"/>
                  </a:cubicBezTo>
                  <a:cubicBezTo>
                    <a:pt x="630" y="165"/>
                    <a:pt x="630" y="165"/>
                    <a:pt x="630" y="165"/>
                  </a:cubicBezTo>
                  <a:cubicBezTo>
                    <a:pt x="639" y="236"/>
                    <a:pt x="701" y="292"/>
                    <a:pt x="775" y="292"/>
                  </a:cubicBezTo>
                  <a:cubicBezTo>
                    <a:pt x="856" y="292"/>
                    <a:pt x="921" y="227"/>
                    <a:pt x="921" y="146"/>
                  </a:cubicBezTo>
                  <a:cubicBezTo>
                    <a:pt x="921" y="65"/>
                    <a:pt x="856" y="0"/>
                    <a:pt x="775" y="0"/>
                  </a:cubicBezTo>
                  <a:cubicBezTo>
                    <a:pt x="705" y="0"/>
                    <a:pt x="646" y="49"/>
                    <a:pt x="632" y="11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CC0066"/>
                </a:solidFill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="" xmlns:a16="http://schemas.microsoft.com/office/drawing/2014/main" id="{238EA414-AC36-40D8-A243-043533D3CD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1" y="1320"/>
              <a:ext cx="928" cy="1281"/>
            </a:xfrm>
            <a:custGeom>
              <a:avLst/>
              <a:gdLst>
                <a:gd name="T0" fmla="*/ 666 w 822"/>
                <a:gd name="T1" fmla="*/ 166 h 1135"/>
                <a:gd name="T2" fmla="*/ 763 w 822"/>
                <a:gd name="T3" fmla="*/ 68 h 1135"/>
                <a:gd name="T4" fmla="*/ 860 w 822"/>
                <a:gd name="T5" fmla="*/ 166 h 1135"/>
                <a:gd name="T6" fmla="*/ 763 w 822"/>
                <a:gd name="T7" fmla="*/ 263 h 1135"/>
                <a:gd name="T8" fmla="*/ 666 w 822"/>
                <a:gd name="T9" fmla="*/ 166 h 1135"/>
                <a:gd name="T10" fmla="*/ 601 w 822"/>
                <a:gd name="T11" fmla="*/ 138 h 1135"/>
                <a:gd name="T12" fmla="*/ 228 w 822"/>
                <a:gd name="T13" fmla="*/ 134 h 1135"/>
                <a:gd name="T14" fmla="*/ 0 w 822"/>
                <a:gd name="T15" fmla="*/ 376 h 1135"/>
                <a:gd name="T16" fmla="*/ 0 w 822"/>
                <a:gd name="T17" fmla="*/ 1281 h 1135"/>
                <a:gd name="T18" fmla="*/ 55 w 822"/>
                <a:gd name="T19" fmla="*/ 1281 h 1135"/>
                <a:gd name="T20" fmla="*/ 55 w 822"/>
                <a:gd name="T21" fmla="*/ 376 h 1135"/>
                <a:gd name="T22" fmla="*/ 228 w 822"/>
                <a:gd name="T23" fmla="*/ 190 h 1135"/>
                <a:gd name="T24" fmla="*/ 601 w 822"/>
                <a:gd name="T25" fmla="*/ 193 h 1135"/>
                <a:gd name="T26" fmla="*/ 763 w 822"/>
                <a:gd name="T27" fmla="*/ 331 h 1135"/>
                <a:gd name="T28" fmla="*/ 928 w 822"/>
                <a:gd name="T29" fmla="*/ 166 h 1135"/>
                <a:gd name="T30" fmla="*/ 763 w 822"/>
                <a:gd name="T31" fmla="*/ 0 h 1135"/>
                <a:gd name="T32" fmla="*/ 601 w 822"/>
                <a:gd name="T33" fmla="*/ 138 h 11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2" h="1135">
                  <a:moveTo>
                    <a:pt x="590" y="147"/>
                  </a:moveTo>
                  <a:cubicBezTo>
                    <a:pt x="590" y="99"/>
                    <a:pt x="628" y="60"/>
                    <a:pt x="676" y="60"/>
                  </a:cubicBezTo>
                  <a:cubicBezTo>
                    <a:pt x="723" y="60"/>
                    <a:pt x="762" y="99"/>
                    <a:pt x="762" y="147"/>
                  </a:cubicBezTo>
                  <a:cubicBezTo>
                    <a:pt x="762" y="194"/>
                    <a:pt x="723" y="233"/>
                    <a:pt x="676" y="233"/>
                  </a:cubicBezTo>
                  <a:cubicBezTo>
                    <a:pt x="628" y="233"/>
                    <a:pt x="590" y="194"/>
                    <a:pt x="590" y="147"/>
                  </a:cubicBezTo>
                  <a:moveTo>
                    <a:pt x="532" y="122"/>
                  </a:moveTo>
                  <a:cubicBezTo>
                    <a:pt x="462" y="121"/>
                    <a:pt x="282" y="119"/>
                    <a:pt x="202" y="119"/>
                  </a:cubicBezTo>
                  <a:cubicBezTo>
                    <a:pt x="90" y="119"/>
                    <a:pt x="0" y="236"/>
                    <a:pt x="0" y="333"/>
                  </a:cubicBezTo>
                  <a:cubicBezTo>
                    <a:pt x="0" y="1135"/>
                    <a:pt x="0" y="1135"/>
                    <a:pt x="0" y="1135"/>
                  </a:cubicBezTo>
                  <a:cubicBezTo>
                    <a:pt x="49" y="1135"/>
                    <a:pt x="49" y="1135"/>
                    <a:pt x="49" y="1135"/>
                  </a:cubicBezTo>
                  <a:cubicBezTo>
                    <a:pt x="49" y="333"/>
                    <a:pt x="49" y="333"/>
                    <a:pt x="49" y="333"/>
                  </a:cubicBezTo>
                  <a:cubicBezTo>
                    <a:pt x="49" y="268"/>
                    <a:pt x="115" y="168"/>
                    <a:pt x="202" y="168"/>
                  </a:cubicBezTo>
                  <a:cubicBezTo>
                    <a:pt x="282" y="168"/>
                    <a:pt x="462" y="170"/>
                    <a:pt x="532" y="171"/>
                  </a:cubicBezTo>
                  <a:cubicBezTo>
                    <a:pt x="543" y="240"/>
                    <a:pt x="604" y="293"/>
                    <a:pt x="676" y="293"/>
                  </a:cubicBezTo>
                  <a:cubicBezTo>
                    <a:pt x="757" y="293"/>
                    <a:pt x="822" y="227"/>
                    <a:pt x="822" y="147"/>
                  </a:cubicBezTo>
                  <a:cubicBezTo>
                    <a:pt x="822" y="66"/>
                    <a:pt x="757" y="0"/>
                    <a:pt x="676" y="0"/>
                  </a:cubicBezTo>
                  <a:cubicBezTo>
                    <a:pt x="604" y="0"/>
                    <a:pt x="544" y="53"/>
                    <a:pt x="532" y="12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C0066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065A6A87-4B58-400A-86D0-904BC49D8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2608"/>
              <a:ext cx="1142" cy="286"/>
            </a:xfrm>
            <a:custGeom>
              <a:avLst/>
              <a:gdLst>
                <a:gd name="T0" fmla="*/ 1087 w 1142"/>
                <a:gd name="T1" fmla="*/ 0 h 287"/>
                <a:gd name="T2" fmla="*/ 0 w 1142"/>
                <a:gd name="T3" fmla="*/ 287 h 287"/>
                <a:gd name="T4" fmla="*/ 335 w 1142"/>
                <a:gd name="T5" fmla="*/ 287 h 287"/>
                <a:gd name="T6" fmla="*/ 1142 w 1142"/>
                <a:gd name="T7" fmla="*/ 0 h 287"/>
                <a:gd name="T8" fmla="*/ 1087 w 1142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287">
                  <a:moveTo>
                    <a:pt x="1087" y="0"/>
                  </a:moveTo>
                  <a:lnTo>
                    <a:pt x="0" y="287"/>
                  </a:lnTo>
                  <a:lnTo>
                    <a:pt x="335" y="287"/>
                  </a:lnTo>
                  <a:lnTo>
                    <a:pt x="1142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CC0066"/>
                </a:solidFill>
                <a:latin typeface="+mn-lt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="" xmlns:a16="http://schemas.microsoft.com/office/drawing/2014/main" id="{4396AC24-B6C6-4748-B30F-03ABA9C35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" y="2605"/>
              <a:ext cx="668" cy="295"/>
            </a:xfrm>
            <a:custGeom>
              <a:avLst/>
              <a:gdLst>
                <a:gd name="T0" fmla="*/ 611 w 668"/>
                <a:gd name="T1" fmla="*/ 0 h 295"/>
                <a:gd name="T2" fmla="*/ 0 w 668"/>
                <a:gd name="T3" fmla="*/ 295 h 295"/>
                <a:gd name="T4" fmla="*/ 344 w 668"/>
                <a:gd name="T5" fmla="*/ 295 h 295"/>
                <a:gd name="T6" fmla="*/ 668 w 668"/>
                <a:gd name="T7" fmla="*/ 0 h 295"/>
                <a:gd name="T8" fmla="*/ 611 w 6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" h="295">
                  <a:moveTo>
                    <a:pt x="611" y="0"/>
                  </a:moveTo>
                  <a:lnTo>
                    <a:pt x="0" y="295"/>
                  </a:lnTo>
                  <a:lnTo>
                    <a:pt x="344" y="295"/>
                  </a:lnTo>
                  <a:lnTo>
                    <a:pt x="668" y="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CC0066"/>
                </a:solidFill>
                <a:latin typeface="+mn-lt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="" xmlns:a16="http://schemas.microsoft.com/office/drawing/2014/main" id="{F55C085B-87EE-4447-A090-FCA8A7D66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" y="2611"/>
              <a:ext cx="339" cy="289"/>
            </a:xfrm>
            <a:custGeom>
              <a:avLst/>
              <a:gdLst>
                <a:gd name="T0" fmla="*/ 145 w 340"/>
                <a:gd name="T1" fmla="*/ 0 h 289"/>
                <a:gd name="T2" fmla="*/ 0 w 340"/>
                <a:gd name="T3" fmla="*/ 289 h 289"/>
                <a:gd name="T4" fmla="*/ 340 w 340"/>
                <a:gd name="T5" fmla="*/ 289 h 289"/>
                <a:gd name="T6" fmla="*/ 201 w 340"/>
                <a:gd name="T7" fmla="*/ 0 h 289"/>
                <a:gd name="T8" fmla="*/ 145 w 340"/>
                <a:gd name="T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289">
                  <a:moveTo>
                    <a:pt x="145" y="0"/>
                  </a:moveTo>
                  <a:lnTo>
                    <a:pt x="0" y="289"/>
                  </a:lnTo>
                  <a:lnTo>
                    <a:pt x="340" y="289"/>
                  </a:lnTo>
                  <a:lnTo>
                    <a:pt x="201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CC0066"/>
                </a:solidFill>
                <a:latin typeface="+mn-lt"/>
              </a:endParaRPr>
            </a:p>
          </p:txBody>
        </p:sp>
        <p:sp>
          <p:nvSpPr>
            <p:cNvPr id="16" name="Freeform 21">
              <a:extLst>
                <a:ext uri="{FF2B5EF4-FFF2-40B4-BE49-F238E27FC236}">
                  <a16:creationId xmlns="" xmlns:a16="http://schemas.microsoft.com/office/drawing/2014/main" id="{DDB1B731-B365-4ECE-BBBF-84CD76B1E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" y="2605"/>
              <a:ext cx="668" cy="298"/>
            </a:xfrm>
            <a:custGeom>
              <a:avLst/>
              <a:gdLst>
                <a:gd name="T0" fmla="*/ 0 w 668"/>
                <a:gd name="T1" fmla="*/ 0 h 298"/>
                <a:gd name="T2" fmla="*/ 328 w 668"/>
                <a:gd name="T3" fmla="*/ 298 h 298"/>
                <a:gd name="T4" fmla="*/ 668 w 668"/>
                <a:gd name="T5" fmla="*/ 298 h 298"/>
                <a:gd name="T6" fmla="*/ 55 w 668"/>
                <a:gd name="T7" fmla="*/ 0 h 298"/>
                <a:gd name="T8" fmla="*/ 0 w 668"/>
                <a:gd name="T9" fmla="*/ 0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8" h="298">
                  <a:moveTo>
                    <a:pt x="0" y="0"/>
                  </a:moveTo>
                  <a:lnTo>
                    <a:pt x="328" y="298"/>
                  </a:lnTo>
                  <a:lnTo>
                    <a:pt x="668" y="29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C0066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="" xmlns:a16="http://schemas.microsoft.com/office/drawing/2014/main" id="{1D762C0F-0C5F-45CB-9C9F-C91333408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2601"/>
              <a:ext cx="1148" cy="304"/>
            </a:xfrm>
            <a:custGeom>
              <a:avLst/>
              <a:gdLst>
                <a:gd name="T0" fmla="*/ 0 w 1148"/>
                <a:gd name="T1" fmla="*/ 0 h 304"/>
                <a:gd name="T2" fmla="*/ 804 w 1148"/>
                <a:gd name="T3" fmla="*/ 304 h 304"/>
                <a:gd name="T4" fmla="*/ 1148 w 1148"/>
                <a:gd name="T5" fmla="*/ 304 h 304"/>
                <a:gd name="T6" fmla="*/ 55 w 1148"/>
                <a:gd name="T7" fmla="*/ 0 h 304"/>
                <a:gd name="T8" fmla="*/ 0 w 1148"/>
                <a:gd name="T9" fmla="*/ 0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8" h="304">
                  <a:moveTo>
                    <a:pt x="0" y="0"/>
                  </a:moveTo>
                  <a:lnTo>
                    <a:pt x="804" y="304"/>
                  </a:lnTo>
                  <a:lnTo>
                    <a:pt x="1148" y="304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C0066"/>
                </a:solidFill>
              </a:endParaRPr>
            </a:p>
          </p:txBody>
        </p:sp>
      </p:grpSp>
      <p:sp>
        <p:nvSpPr>
          <p:cNvPr id="18" name="TextBox 38">
            <a:extLst>
              <a:ext uri="{FF2B5EF4-FFF2-40B4-BE49-F238E27FC236}">
                <a16:creationId xmlns="" xmlns:a16="http://schemas.microsoft.com/office/drawing/2014/main" id="{AE4F64A0-0A1F-4D96-A065-5C5C790F34F4}"/>
              </a:ext>
            </a:extLst>
          </p:cNvPr>
          <p:cNvSpPr txBox="1"/>
          <p:nvPr/>
        </p:nvSpPr>
        <p:spPr>
          <a:xfrm>
            <a:off x="179512" y="1203598"/>
            <a:ext cx="2987752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r">
              <a:lnSpc>
                <a:spcPts val="1920"/>
              </a:lnSpc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縣府及各鄉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鎮、市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公所轄內之民力團體、救難志工相關團體</a:t>
            </a:r>
            <a:endParaRPr lang="en-US" altLang="zh-CN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40">
            <a:extLst>
              <a:ext uri="{FF2B5EF4-FFF2-40B4-BE49-F238E27FC236}">
                <a16:creationId xmlns="" xmlns:a16="http://schemas.microsoft.com/office/drawing/2014/main" id="{74DAE2AF-6F1D-4443-B62A-18C19A4DE09B}"/>
              </a:ext>
            </a:extLst>
          </p:cNvPr>
          <p:cNvSpPr txBox="1"/>
          <p:nvPr/>
        </p:nvSpPr>
        <p:spPr>
          <a:xfrm>
            <a:off x="0" y="2200821"/>
            <a:ext cx="3027205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ts val="1920"/>
              </a:lnSpc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具有救災器材、裝備及技能之團體資料，包含：救難協會、搜救協會地址、聯絡方式等資料</a:t>
            </a:r>
            <a:endParaRPr lang="en-US" altLang="zh-CN" dirty="0"/>
          </a:p>
        </p:txBody>
      </p:sp>
      <p:sp>
        <p:nvSpPr>
          <p:cNvPr id="20" name="TextBox 51">
            <a:extLst>
              <a:ext uri="{FF2B5EF4-FFF2-40B4-BE49-F238E27FC236}">
                <a16:creationId xmlns="" xmlns:a16="http://schemas.microsoft.com/office/drawing/2014/main" id="{8822735F-FB5E-41E4-BBE5-27975EFC1EC7}"/>
              </a:ext>
            </a:extLst>
          </p:cNvPr>
          <p:cNvSpPr txBox="1"/>
          <p:nvPr/>
        </p:nvSpPr>
        <p:spPr>
          <a:xfrm>
            <a:off x="179512" y="3147814"/>
            <a:ext cx="28515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defRPr sz="1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rgbClr val="CC0066"/>
                </a:solidFill>
              </a:rPr>
              <a:t>慈善事業及社會福利機構</a:t>
            </a:r>
            <a:endParaRPr lang="zh-CN" altLang="en-US" dirty="0">
              <a:solidFill>
                <a:srgbClr val="CC0066"/>
              </a:solidFill>
            </a:endParaRPr>
          </a:p>
        </p:txBody>
      </p:sp>
      <p:sp>
        <p:nvSpPr>
          <p:cNvPr id="21" name="TextBox 52">
            <a:extLst>
              <a:ext uri="{FF2B5EF4-FFF2-40B4-BE49-F238E27FC236}">
                <a16:creationId xmlns="" xmlns:a16="http://schemas.microsoft.com/office/drawing/2014/main" id="{4F753274-4B81-4C88-862D-6222F288D65E}"/>
              </a:ext>
            </a:extLst>
          </p:cNvPr>
          <p:cNvSpPr txBox="1"/>
          <p:nvPr/>
        </p:nvSpPr>
        <p:spPr>
          <a:xfrm>
            <a:off x="67593" y="3452589"/>
            <a:ext cx="2959612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ts val="1920"/>
              </a:lnSpc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縣府及各鄉</a:t>
            </a:r>
            <a:r>
              <a:rPr lang="en-US" altLang="zh-TW" dirty="0"/>
              <a:t>(</a:t>
            </a:r>
            <a:r>
              <a:rPr lang="zh-TW" altLang="en-US" dirty="0"/>
              <a:t>鎮、市</a:t>
            </a:r>
            <a:r>
              <a:rPr lang="en-US" altLang="zh-TW" dirty="0"/>
              <a:t>)</a:t>
            </a:r>
            <a:r>
              <a:rPr lang="zh-TW" altLang="en-US" dirty="0"/>
              <a:t>公所轄內災時可協助提供人力、物資之團體</a:t>
            </a:r>
            <a:endParaRPr lang="en-US" altLang="zh-CN" dirty="0"/>
          </a:p>
        </p:txBody>
      </p:sp>
      <p:sp>
        <p:nvSpPr>
          <p:cNvPr id="22" name="TextBox 53">
            <a:extLst>
              <a:ext uri="{FF2B5EF4-FFF2-40B4-BE49-F238E27FC236}">
                <a16:creationId xmlns="" xmlns:a16="http://schemas.microsoft.com/office/drawing/2014/main" id="{936D06BE-D1EA-479B-AACD-B4FB11B9C3A0}"/>
              </a:ext>
            </a:extLst>
          </p:cNvPr>
          <p:cNvSpPr txBox="1"/>
          <p:nvPr/>
        </p:nvSpPr>
        <p:spPr>
          <a:xfrm>
            <a:off x="6098323" y="1696765"/>
            <a:ext cx="2511673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ts val="1920"/>
              </a:lnSpc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/>
            <a:r>
              <a:rPr lang="zh-TW" altLang="en-US" dirty="0"/>
              <a:t>縣府及各鄉</a:t>
            </a:r>
            <a:r>
              <a:rPr lang="en-US" altLang="zh-TW" dirty="0"/>
              <a:t>(</a:t>
            </a:r>
            <a:r>
              <a:rPr lang="zh-TW" altLang="en-US" dirty="0"/>
              <a:t>鎮、市</a:t>
            </a:r>
            <a:r>
              <a:rPr lang="en-US" altLang="zh-TW" dirty="0"/>
              <a:t>)</a:t>
            </a:r>
            <a:r>
              <a:rPr lang="zh-TW" altLang="en-US" dirty="0"/>
              <a:t>公所轄內可於災時提供照護、病床醫療資源等單位</a:t>
            </a:r>
            <a:endParaRPr lang="en-US" altLang="zh-CN" dirty="0"/>
          </a:p>
        </p:txBody>
      </p:sp>
      <p:sp>
        <p:nvSpPr>
          <p:cNvPr id="23" name="TextBox 58">
            <a:extLst>
              <a:ext uri="{FF2B5EF4-FFF2-40B4-BE49-F238E27FC236}">
                <a16:creationId xmlns="" xmlns:a16="http://schemas.microsoft.com/office/drawing/2014/main" id="{680F476A-5586-4D54-BEEF-5AA237F766B3}"/>
              </a:ext>
            </a:extLst>
          </p:cNvPr>
          <p:cNvSpPr txBox="1"/>
          <p:nvPr/>
        </p:nvSpPr>
        <p:spPr>
          <a:xfrm>
            <a:off x="6098323" y="3136925"/>
            <a:ext cx="2511673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920"/>
              </a:lnSpc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縣府及各鄉</a:t>
            </a:r>
            <a:r>
              <a:rPr lang="en-US" altLang="zh-TW" dirty="0"/>
              <a:t>(</a:t>
            </a:r>
            <a:r>
              <a:rPr lang="zh-TW" altLang="en-US" dirty="0"/>
              <a:t>鎮、市</a:t>
            </a:r>
            <a:r>
              <a:rPr lang="en-US" altLang="zh-TW" dirty="0"/>
              <a:t>)</a:t>
            </a:r>
            <a:r>
              <a:rPr lang="zh-TW" altLang="en-US" dirty="0"/>
              <a:t>公所轄內提供災時之機具、物資與服務</a:t>
            </a:r>
            <a:endParaRPr lang="en-US" altLang="zh-CN" dirty="0"/>
          </a:p>
        </p:txBody>
      </p:sp>
      <p:grpSp>
        <p:nvGrpSpPr>
          <p:cNvPr id="24" name="组合 3">
            <a:extLst>
              <a:ext uri="{FF2B5EF4-FFF2-40B4-BE49-F238E27FC236}">
                <a16:creationId xmlns="" xmlns:a16="http://schemas.microsoft.com/office/drawing/2014/main" id="{B3CE982D-DA6C-4720-B30E-79DF52B63523}"/>
              </a:ext>
            </a:extLst>
          </p:cNvPr>
          <p:cNvGrpSpPr/>
          <p:nvPr/>
        </p:nvGrpSpPr>
        <p:grpSpPr>
          <a:xfrm>
            <a:off x="2897185" y="4527974"/>
            <a:ext cx="3339384" cy="572957"/>
            <a:chOff x="5361802" y="8301118"/>
            <a:chExt cx="6180180" cy="1060369"/>
          </a:xfrm>
        </p:grpSpPr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8918CA8E-4A25-4B61-9DD8-6B66C444E6BF}"/>
                </a:ext>
              </a:extLst>
            </p:cNvPr>
            <p:cNvSpPr/>
            <p:nvPr/>
          </p:nvSpPr>
          <p:spPr>
            <a:xfrm>
              <a:off x="5361802" y="8301118"/>
              <a:ext cx="6180180" cy="106036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C0066"/>
                </a:solidFill>
              </a:endParaRPr>
            </a:p>
          </p:txBody>
        </p:sp>
        <p:sp>
          <p:nvSpPr>
            <p:cNvPr id="26" name="TextBox 59">
              <a:extLst>
                <a:ext uri="{FF2B5EF4-FFF2-40B4-BE49-F238E27FC236}">
                  <a16:creationId xmlns="" xmlns:a16="http://schemas.microsoft.com/office/drawing/2014/main" id="{00710A14-90CC-451D-9D17-638E2A487EE4}"/>
                </a:ext>
              </a:extLst>
            </p:cNvPr>
            <p:cNvSpPr txBox="1"/>
            <p:nvPr/>
          </p:nvSpPr>
          <p:spPr>
            <a:xfrm>
              <a:off x="5602429" y="8545425"/>
              <a:ext cx="5683702" cy="6154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/>
              <a:r>
                <a:rPr lang="zh-TW" altLang="en-US" sz="2161" dirty="0"/>
                <a:t>志工、</a:t>
              </a:r>
              <a:r>
                <a:rPr lang="en-US" altLang="zh-TW" sz="2161" dirty="0"/>
                <a:t>NGO</a:t>
              </a:r>
              <a:r>
                <a:rPr lang="zh-TW" altLang="en-US" sz="2161" dirty="0"/>
                <a:t>和民間企業</a:t>
              </a:r>
              <a:endParaRPr lang="zh-CN" altLang="en-US" sz="2161" dirty="0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82E34533-2B6F-45C8-9577-D6EB23D7CD0D}"/>
              </a:ext>
            </a:extLst>
          </p:cNvPr>
          <p:cNvSpPr/>
          <p:nvPr/>
        </p:nvSpPr>
        <p:spPr>
          <a:xfrm>
            <a:off x="3855827" y="638520"/>
            <a:ext cx="5149838" cy="646331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持續更新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彙整調查</a:t>
            </a:r>
            <a:r>
              <a:rPr lang="zh-TW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本縣志工團體、非政府</a:t>
            </a:r>
            <a:r>
              <a:rPr lang="zh-TW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組織</a:t>
            </a:r>
            <a:r>
              <a:rPr lang="en-US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NGO)</a:t>
            </a:r>
            <a:r>
              <a:rPr lang="zh-TW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和民間企業相關聯繫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資料。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29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0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41632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十四、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調查與整合民間志工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07842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290" y="599750"/>
            <a:ext cx="4320000" cy="4480000"/>
          </a:xfrm>
          <a:prstGeom prst="rect">
            <a:avLst/>
          </a:prstGeom>
        </p:spPr>
      </p:pic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4801314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十五、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維護宜蘭縣防災資訊網、災害應變專區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7F33D9C-1CE9-456D-89B7-D6556ADEBA76}"/>
              </a:ext>
            </a:extLst>
          </p:cNvPr>
          <p:cNvSpPr/>
          <p:nvPr/>
        </p:nvSpPr>
        <p:spPr>
          <a:xfrm>
            <a:off x="180274" y="1131590"/>
            <a:ext cx="46077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持續更新「宜蘭縣防災資訊網」網站內容，提供民眾各項即時資訊，辦理情形如下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endParaRPr lang="zh-TW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altLang="zh-TW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108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年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3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月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13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日更新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108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年避難場所清單資料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(108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25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日社會處資料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至宜蘭縣防災資訊網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altLang="zh-TW" b="1" u="sng" dirty="0" smtClean="0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altLang="zh-TW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108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年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3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月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14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日更新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108</a:t>
            </a:r>
            <a:r>
              <a:rPr lang="zh-TW" altLang="zh-TW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年</a:t>
            </a:r>
            <a:r>
              <a:rPr lang="en-US" altLang="zh-TW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12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個鄉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鎮、市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公所村里簡易疏散避難圖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233</a:t>
            </a:r>
            <a:r>
              <a:rPr lang="zh-TW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幅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至宜蘭縣防災資訊網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185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647152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十六、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建置歷史災情、氣象資料庫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701999"/>
            <a:ext cx="2627596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70" y="647412"/>
            <a:ext cx="2703093" cy="23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066047"/>
            <a:ext cx="2627596" cy="196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40" y="3039019"/>
            <a:ext cx="2701523" cy="2023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238125" y="775977"/>
            <a:ext cx="3357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p"/>
            </a:pP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1-3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修正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建置歷史颱風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資料庫內容如下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20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歷史颱風資料庫災情照片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20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更改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歷史颱風資料庫索引方式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為主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目錄、颱風災情照片依災害類型分類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504" y="3579862"/>
            <a:ext cx="3487746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宜蘭縣情資網故事地圖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，建立歷史颱風資料庫主題地圖，可於圖面直觀了解歷史災情空間分布，方便使用者運用地理位置查詢。</a:t>
            </a:r>
          </a:p>
        </p:txBody>
      </p:sp>
    </p:spTree>
    <p:extLst>
      <p:ext uri="{BB962C8B-B14F-4D97-AF65-F5344CB8AC3E}">
        <p14:creationId xmlns:p14="http://schemas.microsoft.com/office/powerpoint/2010/main" val="537847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528548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十七、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更新維護災害圖資平台行動應用軟體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宜蘭防災資訊掌上通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28782" y="1021226"/>
            <a:ext cx="6574460" cy="3952610"/>
            <a:chOff x="28781" y="1021226"/>
            <a:chExt cx="6847475" cy="3952610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912" y="1699716"/>
              <a:ext cx="218454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5666" y="1699716"/>
              <a:ext cx="2211364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5"/>
            <a:srcRect b="2602"/>
            <a:stretch/>
          </p:blipFill>
          <p:spPr>
            <a:xfrm>
              <a:off x="4557030" y="1699716"/>
              <a:ext cx="2319226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字方塊 11"/>
            <p:cNvSpPr txBox="1"/>
            <p:nvPr/>
          </p:nvSpPr>
          <p:spPr>
            <a:xfrm>
              <a:off x="2458127" y="4635282"/>
              <a:ext cx="1986441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年度檢修報告表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8781" y="1021226"/>
              <a:ext cx="6788910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持續更新</a:t>
              </a:r>
              <a:r>
                <a:rPr lang="zh-TW" altLang="en-US" b="1" u="sng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維護災害圖資平台行動應用軟體</a:t>
              </a:r>
              <a:r>
                <a:rPr lang="en-US" altLang="zh-TW" b="1" u="sng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b="1" u="sng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宜蘭防災資訊掌上通</a:t>
              </a:r>
              <a:r>
                <a:rPr lang="en-US" altLang="zh-TW" b="1" u="sng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，已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完成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月、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月及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月檢修報告表。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6696495" y="619002"/>
            <a:ext cx="2322453" cy="4356000"/>
            <a:chOff x="6696495" y="619002"/>
            <a:chExt cx="2322453" cy="4356000"/>
          </a:xfrm>
        </p:grpSpPr>
        <p:pic>
          <p:nvPicPr>
            <p:cNvPr id="21" name="圖片 20">
              <a:extLst>
                <a:ext uri="{FF2B5EF4-FFF2-40B4-BE49-F238E27FC236}">
                  <a16:creationId xmlns="" xmlns:a16="http://schemas.microsoft.com/office/drawing/2014/main" id="{4881FD7B-A80F-42E4-8F73-D2CB85636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232"/>
            <a:stretch/>
          </p:blipFill>
          <p:spPr>
            <a:xfrm>
              <a:off x="6784061" y="1229375"/>
              <a:ext cx="2141633" cy="118240"/>
            </a:xfrm>
            <a:prstGeom prst="rect">
              <a:avLst/>
            </a:prstGeom>
          </p:spPr>
        </p:pic>
        <p:grpSp>
          <p:nvGrpSpPr>
            <p:cNvPr id="26" name="群組 25"/>
            <p:cNvGrpSpPr/>
            <p:nvPr/>
          </p:nvGrpSpPr>
          <p:grpSpPr>
            <a:xfrm>
              <a:off x="6696495" y="619002"/>
              <a:ext cx="2322453" cy="4356000"/>
              <a:chOff x="6696495" y="619002"/>
              <a:chExt cx="2322453" cy="4356000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="" xmlns:a16="http://schemas.microsoft.com/office/drawing/2014/main" id="{926C0915-34AF-44FC-9982-050742948B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96495" y="619002"/>
                <a:ext cx="2322453" cy="4356000"/>
                <a:chOff x="285597" y="914884"/>
                <a:chExt cx="1845062" cy="3460603"/>
              </a:xfrm>
            </p:grpSpPr>
            <p:sp>
              <p:nvSpPr>
                <p:cNvPr id="22" name="Shape 19">
                  <a:extLst>
                    <a:ext uri="{FF2B5EF4-FFF2-40B4-BE49-F238E27FC236}">
                      <a16:creationId xmlns="" xmlns:a16="http://schemas.microsoft.com/office/drawing/2014/main" id="{6DE2A2FA-60C7-44F1-B58F-B5213956F465}"/>
                    </a:ext>
                  </a:extLst>
                </p:cNvPr>
                <p:cNvSpPr/>
                <p:nvPr/>
              </p:nvSpPr>
              <p:spPr>
                <a:xfrm>
                  <a:off x="285597" y="914884"/>
                  <a:ext cx="1845062" cy="3460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840" y="18519"/>
                      </a:moveTo>
                      <a:lnTo>
                        <a:pt x="760" y="18519"/>
                      </a:lnTo>
                      <a:lnTo>
                        <a:pt x="760" y="3081"/>
                      </a:lnTo>
                      <a:lnTo>
                        <a:pt x="20840" y="3081"/>
                      </a:lnTo>
                      <a:cubicBezTo>
                        <a:pt x="20840" y="3081"/>
                        <a:pt x="20840" y="18519"/>
                        <a:pt x="20840" y="18519"/>
                      </a:cubicBezTo>
                      <a:close/>
                      <a:moveTo>
                        <a:pt x="19809" y="0"/>
                      </a:moveTo>
                      <a:lnTo>
                        <a:pt x="1791" y="0"/>
                      </a:lnTo>
                      <a:cubicBezTo>
                        <a:pt x="802" y="0"/>
                        <a:pt x="0" y="427"/>
                        <a:pt x="0" y="955"/>
                      </a:cubicBezTo>
                      <a:lnTo>
                        <a:pt x="0" y="20645"/>
                      </a:lnTo>
                      <a:cubicBezTo>
                        <a:pt x="0" y="21173"/>
                        <a:pt x="802" y="21600"/>
                        <a:pt x="1791" y="21600"/>
                      </a:cubicBezTo>
                      <a:lnTo>
                        <a:pt x="19809" y="21600"/>
                      </a:lnTo>
                      <a:cubicBezTo>
                        <a:pt x="20798" y="21600"/>
                        <a:pt x="21600" y="21173"/>
                        <a:pt x="21600" y="20645"/>
                      </a:cubicBezTo>
                      <a:lnTo>
                        <a:pt x="21600" y="955"/>
                      </a:lnTo>
                      <a:cubicBezTo>
                        <a:pt x="21600" y="427"/>
                        <a:pt x="20798" y="0"/>
                        <a:pt x="1980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250" dirty="0"/>
                </a:p>
              </p:txBody>
            </p:sp>
            <p:sp>
              <p:nvSpPr>
                <p:cNvPr id="23" name="Shape 20">
                  <a:extLst>
                    <a:ext uri="{FF2B5EF4-FFF2-40B4-BE49-F238E27FC236}">
                      <a16:creationId xmlns="" xmlns:a16="http://schemas.microsoft.com/office/drawing/2014/main" id="{E176F510-D23C-4013-90CB-CE3AAB7F254B}"/>
                    </a:ext>
                  </a:extLst>
                </p:cNvPr>
                <p:cNvSpPr/>
                <p:nvPr/>
              </p:nvSpPr>
              <p:spPr>
                <a:xfrm>
                  <a:off x="941491" y="1033706"/>
                  <a:ext cx="536553" cy="49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21150" y="21600"/>
                        <a:pt x="20596" y="21600"/>
                      </a:cubicBezTo>
                      <a:lnTo>
                        <a:pt x="1004" y="21600"/>
                      </a:lnTo>
                      <a:cubicBezTo>
                        <a:pt x="450" y="21600"/>
                        <a:pt x="0" y="16765"/>
                        <a:pt x="0" y="10800"/>
                      </a:cubicBezTo>
                      <a:lnTo>
                        <a:pt x="0" y="10800"/>
                      </a:lnTo>
                      <a:cubicBezTo>
                        <a:pt x="0" y="4835"/>
                        <a:pt x="450" y="0"/>
                        <a:pt x="1004" y="0"/>
                      </a:cubicBezTo>
                      <a:lnTo>
                        <a:pt x="20596" y="0"/>
                      </a:lnTo>
                      <a:cubicBezTo>
                        <a:pt x="21150" y="0"/>
                        <a:pt x="21600" y="4835"/>
                        <a:pt x="21600" y="10800"/>
                      </a:cubicBezTo>
                      <a:cubicBezTo>
                        <a:pt x="21600" y="10800"/>
                        <a:pt x="21600" y="10800"/>
                        <a:pt x="21600" y="1080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250"/>
                </a:p>
              </p:txBody>
            </p:sp>
            <p:sp>
              <p:nvSpPr>
                <p:cNvPr id="24" name="Oval 76">
                  <a:extLst>
                    <a:ext uri="{FF2B5EF4-FFF2-40B4-BE49-F238E27FC236}">
                      <a16:creationId xmlns="" xmlns:a16="http://schemas.microsoft.com/office/drawing/2014/main" id="{263EF52E-CA62-4B47-910A-8E4888382FDC}"/>
                    </a:ext>
                  </a:extLst>
                </p:cNvPr>
                <p:cNvSpPr/>
                <p:nvPr/>
              </p:nvSpPr>
              <p:spPr>
                <a:xfrm>
                  <a:off x="839019" y="1029220"/>
                  <a:ext cx="57816" cy="578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25" name="Shape 21">
                  <a:extLst>
                    <a:ext uri="{FF2B5EF4-FFF2-40B4-BE49-F238E27FC236}">
                      <a16:creationId xmlns="" xmlns:a16="http://schemas.microsoft.com/office/drawing/2014/main" id="{AAD7D534-2550-40CD-9DFA-848A1534E226}"/>
                    </a:ext>
                  </a:extLst>
                </p:cNvPr>
                <p:cNvSpPr/>
                <p:nvPr/>
              </p:nvSpPr>
              <p:spPr>
                <a:xfrm>
                  <a:off x="1055560" y="3956712"/>
                  <a:ext cx="300618" cy="300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8826" y="4962"/>
                      </a:moveTo>
                      <a:lnTo>
                        <a:pt x="12774" y="4962"/>
                      </a:lnTo>
                      <a:cubicBezTo>
                        <a:pt x="14909" y="4962"/>
                        <a:pt x="16638" y="6691"/>
                        <a:pt x="16638" y="8826"/>
                      </a:cubicBezTo>
                      <a:cubicBezTo>
                        <a:pt x="16638" y="8826"/>
                        <a:pt x="16638" y="12774"/>
                        <a:pt x="16638" y="12774"/>
                      </a:cubicBezTo>
                      <a:cubicBezTo>
                        <a:pt x="16638" y="14909"/>
                        <a:pt x="14909" y="16638"/>
                        <a:pt x="12774" y="16638"/>
                      </a:cubicBezTo>
                      <a:lnTo>
                        <a:pt x="8826" y="16638"/>
                      </a:lnTo>
                      <a:cubicBezTo>
                        <a:pt x="6691" y="16638"/>
                        <a:pt x="4962" y="14909"/>
                        <a:pt x="4962" y="12774"/>
                      </a:cubicBezTo>
                      <a:lnTo>
                        <a:pt x="4962" y="8826"/>
                      </a:lnTo>
                      <a:cubicBezTo>
                        <a:pt x="4962" y="6691"/>
                        <a:pt x="6691" y="4962"/>
                        <a:pt x="8826" y="4962"/>
                      </a:cubicBezTo>
                      <a:close/>
                      <a:moveTo>
                        <a:pt x="9359" y="6489"/>
                      </a:moveTo>
                      <a:cubicBezTo>
                        <a:pt x="7773" y="6489"/>
                        <a:pt x="6489" y="7773"/>
                        <a:pt x="6489" y="9359"/>
                      </a:cubicBezTo>
                      <a:lnTo>
                        <a:pt x="6489" y="12294"/>
                      </a:lnTo>
                      <a:cubicBezTo>
                        <a:pt x="6489" y="13881"/>
                        <a:pt x="7773" y="15165"/>
                        <a:pt x="9359" y="15165"/>
                      </a:cubicBezTo>
                      <a:lnTo>
                        <a:pt x="12294" y="15165"/>
                      </a:lnTo>
                      <a:cubicBezTo>
                        <a:pt x="13881" y="15165"/>
                        <a:pt x="15165" y="13881"/>
                        <a:pt x="15165" y="12294"/>
                      </a:cubicBezTo>
                      <a:lnTo>
                        <a:pt x="15165" y="9359"/>
                      </a:lnTo>
                      <a:cubicBezTo>
                        <a:pt x="15165" y="7773"/>
                        <a:pt x="13881" y="6489"/>
                        <a:pt x="12294" y="6489"/>
                      </a:cubicBezTo>
                      <a:lnTo>
                        <a:pt x="9359" y="648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250"/>
                </a:p>
              </p:txBody>
            </p:sp>
          </p:grpSp>
          <p:pic>
            <p:nvPicPr>
              <p:cNvPr id="13" name="圖片 1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201"/>
              <a:stretch/>
            </p:blipFill>
            <p:spPr>
              <a:xfrm>
                <a:off x="6784061" y="1339666"/>
                <a:ext cx="2139190" cy="307728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/>
        </p:nvSpPr>
        <p:spPr>
          <a:xfrm>
            <a:off x="6776500" y="784324"/>
            <a:ext cx="2185987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更換</a:t>
            </a: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宜蘭防災資訊掌上通首頁背景圖片，</a:t>
            </a: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便於文字閱讀。</a:t>
            </a:r>
            <a:endParaRPr lang="zh-TW" altLang="en-US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99715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4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5285482" cy="415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十八、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邀集企業參與防災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10">
            <a:extLst>
              <a:ext uri="{FF2B5EF4-FFF2-40B4-BE49-F238E27FC236}">
                <a16:creationId xmlns="" xmlns:a16="http://schemas.microsoft.com/office/drawing/2014/main" id="{AE2EBFA9-F60F-42E2-AD1A-3BD877969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74" y="761880"/>
            <a:ext cx="5569862" cy="369332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EFB3"/>
              </a:gs>
              <a:gs pos="100000">
                <a:srgbClr val="FFF6DA"/>
              </a:gs>
            </a:gsLst>
            <a:lin ang="16200000" scaled="1"/>
          </a:gradFill>
          <a:ln w="34925" cmpd="dbl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107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年消防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署統計直轄市、縣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市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政府備忘錄簽署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情形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237665"/>
              </p:ext>
            </p:extLst>
          </p:nvPr>
        </p:nvGraphicFramePr>
        <p:xfrm>
          <a:off x="179833" y="1203598"/>
          <a:ext cx="8825830" cy="1440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7491"/>
                <a:gridCol w="5807328"/>
                <a:gridCol w="1111011"/>
              </a:tblGrid>
              <a:tr h="240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直轄市、縣</a:t>
                      </a:r>
                      <a:r>
                        <a:rPr lang="en-US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</a:t>
                      </a:r>
                      <a:r>
                        <a:rPr lang="en-US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簽署情形</a:t>
                      </a:r>
                      <a:r>
                        <a:rPr lang="en-US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統計至</a:t>
                      </a:r>
                      <a:r>
                        <a:rPr lang="en-US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</a:t>
                      </a:r>
                      <a:r>
                        <a:rPr lang="zh-TW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月底</a:t>
                      </a:r>
                      <a:r>
                        <a:rPr lang="en-US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1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</a:t>
                      </a:r>
                      <a:endParaRPr lang="zh-TW" sz="11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</a:tr>
              <a:tr h="240027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宜蘭縣政府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昇壕金屬</a:t>
                      </a:r>
                      <a:r>
                        <a:rPr 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有限公司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宜蘭市公所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</a:tr>
              <a:tr h="240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台灣水泥公司蘇澳</a:t>
                      </a:r>
                      <a:r>
                        <a:rPr 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廠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蘇澳鎮公所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40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東碱股份有限公司蘇澳</a:t>
                      </a:r>
                      <a:r>
                        <a:rPr 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總廠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蘇澳鎮公所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40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信大水泥公司南聖湖</a:t>
                      </a:r>
                      <a:r>
                        <a:rPr 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廠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蘇澳鎮公所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40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三星鄉</a:t>
                      </a:r>
                      <a:r>
                        <a:rPr 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農會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三星鄉農會</a:t>
                      </a:r>
                      <a:r>
                        <a:rPr lang="en-US" altLang="zh-TW" sz="15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1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2724" marR="62724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179832" y="2709685"/>
            <a:ext cx="3204000" cy="2375047"/>
            <a:chOff x="179832" y="2709685"/>
            <a:chExt cx="3204000" cy="2375047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32" y="2709685"/>
              <a:ext cx="3204000" cy="2265597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1187624" y="4746178"/>
              <a:ext cx="1210588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宜蘭市公所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3491880" y="2709685"/>
            <a:ext cx="3385351" cy="2375047"/>
            <a:chOff x="3491880" y="2709685"/>
            <a:chExt cx="3385351" cy="2375047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709685"/>
              <a:ext cx="1633305" cy="2310337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26" y="2709685"/>
              <a:ext cx="1633305" cy="2310336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4801572" y="4746178"/>
              <a:ext cx="1210588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蘇澳鎮公所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6996500" y="2703737"/>
            <a:ext cx="1633304" cy="2380995"/>
            <a:chOff x="6996500" y="2703737"/>
            <a:chExt cx="1633304" cy="238099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00" y="2703737"/>
              <a:ext cx="1633304" cy="2310336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7278181" y="4746178"/>
              <a:ext cx="1210588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34E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三星鄉農會</a:t>
              </a:r>
              <a:endParaRPr lang="en-US" altLang="zh-TW" sz="1600" b="1" dirty="0" smtClean="0">
                <a:solidFill>
                  <a:srgbClr val="034E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162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EB03EC1-1D61-4D59-A4BC-132603CBB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3" y="3473986"/>
            <a:ext cx="8117089" cy="154603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10">
            <a:extLst>
              <a:ext uri="{FF2B5EF4-FFF2-40B4-BE49-F238E27FC236}">
                <a16:creationId xmlns="" xmlns:a16="http://schemas.microsoft.com/office/drawing/2014/main" id="{AE2EBFA9-F60F-42E2-AD1A-3BD877969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74" y="761880"/>
            <a:ext cx="2041470" cy="369332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EFB3"/>
              </a:gs>
              <a:gs pos="100000">
                <a:srgbClr val="FFF6DA"/>
              </a:gs>
            </a:gsLst>
            <a:lin ang="16200000" scaled="1"/>
          </a:gradFill>
          <a:ln w="34925" cmpd="dbl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eaLnBrk="0" hangingPunct="0"/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推動企業防災規劃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: 圓角 44">
            <a:extLst>
              <a:ext uri="{FF2B5EF4-FFF2-40B4-BE49-F238E27FC236}">
                <a16:creationId xmlns="" xmlns:a16="http://schemas.microsoft.com/office/drawing/2014/main" id="{33FE3899-EDB6-4734-8E08-6F4318FC0952}"/>
              </a:ext>
            </a:extLst>
          </p:cNvPr>
          <p:cNvSpPr/>
          <p:nvPr/>
        </p:nvSpPr>
        <p:spPr>
          <a:xfrm>
            <a:off x="2872386" y="984171"/>
            <a:ext cx="5964030" cy="42517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縣府</a:t>
            </a:r>
            <a:r>
              <a: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年企業防災合作對象</a:t>
            </a:r>
          </a:p>
        </p:txBody>
      </p:sp>
      <p:sp>
        <p:nvSpPr>
          <p:cNvPr id="6" name="矩形: 圓角 51">
            <a:extLst>
              <a:ext uri="{FF2B5EF4-FFF2-40B4-BE49-F238E27FC236}">
                <a16:creationId xmlns="" xmlns:a16="http://schemas.microsoft.com/office/drawing/2014/main" id="{85A47F59-03BC-4E54-8756-23E534AA24A7}"/>
              </a:ext>
            </a:extLst>
          </p:cNvPr>
          <p:cNvSpPr/>
          <p:nvPr/>
        </p:nvSpPr>
        <p:spPr>
          <a:xfrm>
            <a:off x="611560" y="2099782"/>
            <a:ext cx="1884882" cy="5226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消防局外勤大隊</a:t>
            </a:r>
          </a:p>
        </p:txBody>
      </p:sp>
      <p:sp>
        <p:nvSpPr>
          <p:cNvPr id="7" name="矩形: 圓角 53">
            <a:extLst>
              <a:ext uri="{FF2B5EF4-FFF2-40B4-BE49-F238E27FC236}">
                <a16:creationId xmlns="" xmlns:a16="http://schemas.microsoft.com/office/drawing/2014/main" id="{9D6A6C9B-CC84-48E8-9E9E-06E3C906229C}"/>
              </a:ext>
            </a:extLst>
          </p:cNvPr>
          <p:cNvSpPr/>
          <p:nvPr/>
        </p:nvSpPr>
        <p:spPr>
          <a:xfrm>
            <a:off x="2872386" y="2099782"/>
            <a:ext cx="1768679" cy="5226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鄉鎮市公所</a:t>
            </a:r>
          </a:p>
        </p:txBody>
      </p:sp>
      <p:sp>
        <p:nvSpPr>
          <p:cNvPr id="8" name="矩形: 圓角 55">
            <a:extLst>
              <a:ext uri="{FF2B5EF4-FFF2-40B4-BE49-F238E27FC236}">
                <a16:creationId xmlns="" xmlns:a16="http://schemas.microsoft.com/office/drawing/2014/main" id="{D8AA525C-753A-4892-8AAC-2AD8665E60C0}"/>
              </a:ext>
            </a:extLst>
          </p:cNvPr>
          <p:cNvSpPr/>
          <p:nvPr/>
        </p:nvSpPr>
        <p:spPr>
          <a:xfrm>
            <a:off x="4966523" y="2098513"/>
            <a:ext cx="2153561" cy="5226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相關局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endParaRPr lang="en-US" altLang="zh-TW" sz="1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工商旅遊處、計畫處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…)</a:t>
            </a:r>
            <a:endParaRPr lang="zh-TW" altLang="en-US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箭號: 向右 48">
            <a:extLst>
              <a:ext uri="{FF2B5EF4-FFF2-40B4-BE49-F238E27FC236}">
                <a16:creationId xmlns="" xmlns:a16="http://schemas.microsoft.com/office/drawing/2014/main" id="{0126A01C-C5E2-486E-9DE9-1BD1C79B734B}"/>
              </a:ext>
            </a:extLst>
          </p:cNvPr>
          <p:cNvSpPr/>
          <p:nvPr/>
        </p:nvSpPr>
        <p:spPr>
          <a:xfrm rot="16200000">
            <a:off x="1104980" y="2782424"/>
            <a:ext cx="765063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箭號: 向右 59">
            <a:extLst>
              <a:ext uri="{FF2B5EF4-FFF2-40B4-BE49-F238E27FC236}">
                <a16:creationId xmlns="" xmlns:a16="http://schemas.microsoft.com/office/drawing/2014/main" id="{B2847451-DB53-4A92-8913-846F4E1DECEA}"/>
              </a:ext>
            </a:extLst>
          </p:cNvPr>
          <p:cNvSpPr/>
          <p:nvPr/>
        </p:nvSpPr>
        <p:spPr>
          <a:xfrm rot="16200000">
            <a:off x="3419796" y="1512012"/>
            <a:ext cx="673855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" name="箭號: 向右 60">
            <a:extLst>
              <a:ext uri="{FF2B5EF4-FFF2-40B4-BE49-F238E27FC236}">
                <a16:creationId xmlns="" xmlns:a16="http://schemas.microsoft.com/office/drawing/2014/main" id="{84305F07-A96A-491F-AC55-D55A77A49BF9}"/>
              </a:ext>
            </a:extLst>
          </p:cNvPr>
          <p:cNvSpPr/>
          <p:nvPr/>
        </p:nvSpPr>
        <p:spPr>
          <a:xfrm rot="16200000" flipH="1" flipV="1">
            <a:off x="3378787" y="2768769"/>
            <a:ext cx="792376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箭號: 向右 62">
            <a:extLst>
              <a:ext uri="{FF2B5EF4-FFF2-40B4-BE49-F238E27FC236}">
                <a16:creationId xmlns="" xmlns:a16="http://schemas.microsoft.com/office/drawing/2014/main" id="{E7B3497E-3E20-4F83-8AFA-C306B945F345}"/>
              </a:ext>
            </a:extLst>
          </p:cNvPr>
          <p:cNvSpPr/>
          <p:nvPr/>
        </p:nvSpPr>
        <p:spPr>
          <a:xfrm rot="16200000">
            <a:off x="5633023" y="2709509"/>
            <a:ext cx="673855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箭號: 向右 63">
            <a:extLst>
              <a:ext uri="{FF2B5EF4-FFF2-40B4-BE49-F238E27FC236}">
                <a16:creationId xmlns="" xmlns:a16="http://schemas.microsoft.com/office/drawing/2014/main" id="{294809A7-38E9-40E0-87A3-A94384563975}"/>
              </a:ext>
            </a:extLst>
          </p:cNvPr>
          <p:cNvSpPr/>
          <p:nvPr/>
        </p:nvSpPr>
        <p:spPr>
          <a:xfrm rot="16200000" flipH="1" flipV="1">
            <a:off x="5703818" y="2916389"/>
            <a:ext cx="522635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6FD739B-CB9A-4C9F-8237-A1BD337FC8CA}"/>
              </a:ext>
            </a:extLst>
          </p:cNvPr>
          <p:cNvSpPr/>
          <p:nvPr/>
        </p:nvSpPr>
        <p:spPr>
          <a:xfrm>
            <a:off x="722592" y="2896132"/>
            <a:ext cx="165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推薦優良企業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D8432954-A714-4852-913B-8BAE614A9774}"/>
              </a:ext>
            </a:extLst>
          </p:cNvPr>
          <p:cNvSpPr/>
          <p:nvPr/>
        </p:nvSpPr>
        <p:spPr>
          <a:xfrm>
            <a:off x="4839722" y="2818095"/>
            <a:ext cx="2260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推薦優良企業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箭號: 弧形上彎 68">
            <a:extLst>
              <a:ext uri="{FF2B5EF4-FFF2-40B4-BE49-F238E27FC236}">
                <a16:creationId xmlns="" xmlns:a16="http://schemas.microsoft.com/office/drawing/2014/main" id="{A802962B-E11E-435B-84A3-5D5B3542555F}"/>
              </a:ext>
            </a:extLst>
          </p:cNvPr>
          <p:cNvSpPr/>
          <p:nvPr/>
        </p:nvSpPr>
        <p:spPr>
          <a:xfrm rot="8129993" flipH="1">
            <a:off x="1893316" y="1215199"/>
            <a:ext cx="964617" cy="621315"/>
          </a:xfrm>
          <a:prstGeom prst="curvedUp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1848D95-B757-4C01-B20D-6899B317FBE4}"/>
              </a:ext>
            </a:extLst>
          </p:cNvPr>
          <p:cNvSpPr/>
          <p:nvPr/>
        </p:nvSpPr>
        <p:spPr>
          <a:xfrm>
            <a:off x="1208070" y="4634205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企業形象正面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A1AADC69-1DE7-4070-8120-DB743E9F2C8D}"/>
              </a:ext>
            </a:extLst>
          </p:cNvPr>
          <p:cNvSpPr/>
          <p:nvPr/>
        </p:nvSpPr>
        <p:spPr>
          <a:xfrm>
            <a:off x="3942594" y="4612129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企業一定規模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6A106505-6C6B-4D74-A241-EACF2B932916}"/>
              </a:ext>
            </a:extLst>
          </p:cNvPr>
          <p:cNvSpPr/>
          <p:nvPr/>
        </p:nvSpPr>
        <p:spPr>
          <a:xfrm>
            <a:off x="6668033" y="461406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企業有意願</a:t>
            </a:r>
          </a:p>
        </p:txBody>
      </p:sp>
      <p:grpSp>
        <p:nvGrpSpPr>
          <p:cNvPr id="20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21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2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5285482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十八、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邀集企業參與防災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A6FD739B-CB9A-4C9F-8237-A1BD337FC8CA}"/>
              </a:ext>
            </a:extLst>
          </p:cNvPr>
          <p:cNvSpPr/>
          <p:nvPr/>
        </p:nvSpPr>
        <p:spPr>
          <a:xfrm>
            <a:off x="3039522" y="2715766"/>
            <a:ext cx="1485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提報公所開口契約廠商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D8432954-A714-4852-913B-8BAE614A9774}"/>
              </a:ext>
            </a:extLst>
          </p:cNvPr>
          <p:cNvSpPr/>
          <p:nvPr/>
        </p:nvSpPr>
        <p:spPr>
          <a:xfrm>
            <a:off x="5508267" y="3470745"/>
            <a:ext cx="4036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1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企業簽屬合作備忘錄</a:t>
            </a:r>
          </a:p>
        </p:txBody>
      </p:sp>
      <p:sp>
        <p:nvSpPr>
          <p:cNvPr id="26" name="矩形: 圓角 53">
            <a:extLst>
              <a:ext uri="{FF2B5EF4-FFF2-40B4-BE49-F238E27FC236}">
                <a16:creationId xmlns="" xmlns:a16="http://schemas.microsoft.com/office/drawing/2014/main" id="{9D6A6C9B-CC84-48E8-9E9E-06E3C906229C}"/>
              </a:ext>
            </a:extLst>
          </p:cNvPr>
          <p:cNvSpPr/>
          <p:nvPr/>
        </p:nvSpPr>
        <p:spPr>
          <a:xfrm>
            <a:off x="7184226" y="2098513"/>
            <a:ext cx="1768679" cy="5226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訪談企業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箭號: 向右 59">
            <a:extLst>
              <a:ext uri="{FF2B5EF4-FFF2-40B4-BE49-F238E27FC236}">
                <a16:creationId xmlns="" xmlns:a16="http://schemas.microsoft.com/office/drawing/2014/main" id="{B2847451-DB53-4A92-8913-846F4E1DECEA}"/>
              </a:ext>
            </a:extLst>
          </p:cNvPr>
          <p:cNvSpPr/>
          <p:nvPr/>
        </p:nvSpPr>
        <p:spPr>
          <a:xfrm rot="16200000">
            <a:off x="7731636" y="1469449"/>
            <a:ext cx="673855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8" name="箭號: 向右 60">
            <a:extLst>
              <a:ext uri="{FF2B5EF4-FFF2-40B4-BE49-F238E27FC236}">
                <a16:creationId xmlns="" xmlns:a16="http://schemas.microsoft.com/office/drawing/2014/main" id="{84305F07-A96A-491F-AC55-D55A77A49BF9}"/>
              </a:ext>
            </a:extLst>
          </p:cNvPr>
          <p:cNvSpPr/>
          <p:nvPr/>
        </p:nvSpPr>
        <p:spPr>
          <a:xfrm rot="16200000" flipH="1" flipV="1">
            <a:off x="7690627" y="2767500"/>
            <a:ext cx="792376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A6FD739B-CB9A-4C9F-8237-A1BD337FC8CA}"/>
              </a:ext>
            </a:extLst>
          </p:cNvPr>
          <p:cNvSpPr/>
          <p:nvPr/>
        </p:nvSpPr>
        <p:spPr>
          <a:xfrm>
            <a:off x="7351362" y="2643758"/>
            <a:ext cx="1654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九號休閒餐飲事業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香草菲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菲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博物館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車噶瑪蘭威士忌酒廠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箭號: 向右 59">
            <a:extLst>
              <a:ext uri="{FF2B5EF4-FFF2-40B4-BE49-F238E27FC236}">
                <a16:creationId xmlns="" xmlns:a16="http://schemas.microsoft.com/office/drawing/2014/main" id="{B2847451-DB53-4A92-8913-846F4E1DECEA}"/>
              </a:ext>
            </a:extLst>
          </p:cNvPr>
          <p:cNvSpPr/>
          <p:nvPr/>
        </p:nvSpPr>
        <p:spPr>
          <a:xfrm rot="16200000">
            <a:off x="5706375" y="1493893"/>
            <a:ext cx="673855" cy="522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D8432954-A714-4852-913B-8BAE614A9774}"/>
              </a:ext>
            </a:extLst>
          </p:cNvPr>
          <p:cNvSpPr/>
          <p:nvPr/>
        </p:nvSpPr>
        <p:spPr>
          <a:xfrm>
            <a:off x="6963662" y="1635833"/>
            <a:ext cx="2260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洽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談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27099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7" grpId="0"/>
      <p:bldP spid="18" grpId="0"/>
      <p:bldP spid="19" grpId="0"/>
      <p:bldP spid="24" grpId="0"/>
      <p:bldP spid="25" grpId="0"/>
      <p:bldP spid="26" grpId="0" animBg="1"/>
      <p:bldP spid="27" grpId="0" animBg="1"/>
      <p:bldP spid="28" grpId="0" animBg="1"/>
      <p:bldP spid="29" grpId="0"/>
      <p:bldP spid="30" grpId="0" animBg="1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5285482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十九、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海嘯災害防救對策重點項目盤點表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="" xmlns:a16="http://schemas.microsoft.com/office/drawing/2014/main" id="{F3D76494-4CEE-408D-A56B-294E01178B92}"/>
              </a:ext>
            </a:extLst>
          </p:cNvPr>
          <p:cNvSpPr>
            <a:spLocks/>
          </p:cNvSpPr>
          <p:nvPr/>
        </p:nvSpPr>
        <p:spPr bwMode="auto">
          <a:xfrm>
            <a:off x="1745777" y="3352767"/>
            <a:ext cx="1417305" cy="1399932"/>
          </a:xfrm>
          <a:custGeom>
            <a:avLst/>
            <a:gdLst>
              <a:gd name="T0" fmla="*/ 0 w 2320"/>
              <a:gd name="T1" fmla="*/ 1620 h 2320"/>
              <a:gd name="T2" fmla="*/ 700 w 2320"/>
              <a:gd name="T3" fmla="*/ 2320 h 2320"/>
              <a:gd name="T4" fmla="*/ 2320 w 2320"/>
              <a:gd name="T5" fmla="*/ 2320 h 2320"/>
              <a:gd name="T6" fmla="*/ 2320 w 2320"/>
              <a:gd name="T7" fmla="*/ 700 h 2320"/>
              <a:gd name="T8" fmla="*/ 1620 w 2320"/>
              <a:gd name="T9" fmla="*/ 0 h 2320"/>
              <a:gd name="T10" fmla="*/ 0 w 2320"/>
              <a:gd name="T11" fmla="*/ 0 h 2320"/>
              <a:gd name="T12" fmla="*/ 0 w 2320"/>
              <a:gd name="T13" fmla="*/ 162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2320">
                <a:moveTo>
                  <a:pt x="0" y="1620"/>
                </a:moveTo>
                <a:cubicBezTo>
                  <a:pt x="0" y="2005"/>
                  <a:pt x="315" y="2320"/>
                  <a:pt x="700" y="2320"/>
                </a:cubicBezTo>
                <a:cubicBezTo>
                  <a:pt x="1240" y="2320"/>
                  <a:pt x="1780" y="2320"/>
                  <a:pt x="2320" y="2320"/>
                </a:cubicBezTo>
                <a:cubicBezTo>
                  <a:pt x="2320" y="1780"/>
                  <a:pt x="2320" y="1240"/>
                  <a:pt x="2320" y="700"/>
                </a:cubicBezTo>
                <a:cubicBezTo>
                  <a:pt x="2320" y="315"/>
                  <a:pt x="2005" y="0"/>
                  <a:pt x="1620" y="0"/>
                </a:cubicBezTo>
                <a:cubicBezTo>
                  <a:pt x="1080" y="0"/>
                  <a:pt x="540" y="0"/>
                  <a:pt x="0" y="0"/>
                </a:cubicBezTo>
                <a:lnTo>
                  <a:pt x="0" y="16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Freeform 13">
            <a:extLst>
              <a:ext uri="{FF2B5EF4-FFF2-40B4-BE49-F238E27FC236}">
                <a16:creationId xmlns="" xmlns:a16="http://schemas.microsoft.com/office/drawing/2014/main" id="{142A4DFE-CCB3-427C-8C5C-825BE5D0A4E5}"/>
              </a:ext>
            </a:extLst>
          </p:cNvPr>
          <p:cNvSpPr>
            <a:spLocks/>
          </p:cNvSpPr>
          <p:nvPr/>
        </p:nvSpPr>
        <p:spPr bwMode="auto">
          <a:xfrm>
            <a:off x="239381" y="3352767"/>
            <a:ext cx="1417305" cy="1399932"/>
          </a:xfrm>
          <a:custGeom>
            <a:avLst/>
            <a:gdLst>
              <a:gd name="T0" fmla="*/ 2320 w 2320"/>
              <a:gd name="T1" fmla="*/ 1620 h 2320"/>
              <a:gd name="T2" fmla="*/ 1620 w 2320"/>
              <a:gd name="T3" fmla="*/ 2320 h 2320"/>
              <a:gd name="T4" fmla="*/ 0 w 2320"/>
              <a:gd name="T5" fmla="*/ 2320 h 2320"/>
              <a:gd name="T6" fmla="*/ 0 w 2320"/>
              <a:gd name="T7" fmla="*/ 700 h 2320"/>
              <a:gd name="T8" fmla="*/ 700 w 2320"/>
              <a:gd name="T9" fmla="*/ 0 h 2320"/>
              <a:gd name="T10" fmla="*/ 2320 w 2320"/>
              <a:gd name="T11" fmla="*/ 0 h 2320"/>
              <a:gd name="T12" fmla="*/ 2320 w 2320"/>
              <a:gd name="T13" fmla="*/ 162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2320">
                <a:moveTo>
                  <a:pt x="2320" y="1620"/>
                </a:moveTo>
                <a:cubicBezTo>
                  <a:pt x="2320" y="2005"/>
                  <a:pt x="2005" y="2320"/>
                  <a:pt x="1620" y="2320"/>
                </a:cubicBezTo>
                <a:cubicBezTo>
                  <a:pt x="1080" y="2320"/>
                  <a:pt x="540" y="2320"/>
                  <a:pt x="0" y="2320"/>
                </a:cubicBezTo>
                <a:cubicBezTo>
                  <a:pt x="0" y="1780"/>
                  <a:pt x="0" y="1240"/>
                  <a:pt x="0" y="700"/>
                </a:cubicBezTo>
                <a:cubicBezTo>
                  <a:pt x="0" y="315"/>
                  <a:pt x="315" y="0"/>
                  <a:pt x="700" y="0"/>
                </a:cubicBezTo>
                <a:cubicBezTo>
                  <a:pt x="1240" y="0"/>
                  <a:pt x="1780" y="0"/>
                  <a:pt x="2320" y="0"/>
                </a:cubicBezTo>
                <a:lnTo>
                  <a:pt x="2320" y="16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14">
            <a:extLst>
              <a:ext uri="{FF2B5EF4-FFF2-40B4-BE49-F238E27FC236}">
                <a16:creationId xmlns="" xmlns:a16="http://schemas.microsoft.com/office/drawing/2014/main" id="{5DF45CC0-ABD9-4975-95BE-C8D4182AA245}"/>
              </a:ext>
            </a:extLst>
          </p:cNvPr>
          <p:cNvSpPr>
            <a:spLocks/>
          </p:cNvSpPr>
          <p:nvPr/>
        </p:nvSpPr>
        <p:spPr bwMode="auto">
          <a:xfrm>
            <a:off x="1745777" y="1870999"/>
            <a:ext cx="1417305" cy="1396891"/>
          </a:xfrm>
          <a:custGeom>
            <a:avLst/>
            <a:gdLst>
              <a:gd name="T0" fmla="*/ 0 w 2320"/>
              <a:gd name="T1" fmla="*/ 700 h 2320"/>
              <a:gd name="T2" fmla="*/ 700 w 2320"/>
              <a:gd name="T3" fmla="*/ 0 h 2320"/>
              <a:gd name="T4" fmla="*/ 2320 w 2320"/>
              <a:gd name="T5" fmla="*/ 0 h 2320"/>
              <a:gd name="T6" fmla="*/ 2320 w 2320"/>
              <a:gd name="T7" fmla="*/ 1620 h 2320"/>
              <a:gd name="T8" fmla="*/ 1620 w 2320"/>
              <a:gd name="T9" fmla="*/ 2320 h 2320"/>
              <a:gd name="T10" fmla="*/ 0 w 2320"/>
              <a:gd name="T11" fmla="*/ 2320 h 2320"/>
              <a:gd name="T12" fmla="*/ 0 w 2320"/>
              <a:gd name="T13" fmla="*/ 70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2320">
                <a:moveTo>
                  <a:pt x="0" y="700"/>
                </a:moveTo>
                <a:cubicBezTo>
                  <a:pt x="0" y="315"/>
                  <a:pt x="315" y="0"/>
                  <a:pt x="700" y="0"/>
                </a:cubicBezTo>
                <a:cubicBezTo>
                  <a:pt x="1240" y="0"/>
                  <a:pt x="1780" y="0"/>
                  <a:pt x="2320" y="0"/>
                </a:cubicBezTo>
                <a:cubicBezTo>
                  <a:pt x="2320" y="540"/>
                  <a:pt x="2320" y="1080"/>
                  <a:pt x="2320" y="1620"/>
                </a:cubicBezTo>
                <a:cubicBezTo>
                  <a:pt x="2320" y="2005"/>
                  <a:pt x="2005" y="2320"/>
                  <a:pt x="1620" y="2320"/>
                </a:cubicBezTo>
                <a:cubicBezTo>
                  <a:pt x="1080" y="2320"/>
                  <a:pt x="540" y="2320"/>
                  <a:pt x="0" y="2320"/>
                </a:cubicBezTo>
                <a:lnTo>
                  <a:pt x="0" y="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15">
            <a:extLst>
              <a:ext uri="{FF2B5EF4-FFF2-40B4-BE49-F238E27FC236}">
                <a16:creationId xmlns="" xmlns:a16="http://schemas.microsoft.com/office/drawing/2014/main" id="{8347E468-B290-4C70-A6B2-8F88BEE336A6}"/>
              </a:ext>
            </a:extLst>
          </p:cNvPr>
          <p:cNvSpPr>
            <a:spLocks/>
          </p:cNvSpPr>
          <p:nvPr/>
        </p:nvSpPr>
        <p:spPr bwMode="auto">
          <a:xfrm>
            <a:off x="239381" y="1870999"/>
            <a:ext cx="1417305" cy="1396891"/>
          </a:xfrm>
          <a:custGeom>
            <a:avLst/>
            <a:gdLst>
              <a:gd name="T0" fmla="*/ 2320 w 2320"/>
              <a:gd name="T1" fmla="*/ 700 h 2320"/>
              <a:gd name="T2" fmla="*/ 1620 w 2320"/>
              <a:gd name="T3" fmla="*/ 0 h 2320"/>
              <a:gd name="T4" fmla="*/ 0 w 2320"/>
              <a:gd name="T5" fmla="*/ 0 h 2320"/>
              <a:gd name="T6" fmla="*/ 0 w 2320"/>
              <a:gd name="T7" fmla="*/ 1620 h 2320"/>
              <a:gd name="T8" fmla="*/ 700 w 2320"/>
              <a:gd name="T9" fmla="*/ 2320 h 2320"/>
              <a:gd name="T10" fmla="*/ 2320 w 2320"/>
              <a:gd name="T11" fmla="*/ 2320 h 2320"/>
              <a:gd name="T12" fmla="*/ 2320 w 2320"/>
              <a:gd name="T13" fmla="*/ 70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2320">
                <a:moveTo>
                  <a:pt x="2320" y="700"/>
                </a:moveTo>
                <a:cubicBezTo>
                  <a:pt x="2320" y="315"/>
                  <a:pt x="2005" y="0"/>
                  <a:pt x="1620" y="0"/>
                </a:cubicBezTo>
                <a:cubicBezTo>
                  <a:pt x="1080" y="0"/>
                  <a:pt x="540" y="0"/>
                  <a:pt x="0" y="0"/>
                </a:cubicBezTo>
                <a:cubicBezTo>
                  <a:pt x="0" y="540"/>
                  <a:pt x="0" y="1080"/>
                  <a:pt x="0" y="1620"/>
                </a:cubicBezTo>
                <a:cubicBezTo>
                  <a:pt x="0" y="2005"/>
                  <a:pt x="315" y="2320"/>
                  <a:pt x="700" y="2320"/>
                </a:cubicBezTo>
                <a:cubicBezTo>
                  <a:pt x="1240" y="2320"/>
                  <a:pt x="1780" y="2320"/>
                  <a:pt x="2320" y="2320"/>
                </a:cubicBezTo>
                <a:lnTo>
                  <a:pt x="2320" y="7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6">
            <a:extLst>
              <a:ext uri="{FF2B5EF4-FFF2-40B4-BE49-F238E27FC236}">
                <a16:creationId xmlns="" xmlns:a16="http://schemas.microsoft.com/office/drawing/2014/main" id="{AED26D51-13CC-4EE0-B737-B876BE311BFF}"/>
              </a:ext>
            </a:extLst>
          </p:cNvPr>
          <p:cNvSpPr>
            <a:spLocks/>
          </p:cNvSpPr>
          <p:nvPr/>
        </p:nvSpPr>
        <p:spPr bwMode="auto">
          <a:xfrm>
            <a:off x="1316286" y="2930077"/>
            <a:ext cx="340401" cy="337812"/>
          </a:xfrm>
          <a:custGeom>
            <a:avLst/>
            <a:gdLst>
              <a:gd name="T0" fmla="*/ 560 w 560"/>
              <a:gd name="T1" fmla="*/ 559 h 559"/>
              <a:gd name="T2" fmla="*/ 0 w 560"/>
              <a:gd name="T3" fmla="*/ 559 h 559"/>
              <a:gd name="T4" fmla="*/ 560 w 560"/>
              <a:gd name="T5" fmla="*/ 0 h 559"/>
              <a:gd name="T6" fmla="*/ 560 w 560"/>
              <a:gd name="T7" fmla="*/ 559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559">
                <a:moveTo>
                  <a:pt x="560" y="559"/>
                </a:moveTo>
                <a:lnTo>
                  <a:pt x="0" y="559"/>
                </a:lnTo>
                <a:cubicBezTo>
                  <a:pt x="0" y="250"/>
                  <a:pt x="251" y="0"/>
                  <a:pt x="560" y="0"/>
                </a:cubicBezTo>
                <a:lnTo>
                  <a:pt x="560" y="55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pPr algn="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35D6CD9B-C636-41B8-976C-1BD798761824}"/>
              </a:ext>
            </a:extLst>
          </p:cNvPr>
          <p:cNvSpPr>
            <a:spLocks/>
          </p:cNvSpPr>
          <p:nvPr/>
        </p:nvSpPr>
        <p:spPr bwMode="auto">
          <a:xfrm>
            <a:off x="1745776" y="2930077"/>
            <a:ext cx="340401" cy="337812"/>
          </a:xfrm>
          <a:custGeom>
            <a:avLst/>
            <a:gdLst>
              <a:gd name="T0" fmla="*/ 0 w 559"/>
              <a:gd name="T1" fmla="*/ 559 h 559"/>
              <a:gd name="T2" fmla="*/ 559 w 559"/>
              <a:gd name="T3" fmla="*/ 559 h 559"/>
              <a:gd name="T4" fmla="*/ 0 w 559"/>
              <a:gd name="T5" fmla="*/ 0 h 559"/>
              <a:gd name="T6" fmla="*/ 0 w 559"/>
              <a:gd name="T7" fmla="*/ 559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9" h="559">
                <a:moveTo>
                  <a:pt x="0" y="559"/>
                </a:moveTo>
                <a:lnTo>
                  <a:pt x="559" y="559"/>
                </a:lnTo>
                <a:cubicBezTo>
                  <a:pt x="559" y="250"/>
                  <a:pt x="309" y="0"/>
                  <a:pt x="0" y="0"/>
                </a:cubicBezTo>
                <a:lnTo>
                  <a:pt x="0" y="55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8">
            <a:extLst>
              <a:ext uri="{FF2B5EF4-FFF2-40B4-BE49-F238E27FC236}">
                <a16:creationId xmlns="" xmlns:a16="http://schemas.microsoft.com/office/drawing/2014/main" id="{9B3D7195-082A-478D-B9F4-4A07DCEA2F74}"/>
              </a:ext>
            </a:extLst>
          </p:cNvPr>
          <p:cNvSpPr>
            <a:spLocks/>
          </p:cNvSpPr>
          <p:nvPr/>
        </p:nvSpPr>
        <p:spPr bwMode="auto">
          <a:xfrm>
            <a:off x="1316286" y="3352767"/>
            <a:ext cx="340401" cy="337812"/>
          </a:xfrm>
          <a:custGeom>
            <a:avLst/>
            <a:gdLst>
              <a:gd name="T0" fmla="*/ 560 w 560"/>
              <a:gd name="T1" fmla="*/ 0 h 560"/>
              <a:gd name="T2" fmla="*/ 0 w 560"/>
              <a:gd name="T3" fmla="*/ 0 h 560"/>
              <a:gd name="T4" fmla="*/ 560 w 560"/>
              <a:gd name="T5" fmla="*/ 560 h 560"/>
              <a:gd name="T6" fmla="*/ 560 w 560"/>
              <a:gd name="T7" fmla="*/ 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560">
                <a:moveTo>
                  <a:pt x="560" y="0"/>
                </a:moveTo>
                <a:lnTo>
                  <a:pt x="0" y="0"/>
                </a:lnTo>
                <a:cubicBezTo>
                  <a:pt x="0" y="309"/>
                  <a:pt x="251" y="560"/>
                  <a:pt x="560" y="560"/>
                </a:cubicBezTo>
                <a:lnTo>
                  <a:pt x="56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9">
            <a:extLst>
              <a:ext uri="{FF2B5EF4-FFF2-40B4-BE49-F238E27FC236}">
                <a16:creationId xmlns="" xmlns:a16="http://schemas.microsoft.com/office/drawing/2014/main" id="{839A859E-570C-49FD-B03E-E61F43AE5FE5}"/>
              </a:ext>
            </a:extLst>
          </p:cNvPr>
          <p:cNvSpPr>
            <a:spLocks/>
          </p:cNvSpPr>
          <p:nvPr/>
        </p:nvSpPr>
        <p:spPr bwMode="auto">
          <a:xfrm>
            <a:off x="1745776" y="3352767"/>
            <a:ext cx="340401" cy="337812"/>
          </a:xfrm>
          <a:custGeom>
            <a:avLst/>
            <a:gdLst>
              <a:gd name="T0" fmla="*/ 0 w 559"/>
              <a:gd name="T1" fmla="*/ 0 h 560"/>
              <a:gd name="T2" fmla="*/ 559 w 559"/>
              <a:gd name="T3" fmla="*/ 0 h 560"/>
              <a:gd name="T4" fmla="*/ 0 w 559"/>
              <a:gd name="T5" fmla="*/ 560 h 560"/>
              <a:gd name="T6" fmla="*/ 0 w 559"/>
              <a:gd name="T7" fmla="*/ 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9" h="560">
                <a:moveTo>
                  <a:pt x="0" y="0"/>
                </a:moveTo>
                <a:lnTo>
                  <a:pt x="559" y="0"/>
                </a:lnTo>
                <a:cubicBezTo>
                  <a:pt x="559" y="309"/>
                  <a:pt x="309" y="560"/>
                  <a:pt x="0" y="56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0892" tIns="45446" rIns="90892" bIns="4544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43C81D1D-084C-4FAC-B8A3-C32659CF317C}"/>
              </a:ext>
            </a:extLst>
          </p:cNvPr>
          <p:cNvSpPr/>
          <p:nvPr/>
        </p:nvSpPr>
        <p:spPr>
          <a:xfrm>
            <a:off x="1477478" y="3021291"/>
            <a:ext cx="117593" cy="216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altLang="zh-CN" sz="140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1405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B4814307-47A3-466A-9726-C5E27758BB55}"/>
              </a:ext>
            </a:extLst>
          </p:cNvPr>
          <p:cNvSpPr/>
          <p:nvPr/>
        </p:nvSpPr>
        <p:spPr>
          <a:xfrm>
            <a:off x="1798865" y="3021291"/>
            <a:ext cx="117593" cy="216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altLang="zh-CN" sz="140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1405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1CEF0DF9-730D-436C-8966-AD68786C60D4}"/>
              </a:ext>
            </a:extLst>
          </p:cNvPr>
          <p:cNvSpPr/>
          <p:nvPr/>
        </p:nvSpPr>
        <p:spPr>
          <a:xfrm>
            <a:off x="1477475" y="3369718"/>
            <a:ext cx="117594" cy="216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altLang="zh-CN" sz="140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1405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E3940C6B-F64F-49E5-9646-266C5D2D99F5}"/>
              </a:ext>
            </a:extLst>
          </p:cNvPr>
          <p:cNvSpPr/>
          <p:nvPr/>
        </p:nvSpPr>
        <p:spPr>
          <a:xfrm>
            <a:off x="1798865" y="3369719"/>
            <a:ext cx="117593" cy="216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altLang="zh-CN" sz="140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1405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="" xmlns:a16="http://schemas.microsoft.com/office/drawing/2014/main" id="{8D7FE16F-9B92-4038-A9FB-837C192CD281}"/>
              </a:ext>
            </a:extLst>
          </p:cNvPr>
          <p:cNvSpPr txBox="1"/>
          <p:nvPr/>
        </p:nvSpPr>
        <p:spPr>
          <a:xfrm>
            <a:off x="289879" y="2183522"/>
            <a:ext cx="1233741" cy="661443"/>
          </a:xfrm>
          <a:prstGeom prst="rect">
            <a:avLst/>
          </a:prstGeom>
          <a:noFill/>
        </p:spPr>
        <p:txBody>
          <a:bodyPr wrap="square" lIns="0" tIns="45446" rIns="0" bIns="0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海嘯疏散避難規</a:t>
            </a:r>
            <a:r>
              <a:rPr lang="zh-TW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劃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="" xmlns:a16="http://schemas.microsoft.com/office/drawing/2014/main" id="{BEDC44FB-FC5D-46BE-8205-379E1CE70106}"/>
              </a:ext>
            </a:extLst>
          </p:cNvPr>
          <p:cNvSpPr txBox="1"/>
          <p:nvPr/>
        </p:nvSpPr>
        <p:spPr>
          <a:xfrm>
            <a:off x="2021020" y="2183522"/>
            <a:ext cx="866818" cy="661443"/>
          </a:xfrm>
          <a:prstGeom prst="rect">
            <a:avLst/>
          </a:prstGeom>
          <a:noFill/>
        </p:spPr>
        <p:txBody>
          <a:bodyPr wrap="square" lIns="0" tIns="45446" rIns="0" bIns="0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海嘯避難看板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="" xmlns:a16="http://schemas.microsoft.com/office/drawing/2014/main" id="{1600F01A-1ACA-4EFF-B620-A7230D19757A}"/>
              </a:ext>
            </a:extLst>
          </p:cNvPr>
          <p:cNvSpPr txBox="1"/>
          <p:nvPr/>
        </p:nvSpPr>
        <p:spPr>
          <a:xfrm>
            <a:off x="514625" y="3731216"/>
            <a:ext cx="875926" cy="661443"/>
          </a:xfrm>
          <a:prstGeom prst="rect">
            <a:avLst/>
          </a:prstGeom>
          <a:noFill/>
        </p:spPr>
        <p:txBody>
          <a:bodyPr wrap="square" lIns="0" tIns="45446" rIns="0" bIns="0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海嘯潛勢圖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AC05A7C9-F96C-4669-B530-D82A4B36FEFD}"/>
              </a:ext>
            </a:extLst>
          </p:cNvPr>
          <p:cNvSpPr txBox="1"/>
          <p:nvPr/>
        </p:nvSpPr>
        <p:spPr>
          <a:xfrm>
            <a:off x="2021020" y="3600571"/>
            <a:ext cx="866818" cy="969219"/>
          </a:xfrm>
          <a:prstGeom prst="rect">
            <a:avLst/>
          </a:prstGeom>
          <a:noFill/>
        </p:spPr>
        <p:txBody>
          <a:bodyPr wrap="square" lIns="0" tIns="45446" rIns="0" bIns="0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海嘯避難點勘查報告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8124" y="835552"/>
            <a:ext cx="865435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協助消防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局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震災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含土壤液化</a:t>
            </a:r>
            <a:r>
              <a:rPr lang="en-US" altLang="zh-TW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災害防救業務計畫</a:t>
            </a:r>
            <a:r>
              <a:rPr lang="en-US" altLang="zh-TW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海嘯</a:t>
            </a:r>
            <a:r>
              <a:rPr lang="zh-TW" altLang="en-US" b="1" u="sng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災害防救對策重點項目盤點</a:t>
            </a:r>
            <a:r>
              <a:rPr lang="zh-TW" altLang="en-US" b="1" u="sng" dirty="0" smtClean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表佐證資料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整理。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666264"/>
            <a:ext cx="2484000" cy="3319791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978" y="1553042"/>
            <a:ext cx="2455429" cy="349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314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  </a:t>
              </a:r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執行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5285482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二十、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4-6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月工作期程規劃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6" name="表格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266242"/>
              </p:ext>
            </p:extLst>
          </p:nvPr>
        </p:nvGraphicFramePr>
        <p:xfrm>
          <a:off x="168310" y="752039"/>
          <a:ext cx="8733991" cy="42860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2547"/>
                <a:gridCol w="3956424"/>
                <a:gridCol w="1492990"/>
                <a:gridCol w="1343690"/>
                <a:gridCol w="1418340"/>
              </a:tblGrid>
              <a:tr h="362925"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工作項目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4796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1</a:t>
                      </a:r>
                      <a:endParaRPr lang="zh-TW" altLang="en-US" sz="1600" b="1" kern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歷史災點勘查</a:t>
                      </a: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3629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縣府及各公所、軍方單位訪談</a:t>
                      </a: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4796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防災圖資更新</a:t>
                      </a: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3629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企業防災推動</a:t>
                      </a:r>
                      <a:r>
                        <a:rPr lang="en-US" altLang="zh-TW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</a:t>
                      </a: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企業防災說明會</a:t>
                      </a:r>
                      <a:r>
                        <a:rPr lang="en-US" altLang="zh-TW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與訪談</a:t>
                      </a: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4796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礁溪鄉現況調查</a:t>
                      </a:r>
                      <a:endParaRPr lang="en-US" altLang="zh-TW" sz="1600" b="1" kern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3629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韌性社區推動與現況調查</a:t>
                      </a: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4796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修訂各鄉鎮市地區災害防救計畫</a:t>
                      </a: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3629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各公所兵棋推演</a:t>
                      </a: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  <a:tr h="53466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教育訓練課程</a:t>
                      </a:r>
                      <a:endParaRPr lang="en-US" altLang="zh-TW" sz="1600" b="1" kern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</a:t>
                      </a:r>
                      <a:r>
                        <a:rPr lang="zh-TW" altLang="en-US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地方政府人員災害防救教育訓練</a:t>
                      </a:r>
                      <a:r>
                        <a:rPr lang="en-US" altLang="zh-TW" sz="1600" b="1" kern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1600" b="1" kern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5024" marR="65024" marT="32512" marB="32512" anchor="ctr"/>
                </a:tc>
              </a:tr>
            </a:tbl>
          </a:graphicData>
        </a:graphic>
      </p:graphicFrame>
      <p:sp>
        <p:nvSpPr>
          <p:cNvPr id="56" name="矩形 55"/>
          <p:cNvSpPr/>
          <p:nvPr/>
        </p:nvSpPr>
        <p:spPr>
          <a:xfrm>
            <a:off x="4655083" y="3795910"/>
            <a:ext cx="2808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投影片編號版面配置區 6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53314" y="4195756"/>
            <a:ext cx="2736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644008" y="4659982"/>
            <a:ext cx="2808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655083" y="3363838"/>
            <a:ext cx="4212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657314" y="2139726"/>
            <a:ext cx="4212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4644008" y="1635646"/>
            <a:ext cx="2808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655083" y="1275630"/>
            <a:ext cx="2808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4655083" y="2931790"/>
            <a:ext cx="2808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4644008" y="2489368"/>
            <a:ext cx="2808000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4819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A41663C-7882-46C6-9129-48E1C222F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B5E69D5B-232F-4882-B503-33D82D5206C7}"/>
              </a:ext>
            </a:extLst>
          </p:cNvPr>
          <p:cNvSpPr/>
          <p:nvPr/>
        </p:nvSpPr>
        <p:spPr>
          <a:xfrm>
            <a:off x="2195736" y="1851670"/>
            <a:ext cx="1546725" cy="154672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>
                <a:solidFill>
                  <a:schemeClr val="bg1"/>
                </a:solidFill>
              </a:rPr>
              <a:t>03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30494" y="2355726"/>
            <a:ext cx="29177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議題討論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9498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一</a:t>
            </a: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、消防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署災害防救深耕第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3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期計畫成果</a:t>
            </a: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網業務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承辦人聯絡資訊更新</a:t>
            </a: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。</a:t>
            </a:r>
            <a:endParaRPr lang="zh-TW" altLang="en-US" sz="22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52767" y="1287406"/>
            <a:ext cx="502328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請縣府局處及各公所於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前更新業務承辦人聯絡資訊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，位置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通訊錄→資料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://pdmcb.nfa.gov.tw:8080/login)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各公所帳號及密碼遺失或更新資料操作有問題，請洽詢消防局承辦人陳柏佾科員、連絡電話：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(03)9365027*1905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。銘傳大學駐點人員林琦為助理、連絡電話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(03)9365027*1901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457200" indent="-457200">
              <a:buFont typeface="+mj-ea"/>
              <a:buAutoNum type="ea1ChtPeriod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87" y="1995686"/>
            <a:ext cx="4026313" cy="2454837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465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090911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一、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108</a:t>
            </a:r>
            <a:r>
              <a:rPr lang="zh-TW" altLang="en-US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年度</a:t>
            </a: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進度甘特圖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1/5)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FF640507-2F0F-4925-BC2A-2B220CD13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493894"/>
              </p:ext>
            </p:extLst>
          </p:nvPr>
        </p:nvGraphicFramePr>
        <p:xfrm>
          <a:off x="102715" y="670698"/>
          <a:ext cx="8858197" cy="4318566"/>
        </p:xfrm>
        <a:graphic>
          <a:graphicData uri="http://schemas.openxmlformats.org/drawingml/2006/table">
            <a:tbl>
              <a:tblPr firstRow="1" firstCol="1" bandRow="1"/>
              <a:tblGrid>
                <a:gridCol w="43782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67862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3343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33214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工作項目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年度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8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8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3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擬定投標文件（服務建議書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等相關資料）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3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進行評選作業之開標、審標作業及完成契約簽訂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4368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一、管考與輔導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3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管考公所計畫執行進度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3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輔導公所，辦理訪談或座談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4368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二、災害潛勢調查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3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縣及公所災害潛勢調查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4368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三、防災地圖運用與更新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3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建立防災地圖更新機制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499992" y="987574"/>
            <a:ext cx="1080000" cy="4032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C13767DD-DFEF-49C1-AC11-0D452C70E49F}"/>
              </a:ext>
            </a:extLst>
          </p:cNvPr>
          <p:cNvGrpSpPr/>
          <p:nvPr/>
        </p:nvGrpSpPr>
        <p:grpSpPr>
          <a:xfrm>
            <a:off x="4468930" y="1635646"/>
            <a:ext cx="1106906" cy="307777"/>
            <a:chOff x="2374282" y="2962760"/>
            <a:chExt cx="1214537" cy="202012"/>
          </a:xfrm>
          <a:solidFill>
            <a:schemeClr val="tx1">
              <a:alpha val="68000"/>
            </a:schemeClr>
          </a:solidFill>
        </p:grpSpPr>
        <p:sp>
          <p:nvSpPr>
            <p:cNvPr id="12" name="圓角矩形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346C5C1E-2243-4FEE-8263-ECC61046B077}"/>
                </a:ext>
              </a:extLst>
            </p:cNvPr>
            <p:cNvSpPr/>
            <p:nvPr/>
          </p:nvSpPr>
          <p:spPr>
            <a:xfrm>
              <a:off x="2374282" y="2962760"/>
              <a:ext cx="1214537" cy="18181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B1FE449-2D8A-4D8A-9516-FB9334D2D31C}"/>
                </a:ext>
              </a:extLst>
            </p:cNvPr>
            <p:cNvSpPr txBox="1"/>
            <p:nvPr/>
          </p:nvSpPr>
          <p:spPr>
            <a:xfrm>
              <a:off x="2564260" y="2962760"/>
              <a:ext cx="824700" cy="20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已完成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4812FA7E-4E95-49C7-BD07-690D9FEF3A9F}"/>
              </a:ext>
            </a:extLst>
          </p:cNvPr>
          <p:cNvGrpSpPr/>
          <p:nvPr/>
        </p:nvGrpSpPr>
        <p:grpSpPr>
          <a:xfrm>
            <a:off x="4471265" y="2034400"/>
            <a:ext cx="1106906" cy="307779"/>
            <a:chOff x="2374282" y="2962759"/>
            <a:chExt cx="1214537" cy="202013"/>
          </a:xfrm>
          <a:solidFill>
            <a:schemeClr val="tx1">
              <a:alpha val="68000"/>
            </a:schemeClr>
          </a:solidFill>
        </p:grpSpPr>
        <p:sp>
          <p:nvSpPr>
            <p:cNvPr id="10" name="圓角矩形 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E17CECF7-B30F-4E61-BBDF-B61A172FEB86}"/>
                </a:ext>
              </a:extLst>
            </p:cNvPr>
            <p:cNvSpPr/>
            <p:nvPr/>
          </p:nvSpPr>
          <p:spPr>
            <a:xfrm>
              <a:off x="2374282" y="2962759"/>
              <a:ext cx="1214537" cy="18181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988A677-5A47-4DE0-973B-822176A4B252}"/>
                </a:ext>
              </a:extLst>
            </p:cNvPr>
            <p:cNvSpPr txBox="1"/>
            <p:nvPr/>
          </p:nvSpPr>
          <p:spPr>
            <a:xfrm>
              <a:off x="2608667" y="2962760"/>
              <a:ext cx="822133" cy="20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已完成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11089" y="2768025"/>
            <a:ext cx="1097122" cy="307777"/>
            <a:chOff x="2394682" y="2942006"/>
            <a:chExt cx="1148814" cy="202013"/>
          </a:xfrm>
          <a:solidFill>
            <a:schemeClr val="tx1">
              <a:alpha val="68000"/>
            </a:schemeClr>
          </a:solidFill>
        </p:grpSpPr>
        <p:sp>
          <p:nvSpPr>
            <p:cNvPr id="15" name="圓角矩形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413448" y="2942006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5191295" y="3147820"/>
            <a:ext cx="1440160" cy="307776"/>
            <a:chOff x="2371946" y="2946059"/>
            <a:chExt cx="1508015" cy="202013"/>
          </a:xfrm>
          <a:solidFill>
            <a:schemeClr val="tx1">
              <a:alpha val="68000"/>
            </a:schemeClr>
          </a:solidFill>
        </p:grpSpPr>
        <p:sp>
          <p:nvSpPr>
            <p:cNvPr id="27" name="圓角矩形 2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417479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1946" y="2946059"/>
              <a:ext cx="1508015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4-5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月辦理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6127" y="4659989"/>
            <a:ext cx="1079201" cy="307777"/>
            <a:chOff x="2379547" y="2947664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3" name="圓角矩形 3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664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71215" y="3867895"/>
            <a:ext cx="1440160" cy="307777"/>
            <a:chOff x="2371946" y="2939110"/>
            <a:chExt cx="1508015" cy="202013"/>
          </a:xfrm>
          <a:solidFill>
            <a:schemeClr val="tx1">
              <a:alpha val="68000"/>
            </a:schemeClr>
          </a:solidFill>
        </p:grpSpPr>
        <p:sp>
          <p:nvSpPr>
            <p:cNvPr id="36" name="圓角矩形 3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417479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1946" y="2939110"/>
              <a:ext cx="1508015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4-5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月辦理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投影片編號版面配置區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77824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二、各鄉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鎮、市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)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簡易疏散避難圖資並上傳至公所</a:t>
            </a: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網站。</a:t>
            </a:r>
            <a:endParaRPr lang="zh-TW" altLang="en-US" sz="22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160878" y="1475522"/>
            <a:ext cx="88161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鑒於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年村里長選舉有部分村里長更換，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月份已完成各鄉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鎮、市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簡易疏散避難圖資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消防局已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於宜蘭縣政府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日府授消減字第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1080003386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號函發「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年度村里簡易疏散避難圖」更新圖資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份，並更新於宜蘭縣災害防救資訊網與宜蘭縣政府消防局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請各公所於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前將更新圖資上傳公所網站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16664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93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三、惠請縣府各局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處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)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及各公所提供近十年歷史颱風災情照片，以建置歷史颱風資料庫。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160878" y="1705907"/>
            <a:ext cx="88161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縣府局處及各公所提供近十年歷史颱風災情照片或相關報告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(97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年辛樂克、薔蜜颱風、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年芭瑪颱風、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99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年梅姬颱風、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年南瑪都颱風、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年蘇拉颱風、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102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年蘇力颱風、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年麥德姆颱風、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年蘇迪勒、杜鵑颱風、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年梅姬颱風、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年尼莎颱風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indent="-457200">
              <a:buFont typeface="+mj-ea"/>
              <a:buAutoNum type="ea1ChtPeriod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上述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資料惠請各公所於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完成填報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：銘傳大學駐點人員林琦為助理、連絡電話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(03)9365027*1901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E-mail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gambitlin@gmail.com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90425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四、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惠請各公所協助更新上半年災害防救整備能量（人力、物力、能力）及防救災設備及資通訊設備清單、添購設備清單及資通訊設備維護管理機制。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160878" y="2065947"/>
            <a:ext cx="88161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掌握本計畫之執行成效，於執行上半年進行盤點更新各公所之災害防救整備能量（人力、物力、能力）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、宜蘭縣鄉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鎮、市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公所災害防救整備能量調查表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-108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年上半年</a:t>
            </a:r>
            <a:r>
              <a:rPr lang="en-US" altLang="zh-TW" sz="16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indent="-457200">
              <a:buFont typeface="+mj-ea"/>
              <a:buAutoNum type="ea1ChtPeriod"/>
            </a:pP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救災設備及資通訊設備清單、添購設備清單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含管理人員、設置位置、設備添購或更新日期、照片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、各公所應變中心防救災設備及資通訊設備清單調查表</a:t>
            </a:r>
            <a:r>
              <a:rPr lang="en-US" altLang="zh-TW" sz="16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indent="-457200">
              <a:buFont typeface="+mj-ea"/>
              <a:buAutoNum type="ea1ChtPeriod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提報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各公所資通訊設備維護管理機制，例如，衛星電話、無線電、災害應變中心視訊系統之維護管理機制或歷次測試紀錄表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上述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項目惠請各公所於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前完成填報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。聯絡人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：銘傳大學駐點人員林琦為助理、連絡電話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(03)9365027*1901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E-mail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gambitlin@gmail.com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93304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五</a:t>
            </a: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、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惠請各公所協助更新志工團體、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NGO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和民間企業之防救災</a:t>
            </a: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能量。</a:t>
            </a:r>
            <a:endParaRPr lang="zh-TW" altLang="en-US" sz="22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160878" y="1475522"/>
            <a:ext cx="88161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惠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請各公所於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協助更新志工團體及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NGO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之防救災能量清單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含名稱、聯繫窗口、資源數量、服務區域及可協助事項等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8C6B8E2-9071-4DBF-A21A-A1765B8C576E}"/>
              </a:ext>
            </a:extLst>
          </p:cNvPr>
          <p:cNvSpPr/>
          <p:nvPr/>
        </p:nvSpPr>
        <p:spPr>
          <a:xfrm>
            <a:off x="107504" y="4574203"/>
            <a:ext cx="5702029" cy="4458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、宜蘭縣轄內志工團體及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NGO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之防救災能量清單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6373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六、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請縣府各局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處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)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及各公所提報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108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年第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季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(1-3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月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)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防災工作成果。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160879" y="1475522"/>
            <a:ext cx="426710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為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了解縣府各局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及各公所推廣相關防災工作事宜辦理情形，惠請提供辦理相關佐證資料、照片、簽到表，瞭解本縣推動災害防救宣導成果，請於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提報第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季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(1-3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相關成果資料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上傳資料連結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https://ppt.cc/fjX6ix)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8C6B8E2-9071-4DBF-A21A-A1765B8C576E}"/>
              </a:ext>
            </a:extLst>
          </p:cNvPr>
          <p:cNvSpPr/>
          <p:nvPr/>
        </p:nvSpPr>
        <p:spPr>
          <a:xfrm>
            <a:off x="107505" y="4574203"/>
            <a:ext cx="4032448" cy="4458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、多元管道推廣防災工作成果表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809751"/>
              </p:ext>
            </p:extLst>
          </p:nvPr>
        </p:nvGraphicFramePr>
        <p:xfrm>
          <a:off x="4427985" y="1176605"/>
          <a:ext cx="4716015" cy="395442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51680"/>
                <a:gridCol w="3564335"/>
              </a:tblGrid>
              <a:tr h="3882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915469"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針對民眾，具備多元防災推廣之管道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各項推廣管道之名稱、提供資訊 類別、提供資訊方式等資訊，例如公所網站防災專區、公所服務臺提供防災宣導文宣及其他宣導管道。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08750"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有向民眾進行防災推廣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向民眾進行防災宣導之場次、活動名稱、宣導對象、活動日期，並附上活動相關公文、計畫及照片。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915469"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有針對轄區內的災害弱勢進行防災宣導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向轄區災害弱勢進行防災宣導之場次、活動名稱、宣導對象、活動日期，並附上活動相關公文、計畫及照片，包括於學校、幼兒園其他災害弱勢場所之防災宣導資料。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915469"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防災宣導方式有結合在地企業或民間團體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有請在地企業或民間團體協助防災宣導之案例，例如請企業或民間團體印製防災手冊或其他合作案例。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1097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七、調查各公所開口契約簽訂</a:t>
            </a:r>
            <a:r>
              <a:rPr lang="zh-TW" altLang="en-US" sz="22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情形。</a:t>
            </a:r>
            <a:endParaRPr lang="zh-TW" altLang="en-US" sz="22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160878" y="1475522"/>
            <a:ext cx="419509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en-US" altLang="zh-TW" sz="20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年公所提報之開口契約部分商家合約已屆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，提醒公所須進行新的合約簽訂工作。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ea"/>
              <a:buAutoNum type="ea1ChtPeriod"/>
            </a:pPr>
            <a:r>
              <a:rPr lang="en-US" altLang="zh-TW" sz="20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檢附合約內容包含：封面頁、履約期限頁、用印頁、單價分析頁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履約標的頁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8C6B8E2-9071-4DBF-A21A-A1765B8C576E}"/>
              </a:ext>
            </a:extLst>
          </p:cNvPr>
          <p:cNvSpPr/>
          <p:nvPr/>
        </p:nvSpPr>
        <p:spPr>
          <a:xfrm>
            <a:off x="128073" y="4587974"/>
            <a:ext cx="4608511" cy="4458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鎮、市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公所開口契約清單彙整表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335628"/>
              </p:ext>
            </p:extLst>
          </p:nvPr>
        </p:nvGraphicFramePr>
        <p:xfrm>
          <a:off x="4860032" y="555526"/>
          <a:ext cx="216024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297180">
                <a:tc>
                  <a:txBody>
                    <a:bodyPr/>
                    <a:lstStyle/>
                    <a:p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開口合約簽訂類別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</a:tr>
              <a:tr h="235458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民生物資類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工程搶險類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交通運輸類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其他類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綠美化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資通設備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備援電力 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收容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殯葬業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瓦斯行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679356"/>
              </p:ext>
            </p:extLst>
          </p:nvPr>
        </p:nvGraphicFramePr>
        <p:xfrm>
          <a:off x="7059475" y="568324"/>
          <a:ext cx="1917602" cy="1334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602"/>
              </a:tblGrid>
              <a:tr h="258932">
                <a:tc>
                  <a:txBody>
                    <a:bodyPr/>
                    <a:lstStyle/>
                    <a:p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需提報資料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</a:tr>
              <a:tr h="1037211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封面頁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用印頁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履約期限頁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單價分析頁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65815"/>
              </p:ext>
            </p:extLst>
          </p:nvPr>
        </p:nvGraphicFramePr>
        <p:xfrm>
          <a:off x="4860032" y="3276591"/>
          <a:ext cx="4117045" cy="175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7045"/>
              </a:tblGrid>
              <a:tr h="317022">
                <a:tc>
                  <a:txBody>
                    <a:bodyPr/>
                    <a:lstStyle/>
                    <a:p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注意事項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</a:tr>
              <a:tr h="1292472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合約內需詳列合約項目單價表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工程類合約需律定廠商到現場協助搶修時限。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請各單位於簽訂後，與合約廠商確認與其他單位簽訂同類型合約數目。</a:t>
                      </a:r>
                      <a:endParaRPr lang="en-US" altLang="zh-TW" sz="15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提供各項開口合約內容及資料，檔案解析度需清晰。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1" name="投影片編號版面配置區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7240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THREE  </a:t>
              </a:r>
              <a:r>
                <a:rPr lang="zh-TW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議題討論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2928661-5FD3-4D6E-BE5F-5925975E804E}"/>
              </a:ext>
            </a:extLst>
          </p:cNvPr>
          <p:cNvSpPr/>
          <p:nvPr/>
        </p:nvSpPr>
        <p:spPr>
          <a:xfrm>
            <a:off x="160878" y="703067"/>
            <a:ext cx="8816199" cy="495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八、簽訂企業防災合作備忘錄事宜，提請討論。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AB23726-1E86-49CC-8C04-61EBACD5B7B5}"/>
              </a:ext>
            </a:extLst>
          </p:cNvPr>
          <p:cNvSpPr/>
          <p:nvPr/>
        </p:nvSpPr>
        <p:spPr>
          <a:xfrm>
            <a:off x="160877" y="1268055"/>
            <a:ext cx="8816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惠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請縣府各局處及各公所提報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開口契約合作企業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清冊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提報。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62903" y="2082634"/>
            <a:ext cx="7603850" cy="2509434"/>
            <a:chOff x="-1328681" y="2757884"/>
            <a:chExt cx="13036671" cy="4286800"/>
          </a:xfrm>
        </p:grpSpPr>
        <p:sp>
          <p:nvSpPr>
            <p:cNvPr id="12" name="椭圆 5"/>
            <p:cNvSpPr/>
            <p:nvPr/>
          </p:nvSpPr>
          <p:spPr>
            <a:xfrm>
              <a:off x="1302717" y="4442384"/>
              <a:ext cx="1309133" cy="13091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椭圆 52"/>
            <p:cNvSpPr/>
            <p:nvPr/>
          </p:nvSpPr>
          <p:spPr>
            <a:xfrm flipV="1">
              <a:off x="3373869" y="4386384"/>
              <a:ext cx="1309133" cy="130913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椭圆 55"/>
            <p:cNvSpPr/>
            <p:nvPr/>
          </p:nvSpPr>
          <p:spPr>
            <a:xfrm>
              <a:off x="5447508" y="4427466"/>
              <a:ext cx="1309133" cy="13091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椭圆 58"/>
            <p:cNvSpPr/>
            <p:nvPr/>
          </p:nvSpPr>
          <p:spPr>
            <a:xfrm flipV="1">
              <a:off x="7518660" y="4371466"/>
              <a:ext cx="1309133" cy="13091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椭圆 61"/>
            <p:cNvSpPr/>
            <p:nvPr/>
          </p:nvSpPr>
          <p:spPr>
            <a:xfrm>
              <a:off x="9592298" y="4404268"/>
              <a:ext cx="1309133" cy="130913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任意形状 62"/>
            <p:cNvSpPr/>
            <p:nvPr/>
          </p:nvSpPr>
          <p:spPr>
            <a:xfrm flipV="1">
              <a:off x="9052559" y="3863538"/>
              <a:ext cx="2541387" cy="1468581"/>
            </a:xfrm>
            <a:custGeom>
              <a:avLst/>
              <a:gdLst>
                <a:gd name="connsiteX0" fmla="*/ 1495053 w 3181348"/>
                <a:gd name="connsiteY0" fmla="*/ 1838394 h 1838394"/>
                <a:gd name="connsiteX1" fmla="*/ 2983619 w 3181348"/>
                <a:gd name="connsiteY1" fmla="*/ 495090 h 1838394"/>
                <a:gd name="connsiteX2" fmla="*/ 2990107 w 3181348"/>
                <a:gd name="connsiteY2" fmla="*/ 366615 h 1838394"/>
                <a:gd name="connsiteX3" fmla="*/ 3181348 w 3181348"/>
                <a:gd name="connsiteY3" fmla="*/ 366615 h 1838394"/>
                <a:gd name="connsiteX4" fmla="*/ 2795400 w 3181348"/>
                <a:gd name="connsiteY4" fmla="*/ 0 h 1838394"/>
                <a:gd name="connsiteX5" fmla="*/ 2409452 w 3181348"/>
                <a:gd name="connsiteY5" fmla="*/ 366615 h 1838394"/>
                <a:gd name="connsiteX6" fmla="*/ 2599424 w 3181348"/>
                <a:gd name="connsiteY6" fmla="*/ 366615 h 1838394"/>
                <a:gd name="connsiteX7" fmla="*/ 2594954 w 3181348"/>
                <a:gd name="connsiteY7" fmla="*/ 455145 h 1838394"/>
                <a:gd name="connsiteX8" fmla="*/ 1495053 w 3181348"/>
                <a:gd name="connsiteY8" fmla="*/ 1447712 h 1838394"/>
                <a:gd name="connsiteX9" fmla="*/ 395152 w 3181348"/>
                <a:gd name="connsiteY9" fmla="*/ 455145 h 1838394"/>
                <a:gd name="connsiteX10" fmla="*/ 390682 w 3181348"/>
                <a:gd name="connsiteY10" fmla="*/ 366615 h 1838394"/>
                <a:gd name="connsiteX11" fmla="*/ 0 w 3181348"/>
                <a:gd name="connsiteY11" fmla="*/ 366615 h 1838394"/>
                <a:gd name="connsiteX12" fmla="*/ 6487 w 3181348"/>
                <a:gd name="connsiteY12" fmla="*/ 495090 h 1838394"/>
                <a:gd name="connsiteX13" fmla="*/ 1495053 w 3181348"/>
                <a:gd name="connsiteY13" fmla="*/ 1838394 h 183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1348" h="1838394">
                  <a:moveTo>
                    <a:pt x="1495053" y="1838394"/>
                  </a:moveTo>
                  <a:cubicBezTo>
                    <a:pt x="2269783" y="1838394"/>
                    <a:pt x="2906994" y="1249604"/>
                    <a:pt x="2983619" y="495090"/>
                  </a:cubicBezTo>
                  <a:lnTo>
                    <a:pt x="2990107" y="366615"/>
                  </a:lnTo>
                  <a:lnTo>
                    <a:pt x="3181348" y="366615"/>
                  </a:lnTo>
                  <a:lnTo>
                    <a:pt x="2795400" y="0"/>
                  </a:lnTo>
                  <a:lnTo>
                    <a:pt x="2409452" y="366615"/>
                  </a:lnTo>
                  <a:lnTo>
                    <a:pt x="2599424" y="366615"/>
                  </a:lnTo>
                  <a:lnTo>
                    <a:pt x="2594954" y="455145"/>
                  </a:lnTo>
                  <a:cubicBezTo>
                    <a:pt x="2538336" y="1012655"/>
                    <a:pt x="2067501" y="1447712"/>
                    <a:pt x="1495053" y="1447712"/>
                  </a:cubicBezTo>
                  <a:cubicBezTo>
                    <a:pt x="922605" y="1447712"/>
                    <a:pt x="451771" y="1012655"/>
                    <a:pt x="395152" y="455145"/>
                  </a:cubicBezTo>
                  <a:lnTo>
                    <a:pt x="390682" y="366615"/>
                  </a:lnTo>
                  <a:lnTo>
                    <a:pt x="0" y="366615"/>
                  </a:lnTo>
                  <a:lnTo>
                    <a:pt x="6487" y="495090"/>
                  </a:lnTo>
                  <a:cubicBezTo>
                    <a:pt x="83112" y="1249604"/>
                    <a:pt x="720323" y="1838394"/>
                    <a:pt x="1495053" y="18383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任意形状 59"/>
            <p:cNvSpPr/>
            <p:nvPr/>
          </p:nvSpPr>
          <p:spPr>
            <a:xfrm>
              <a:off x="6978921" y="4752747"/>
              <a:ext cx="2541387" cy="1468581"/>
            </a:xfrm>
            <a:custGeom>
              <a:avLst/>
              <a:gdLst>
                <a:gd name="connsiteX0" fmla="*/ 1495053 w 3181348"/>
                <a:gd name="connsiteY0" fmla="*/ 1838394 h 1838394"/>
                <a:gd name="connsiteX1" fmla="*/ 2983619 w 3181348"/>
                <a:gd name="connsiteY1" fmla="*/ 495090 h 1838394"/>
                <a:gd name="connsiteX2" fmla="*/ 2990107 w 3181348"/>
                <a:gd name="connsiteY2" fmla="*/ 366615 h 1838394"/>
                <a:gd name="connsiteX3" fmla="*/ 3181348 w 3181348"/>
                <a:gd name="connsiteY3" fmla="*/ 366615 h 1838394"/>
                <a:gd name="connsiteX4" fmla="*/ 2795400 w 3181348"/>
                <a:gd name="connsiteY4" fmla="*/ 0 h 1838394"/>
                <a:gd name="connsiteX5" fmla="*/ 2409452 w 3181348"/>
                <a:gd name="connsiteY5" fmla="*/ 366615 h 1838394"/>
                <a:gd name="connsiteX6" fmla="*/ 2599424 w 3181348"/>
                <a:gd name="connsiteY6" fmla="*/ 366615 h 1838394"/>
                <a:gd name="connsiteX7" fmla="*/ 2594954 w 3181348"/>
                <a:gd name="connsiteY7" fmla="*/ 455145 h 1838394"/>
                <a:gd name="connsiteX8" fmla="*/ 1495053 w 3181348"/>
                <a:gd name="connsiteY8" fmla="*/ 1447712 h 1838394"/>
                <a:gd name="connsiteX9" fmla="*/ 395152 w 3181348"/>
                <a:gd name="connsiteY9" fmla="*/ 455145 h 1838394"/>
                <a:gd name="connsiteX10" fmla="*/ 390682 w 3181348"/>
                <a:gd name="connsiteY10" fmla="*/ 366615 h 1838394"/>
                <a:gd name="connsiteX11" fmla="*/ 0 w 3181348"/>
                <a:gd name="connsiteY11" fmla="*/ 366615 h 1838394"/>
                <a:gd name="connsiteX12" fmla="*/ 6487 w 3181348"/>
                <a:gd name="connsiteY12" fmla="*/ 495090 h 1838394"/>
                <a:gd name="connsiteX13" fmla="*/ 1495053 w 3181348"/>
                <a:gd name="connsiteY13" fmla="*/ 1838394 h 183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1348" h="1838394">
                  <a:moveTo>
                    <a:pt x="1495053" y="1838394"/>
                  </a:moveTo>
                  <a:cubicBezTo>
                    <a:pt x="2269783" y="1838394"/>
                    <a:pt x="2906994" y="1249604"/>
                    <a:pt x="2983619" y="495090"/>
                  </a:cubicBezTo>
                  <a:lnTo>
                    <a:pt x="2990107" y="366615"/>
                  </a:lnTo>
                  <a:lnTo>
                    <a:pt x="3181348" y="366615"/>
                  </a:lnTo>
                  <a:lnTo>
                    <a:pt x="2795400" y="0"/>
                  </a:lnTo>
                  <a:lnTo>
                    <a:pt x="2409452" y="366615"/>
                  </a:lnTo>
                  <a:lnTo>
                    <a:pt x="2599424" y="366615"/>
                  </a:lnTo>
                  <a:lnTo>
                    <a:pt x="2594954" y="455145"/>
                  </a:lnTo>
                  <a:cubicBezTo>
                    <a:pt x="2538336" y="1012655"/>
                    <a:pt x="2067501" y="1447712"/>
                    <a:pt x="1495053" y="1447712"/>
                  </a:cubicBezTo>
                  <a:cubicBezTo>
                    <a:pt x="922605" y="1447712"/>
                    <a:pt x="451771" y="1012655"/>
                    <a:pt x="395152" y="455145"/>
                  </a:cubicBezTo>
                  <a:lnTo>
                    <a:pt x="390682" y="366615"/>
                  </a:lnTo>
                  <a:lnTo>
                    <a:pt x="0" y="366615"/>
                  </a:lnTo>
                  <a:lnTo>
                    <a:pt x="6487" y="495090"/>
                  </a:lnTo>
                  <a:cubicBezTo>
                    <a:pt x="83112" y="1249604"/>
                    <a:pt x="720323" y="1838394"/>
                    <a:pt x="1495053" y="18383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任意形状 56"/>
            <p:cNvSpPr/>
            <p:nvPr/>
          </p:nvSpPr>
          <p:spPr>
            <a:xfrm flipV="1">
              <a:off x="4907769" y="3886736"/>
              <a:ext cx="2541387" cy="1468581"/>
            </a:xfrm>
            <a:custGeom>
              <a:avLst/>
              <a:gdLst>
                <a:gd name="connsiteX0" fmla="*/ 1495053 w 3181348"/>
                <a:gd name="connsiteY0" fmla="*/ 1838394 h 1838394"/>
                <a:gd name="connsiteX1" fmla="*/ 2983619 w 3181348"/>
                <a:gd name="connsiteY1" fmla="*/ 495090 h 1838394"/>
                <a:gd name="connsiteX2" fmla="*/ 2990107 w 3181348"/>
                <a:gd name="connsiteY2" fmla="*/ 366615 h 1838394"/>
                <a:gd name="connsiteX3" fmla="*/ 3181348 w 3181348"/>
                <a:gd name="connsiteY3" fmla="*/ 366615 h 1838394"/>
                <a:gd name="connsiteX4" fmla="*/ 2795400 w 3181348"/>
                <a:gd name="connsiteY4" fmla="*/ 0 h 1838394"/>
                <a:gd name="connsiteX5" fmla="*/ 2409452 w 3181348"/>
                <a:gd name="connsiteY5" fmla="*/ 366615 h 1838394"/>
                <a:gd name="connsiteX6" fmla="*/ 2599424 w 3181348"/>
                <a:gd name="connsiteY6" fmla="*/ 366615 h 1838394"/>
                <a:gd name="connsiteX7" fmla="*/ 2594954 w 3181348"/>
                <a:gd name="connsiteY7" fmla="*/ 455145 h 1838394"/>
                <a:gd name="connsiteX8" fmla="*/ 1495053 w 3181348"/>
                <a:gd name="connsiteY8" fmla="*/ 1447712 h 1838394"/>
                <a:gd name="connsiteX9" fmla="*/ 395152 w 3181348"/>
                <a:gd name="connsiteY9" fmla="*/ 455145 h 1838394"/>
                <a:gd name="connsiteX10" fmla="*/ 390682 w 3181348"/>
                <a:gd name="connsiteY10" fmla="*/ 366615 h 1838394"/>
                <a:gd name="connsiteX11" fmla="*/ 0 w 3181348"/>
                <a:gd name="connsiteY11" fmla="*/ 366615 h 1838394"/>
                <a:gd name="connsiteX12" fmla="*/ 6487 w 3181348"/>
                <a:gd name="connsiteY12" fmla="*/ 495090 h 1838394"/>
                <a:gd name="connsiteX13" fmla="*/ 1495053 w 3181348"/>
                <a:gd name="connsiteY13" fmla="*/ 1838394 h 183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1348" h="1838394">
                  <a:moveTo>
                    <a:pt x="1495053" y="1838394"/>
                  </a:moveTo>
                  <a:cubicBezTo>
                    <a:pt x="2269783" y="1838394"/>
                    <a:pt x="2906994" y="1249604"/>
                    <a:pt x="2983619" y="495090"/>
                  </a:cubicBezTo>
                  <a:lnTo>
                    <a:pt x="2990107" y="366615"/>
                  </a:lnTo>
                  <a:lnTo>
                    <a:pt x="3181348" y="366615"/>
                  </a:lnTo>
                  <a:lnTo>
                    <a:pt x="2795400" y="0"/>
                  </a:lnTo>
                  <a:lnTo>
                    <a:pt x="2409452" y="366615"/>
                  </a:lnTo>
                  <a:lnTo>
                    <a:pt x="2599424" y="366615"/>
                  </a:lnTo>
                  <a:lnTo>
                    <a:pt x="2594954" y="455145"/>
                  </a:lnTo>
                  <a:cubicBezTo>
                    <a:pt x="2538336" y="1012655"/>
                    <a:pt x="2067501" y="1447712"/>
                    <a:pt x="1495053" y="1447712"/>
                  </a:cubicBezTo>
                  <a:cubicBezTo>
                    <a:pt x="922605" y="1447712"/>
                    <a:pt x="451771" y="1012655"/>
                    <a:pt x="395152" y="455145"/>
                  </a:cubicBezTo>
                  <a:lnTo>
                    <a:pt x="390682" y="366615"/>
                  </a:lnTo>
                  <a:lnTo>
                    <a:pt x="0" y="366615"/>
                  </a:lnTo>
                  <a:lnTo>
                    <a:pt x="6487" y="495090"/>
                  </a:lnTo>
                  <a:cubicBezTo>
                    <a:pt x="83112" y="1249604"/>
                    <a:pt x="720323" y="1838394"/>
                    <a:pt x="1495053" y="18383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任意形状 53"/>
            <p:cNvSpPr/>
            <p:nvPr/>
          </p:nvSpPr>
          <p:spPr>
            <a:xfrm>
              <a:off x="2834130" y="4767666"/>
              <a:ext cx="2541387" cy="1468581"/>
            </a:xfrm>
            <a:custGeom>
              <a:avLst/>
              <a:gdLst>
                <a:gd name="connsiteX0" fmla="*/ 1495053 w 3181348"/>
                <a:gd name="connsiteY0" fmla="*/ 1838394 h 1838394"/>
                <a:gd name="connsiteX1" fmla="*/ 2983619 w 3181348"/>
                <a:gd name="connsiteY1" fmla="*/ 495090 h 1838394"/>
                <a:gd name="connsiteX2" fmla="*/ 2990107 w 3181348"/>
                <a:gd name="connsiteY2" fmla="*/ 366615 h 1838394"/>
                <a:gd name="connsiteX3" fmla="*/ 3181348 w 3181348"/>
                <a:gd name="connsiteY3" fmla="*/ 366615 h 1838394"/>
                <a:gd name="connsiteX4" fmla="*/ 2795400 w 3181348"/>
                <a:gd name="connsiteY4" fmla="*/ 0 h 1838394"/>
                <a:gd name="connsiteX5" fmla="*/ 2409452 w 3181348"/>
                <a:gd name="connsiteY5" fmla="*/ 366615 h 1838394"/>
                <a:gd name="connsiteX6" fmla="*/ 2599424 w 3181348"/>
                <a:gd name="connsiteY6" fmla="*/ 366615 h 1838394"/>
                <a:gd name="connsiteX7" fmla="*/ 2594954 w 3181348"/>
                <a:gd name="connsiteY7" fmla="*/ 455145 h 1838394"/>
                <a:gd name="connsiteX8" fmla="*/ 1495053 w 3181348"/>
                <a:gd name="connsiteY8" fmla="*/ 1447712 h 1838394"/>
                <a:gd name="connsiteX9" fmla="*/ 395152 w 3181348"/>
                <a:gd name="connsiteY9" fmla="*/ 455145 h 1838394"/>
                <a:gd name="connsiteX10" fmla="*/ 390682 w 3181348"/>
                <a:gd name="connsiteY10" fmla="*/ 366615 h 1838394"/>
                <a:gd name="connsiteX11" fmla="*/ 0 w 3181348"/>
                <a:gd name="connsiteY11" fmla="*/ 366615 h 1838394"/>
                <a:gd name="connsiteX12" fmla="*/ 6487 w 3181348"/>
                <a:gd name="connsiteY12" fmla="*/ 495090 h 1838394"/>
                <a:gd name="connsiteX13" fmla="*/ 1495053 w 3181348"/>
                <a:gd name="connsiteY13" fmla="*/ 1838394 h 183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1348" h="1838394">
                  <a:moveTo>
                    <a:pt x="1495053" y="1838394"/>
                  </a:moveTo>
                  <a:cubicBezTo>
                    <a:pt x="2269783" y="1838394"/>
                    <a:pt x="2906994" y="1249604"/>
                    <a:pt x="2983619" y="495090"/>
                  </a:cubicBezTo>
                  <a:lnTo>
                    <a:pt x="2990107" y="366615"/>
                  </a:lnTo>
                  <a:lnTo>
                    <a:pt x="3181348" y="366615"/>
                  </a:lnTo>
                  <a:lnTo>
                    <a:pt x="2795400" y="0"/>
                  </a:lnTo>
                  <a:lnTo>
                    <a:pt x="2409452" y="366615"/>
                  </a:lnTo>
                  <a:lnTo>
                    <a:pt x="2599424" y="366615"/>
                  </a:lnTo>
                  <a:lnTo>
                    <a:pt x="2594954" y="455145"/>
                  </a:lnTo>
                  <a:cubicBezTo>
                    <a:pt x="2538336" y="1012655"/>
                    <a:pt x="2067501" y="1447712"/>
                    <a:pt x="1495053" y="1447712"/>
                  </a:cubicBezTo>
                  <a:cubicBezTo>
                    <a:pt x="922605" y="1447712"/>
                    <a:pt x="451771" y="1012655"/>
                    <a:pt x="395152" y="455145"/>
                  </a:cubicBezTo>
                  <a:lnTo>
                    <a:pt x="390682" y="366615"/>
                  </a:lnTo>
                  <a:lnTo>
                    <a:pt x="0" y="366615"/>
                  </a:lnTo>
                  <a:lnTo>
                    <a:pt x="6487" y="495090"/>
                  </a:lnTo>
                  <a:cubicBezTo>
                    <a:pt x="83112" y="1249604"/>
                    <a:pt x="720323" y="1838394"/>
                    <a:pt x="1495053" y="1838394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任意形状 50"/>
            <p:cNvSpPr/>
            <p:nvPr/>
          </p:nvSpPr>
          <p:spPr>
            <a:xfrm flipV="1">
              <a:off x="762978" y="3901654"/>
              <a:ext cx="2541387" cy="1468581"/>
            </a:xfrm>
            <a:custGeom>
              <a:avLst/>
              <a:gdLst>
                <a:gd name="connsiteX0" fmla="*/ 1495053 w 3181348"/>
                <a:gd name="connsiteY0" fmla="*/ 1838394 h 1838394"/>
                <a:gd name="connsiteX1" fmla="*/ 2983619 w 3181348"/>
                <a:gd name="connsiteY1" fmla="*/ 495090 h 1838394"/>
                <a:gd name="connsiteX2" fmla="*/ 2990107 w 3181348"/>
                <a:gd name="connsiteY2" fmla="*/ 366615 h 1838394"/>
                <a:gd name="connsiteX3" fmla="*/ 3181348 w 3181348"/>
                <a:gd name="connsiteY3" fmla="*/ 366615 h 1838394"/>
                <a:gd name="connsiteX4" fmla="*/ 2795400 w 3181348"/>
                <a:gd name="connsiteY4" fmla="*/ 0 h 1838394"/>
                <a:gd name="connsiteX5" fmla="*/ 2409452 w 3181348"/>
                <a:gd name="connsiteY5" fmla="*/ 366615 h 1838394"/>
                <a:gd name="connsiteX6" fmla="*/ 2599424 w 3181348"/>
                <a:gd name="connsiteY6" fmla="*/ 366615 h 1838394"/>
                <a:gd name="connsiteX7" fmla="*/ 2594954 w 3181348"/>
                <a:gd name="connsiteY7" fmla="*/ 455145 h 1838394"/>
                <a:gd name="connsiteX8" fmla="*/ 1495053 w 3181348"/>
                <a:gd name="connsiteY8" fmla="*/ 1447712 h 1838394"/>
                <a:gd name="connsiteX9" fmla="*/ 395152 w 3181348"/>
                <a:gd name="connsiteY9" fmla="*/ 455145 h 1838394"/>
                <a:gd name="connsiteX10" fmla="*/ 390682 w 3181348"/>
                <a:gd name="connsiteY10" fmla="*/ 366615 h 1838394"/>
                <a:gd name="connsiteX11" fmla="*/ 0 w 3181348"/>
                <a:gd name="connsiteY11" fmla="*/ 366615 h 1838394"/>
                <a:gd name="connsiteX12" fmla="*/ 6487 w 3181348"/>
                <a:gd name="connsiteY12" fmla="*/ 495090 h 1838394"/>
                <a:gd name="connsiteX13" fmla="*/ 1495053 w 3181348"/>
                <a:gd name="connsiteY13" fmla="*/ 1838394 h 183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1348" h="1838394">
                  <a:moveTo>
                    <a:pt x="1495053" y="1838394"/>
                  </a:moveTo>
                  <a:cubicBezTo>
                    <a:pt x="2269783" y="1838394"/>
                    <a:pt x="2906994" y="1249604"/>
                    <a:pt x="2983619" y="495090"/>
                  </a:cubicBezTo>
                  <a:lnTo>
                    <a:pt x="2990107" y="366615"/>
                  </a:lnTo>
                  <a:lnTo>
                    <a:pt x="3181348" y="366615"/>
                  </a:lnTo>
                  <a:lnTo>
                    <a:pt x="2795400" y="0"/>
                  </a:lnTo>
                  <a:lnTo>
                    <a:pt x="2409452" y="366615"/>
                  </a:lnTo>
                  <a:lnTo>
                    <a:pt x="2599424" y="366615"/>
                  </a:lnTo>
                  <a:lnTo>
                    <a:pt x="2594954" y="455145"/>
                  </a:lnTo>
                  <a:cubicBezTo>
                    <a:pt x="2538336" y="1012655"/>
                    <a:pt x="2067501" y="1447712"/>
                    <a:pt x="1495053" y="1447712"/>
                  </a:cubicBezTo>
                  <a:cubicBezTo>
                    <a:pt x="922605" y="1447712"/>
                    <a:pt x="451771" y="1012655"/>
                    <a:pt x="395152" y="455145"/>
                  </a:cubicBezTo>
                  <a:lnTo>
                    <a:pt x="390682" y="366615"/>
                  </a:lnTo>
                  <a:lnTo>
                    <a:pt x="0" y="366615"/>
                  </a:lnTo>
                  <a:lnTo>
                    <a:pt x="6487" y="495090"/>
                  </a:lnTo>
                  <a:cubicBezTo>
                    <a:pt x="83112" y="1249604"/>
                    <a:pt x="720323" y="1838394"/>
                    <a:pt x="1495053" y="1838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2" name="组 66"/>
            <p:cNvGrpSpPr/>
            <p:nvPr/>
          </p:nvGrpSpPr>
          <p:grpSpPr>
            <a:xfrm>
              <a:off x="1760366" y="4796061"/>
              <a:ext cx="393835" cy="631619"/>
              <a:chOff x="898525" y="1076325"/>
              <a:chExt cx="504825" cy="809625"/>
            </a:xfrm>
            <a:solidFill>
              <a:schemeClr val="bg1"/>
            </a:solidFill>
          </p:grpSpPr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1028700" y="1736725"/>
                <a:ext cx="247650" cy="50800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2" y="22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6" y="32"/>
                  </a:cxn>
                  <a:cxn ang="0">
                    <a:pos x="140" y="32"/>
                  </a:cxn>
                  <a:cxn ang="0">
                    <a:pos x="140" y="32"/>
                  </a:cxn>
                  <a:cxn ang="0">
                    <a:pos x="146" y="32"/>
                  </a:cxn>
                  <a:cxn ang="0">
                    <a:pos x="152" y="28"/>
                  </a:cxn>
                  <a:cxn ang="0">
                    <a:pos x="154" y="22"/>
                  </a:cxn>
                  <a:cxn ang="0">
                    <a:pos x="156" y="16"/>
                  </a:cxn>
                  <a:cxn ang="0">
                    <a:pos x="156" y="16"/>
                  </a:cxn>
                  <a:cxn ang="0">
                    <a:pos x="154" y="10"/>
                  </a:cxn>
                  <a:cxn ang="0">
                    <a:pos x="152" y="4"/>
                  </a:cxn>
                  <a:cxn ang="0">
                    <a:pos x="146" y="0"/>
                  </a:cxn>
                  <a:cxn ang="0">
                    <a:pos x="140" y="0"/>
                  </a:cxn>
                  <a:cxn ang="0">
                    <a:pos x="140" y="0"/>
                  </a:cxn>
                </a:cxnLst>
                <a:rect l="0" t="0" r="r" b="b"/>
                <a:pathLst>
                  <a:path w="156" h="32">
                    <a:moveTo>
                      <a:pt x="140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6" y="32"/>
                    </a:lnTo>
                    <a:lnTo>
                      <a:pt x="140" y="32"/>
                    </a:lnTo>
                    <a:lnTo>
                      <a:pt x="140" y="32"/>
                    </a:lnTo>
                    <a:lnTo>
                      <a:pt x="146" y="32"/>
                    </a:lnTo>
                    <a:lnTo>
                      <a:pt x="152" y="28"/>
                    </a:lnTo>
                    <a:lnTo>
                      <a:pt x="154" y="22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4" y="10"/>
                    </a:lnTo>
                    <a:lnTo>
                      <a:pt x="152" y="4"/>
                    </a:lnTo>
                    <a:lnTo>
                      <a:pt x="146" y="0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 u="sng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1028700" y="1831975"/>
                <a:ext cx="247650" cy="53975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2" y="24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6" y="34"/>
                  </a:cxn>
                  <a:cxn ang="0">
                    <a:pos x="140" y="34"/>
                  </a:cxn>
                  <a:cxn ang="0">
                    <a:pos x="140" y="34"/>
                  </a:cxn>
                  <a:cxn ang="0">
                    <a:pos x="146" y="32"/>
                  </a:cxn>
                  <a:cxn ang="0">
                    <a:pos x="152" y="28"/>
                  </a:cxn>
                  <a:cxn ang="0">
                    <a:pos x="154" y="24"/>
                  </a:cxn>
                  <a:cxn ang="0">
                    <a:pos x="156" y="16"/>
                  </a:cxn>
                  <a:cxn ang="0">
                    <a:pos x="156" y="16"/>
                  </a:cxn>
                  <a:cxn ang="0">
                    <a:pos x="154" y="10"/>
                  </a:cxn>
                  <a:cxn ang="0">
                    <a:pos x="152" y="4"/>
                  </a:cxn>
                  <a:cxn ang="0">
                    <a:pos x="146" y="2"/>
                  </a:cxn>
                  <a:cxn ang="0">
                    <a:pos x="140" y="0"/>
                  </a:cxn>
                  <a:cxn ang="0">
                    <a:pos x="140" y="0"/>
                  </a:cxn>
                </a:cxnLst>
                <a:rect l="0" t="0" r="r" b="b"/>
                <a:pathLst>
                  <a:path w="156" h="34">
                    <a:moveTo>
                      <a:pt x="140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4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6" y="34"/>
                    </a:lnTo>
                    <a:lnTo>
                      <a:pt x="140" y="34"/>
                    </a:lnTo>
                    <a:lnTo>
                      <a:pt x="140" y="34"/>
                    </a:lnTo>
                    <a:lnTo>
                      <a:pt x="146" y="32"/>
                    </a:lnTo>
                    <a:lnTo>
                      <a:pt x="152" y="28"/>
                    </a:lnTo>
                    <a:lnTo>
                      <a:pt x="154" y="24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4" y="10"/>
                    </a:lnTo>
                    <a:lnTo>
                      <a:pt x="152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 u="sng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Freeform 46"/>
              <p:cNvSpPr>
                <a:spLocks noEditPoints="1"/>
              </p:cNvSpPr>
              <p:nvPr/>
            </p:nvSpPr>
            <p:spPr bwMode="auto">
              <a:xfrm>
                <a:off x="898525" y="1076325"/>
                <a:ext cx="504825" cy="61595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2" y="0"/>
                  </a:cxn>
                  <a:cxn ang="0">
                    <a:pos x="106" y="10"/>
                  </a:cxn>
                  <a:cxn ang="0">
                    <a:pos x="66" y="30"/>
                  </a:cxn>
                  <a:cxn ang="0">
                    <a:pos x="34" y="60"/>
                  </a:cxn>
                  <a:cxn ang="0">
                    <a:pos x="12" y="98"/>
                  </a:cxn>
                  <a:cxn ang="0">
                    <a:pos x="2" y="144"/>
                  </a:cxn>
                  <a:cxn ang="0">
                    <a:pos x="2" y="176"/>
                  </a:cxn>
                  <a:cxn ang="0">
                    <a:pos x="18" y="226"/>
                  </a:cxn>
                  <a:cxn ang="0">
                    <a:pos x="60" y="282"/>
                  </a:cxn>
                  <a:cxn ang="0">
                    <a:pos x="74" y="300"/>
                  </a:cxn>
                  <a:cxn ang="0">
                    <a:pos x="80" y="322"/>
                  </a:cxn>
                  <a:cxn ang="0">
                    <a:pos x="82" y="354"/>
                  </a:cxn>
                  <a:cxn ang="0">
                    <a:pos x="88" y="372"/>
                  </a:cxn>
                  <a:cxn ang="0">
                    <a:pos x="102" y="384"/>
                  </a:cxn>
                  <a:cxn ang="0">
                    <a:pos x="158" y="388"/>
                  </a:cxn>
                  <a:cxn ang="0">
                    <a:pos x="202" y="388"/>
                  </a:cxn>
                  <a:cxn ang="0">
                    <a:pos x="222" y="382"/>
                  </a:cxn>
                  <a:cxn ang="0">
                    <a:pos x="234" y="366"/>
                  </a:cxn>
                  <a:cxn ang="0">
                    <a:pos x="236" y="340"/>
                  </a:cxn>
                  <a:cxn ang="0">
                    <a:pos x="242" y="306"/>
                  </a:cxn>
                  <a:cxn ang="0">
                    <a:pos x="250" y="292"/>
                  </a:cxn>
                  <a:cxn ang="0">
                    <a:pos x="282" y="256"/>
                  </a:cxn>
                  <a:cxn ang="0">
                    <a:pos x="308" y="210"/>
                  </a:cxn>
                  <a:cxn ang="0">
                    <a:pos x="318" y="158"/>
                  </a:cxn>
                  <a:cxn ang="0">
                    <a:pos x="314" y="128"/>
                  </a:cxn>
                  <a:cxn ang="0">
                    <a:pos x="300" y="86"/>
                  </a:cxn>
                  <a:cxn ang="0">
                    <a:pos x="274" y="50"/>
                  </a:cxn>
                  <a:cxn ang="0">
                    <a:pos x="240" y="22"/>
                  </a:cxn>
                  <a:cxn ang="0">
                    <a:pos x="198" y="6"/>
                  </a:cxn>
                  <a:cxn ang="0">
                    <a:pos x="168" y="0"/>
                  </a:cxn>
                  <a:cxn ang="0">
                    <a:pos x="258" y="164"/>
                  </a:cxn>
                  <a:cxn ang="0">
                    <a:pos x="246" y="146"/>
                  </a:cxn>
                  <a:cxn ang="0">
                    <a:pos x="240" y="120"/>
                  </a:cxn>
                  <a:cxn ang="0">
                    <a:pos x="216" y="88"/>
                  </a:cxn>
                  <a:cxn ang="0">
                    <a:pos x="178" y="74"/>
                  </a:cxn>
                  <a:cxn ang="0">
                    <a:pos x="164" y="68"/>
                  </a:cxn>
                  <a:cxn ang="0">
                    <a:pos x="158" y="52"/>
                  </a:cxn>
                  <a:cxn ang="0">
                    <a:pos x="172" y="34"/>
                  </a:cxn>
                  <a:cxn ang="0">
                    <a:pos x="202" y="36"/>
                  </a:cxn>
                  <a:cxn ang="0">
                    <a:pos x="256" y="68"/>
                  </a:cxn>
                  <a:cxn ang="0">
                    <a:pos x="284" y="124"/>
                  </a:cxn>
                  <a:cxn ang="0">
                    <a:pos x="284" y="154"/>
                  </a:cxn>
                  <a:cxn ang="0">
                    <a:pos x="266" y="166"/>
                  </a:cxn>
                </a:cxnLst>
                <a:rect l="0" t="0" r="r" b="b"/>
                <a:pathLst>
                  <a:path w="318" h="388">
                    <a:moveTo>
                      <a:pt x="168" y="0"/>
                    </a:moveTo>
                    <a:lnTo>
                      <a:pt x="168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36" y="2"/>
                    </a:lnTo>
                    <a:lnTo>
                      <a:pt x="120" y="4"/>
                    </a:lnTo>
                    <a:lnTo>
                      <a:pt x="106" y="10"/>
                    </a:lnTo>
                    <a:lnTo>
                      <a:pt x="92" y="16"/>
                    </a:lnTo>
                    <a:lnTo>
                      <a:pt x="80" y="22"/>
                    </a:lnTo>
                    <a:lnTo>
                      <a:pt x="66" y="30"/>
                    </a:lnTo>
                    <a:lnTo>
                      <a:pt x="56" y="40"/>
                    </a:lnTo>
                    <a:lnTo>
                      <a:pt x="44" y="50"/>
                    </a:lnTo>
                    <a:lnTo>
                      <a:pt x="34" y="60"/>
                    </a:lnTo>
                    <a:lnTo>
                      <a:pt x="26" y="72"/>
                    </a:lnTo>
                    <a:lnTo>
                      <a:pt x="18" y="86"/>
                    </a:lnTo>
                    <a:lnTo>
                      <a:pt x="12" y="98"/>
                    </a:lnTo>
                    <a:lnTo>
                      <a:pt x="8" y="114"/>
                    </a:lnTo>
                    <a:lnTo>
                      <a:pt x="4" y="128"/>
                    </a:lnTo>
                    <a:lnTo>
                      <a:pt x="2" y="144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2" y="176"/>
                    </a:lnTo>
                    <a:lnTo>
                      <a:pt x="6" y="192"/>
                    </a:lnTo>
                    <a:lnTo>
                      <a:pt x="10" y="210"/>
                    </a:lnTo>
                    <a:lnTo>
                      <a:pt x="18" y="226"/>
                    </a:lnTo>
                    <a:lnTo>
                      <a:pt x="26" y="240"/>
                    </a:lnTo>
                    <a:lnTo>
                      <a:pt x="36" y="256"/>
                    </a:lnTo>
                    <a:lnTo>
                      <a:pt x="60" y="282"/>
                    </a:lnTo>
                    <a:lnTo>
                      <a:pt x="60" y="282"/>
                    </a:lnTo>
                    <a:lnTo>
                      <a:pt x="68" y="292"/>
                    </a:lnTo>
                    <a:lnTo>
                      <a:pt x="74" y="300"/>
                    </a:lnTo>
                    <a:lnTo>
                      <a:pt x="78" y="306"/>
                    </a:lnTo>
                    <a:lnTo>
                      <a:pt x="78" y="306"/>
                    </a:lnTo>
                    <a:lnTo>
                      <a:pt x="80" y="322"/>
                    </a:lnTo>
                    <a:lnTo>
                      <a:pt x="82" y="340"/>
                    </a:lnTo>
                    <a:lnTo>
                      <a:pt x="82" y="354"/>
                    </a:lnTo>
                    <a:lnTo>
                      <a:pt x="82" y="354"/>
                    </a:lnTo>
                    <a:lnTo>
                      <a:pt x="82" y="360"/>
                    </a:lnTo>
                    <a:lnTo>
                      <a:pt x="84" y="366"/>
                    </a:lnTo>
                    <a:lnTo>
                      <a:pt x="88" y="372"/>
                    </a:lnTo>
                    <a:lnTo>
                      <a:pt x="92" y="378"/>
                    </a:lnTo>
                    <a:lnTo>
                      <a:pt x="96" y="382"/>
                    </a:lnTo>
                    <a:lnTo>
                      <a:pt x="102" y="384"/>
                    </a:lnTo>
                    <a:lnTo>
                      <a:pt x="110" y="386"/>
                    </a:lnTo>
                    <a:lnTo>
                      <a:pt x="116" y="388"/>
                    </a:lnTo>
                    <a:lnTo>
                      <a:pt x="158" y="388"/>
                    </a:lnTo>
                    <a:lnTo>
                      <a:pt x="160" y="388"/>
                    </a:lnTo>
                    <a:lnTo>
                      <a:pt x="202" y="388"/>
                    </a:lnTo>
                    <a:lnTo>
                      <a:pt x="202" y="388"/>
                    </a:lnTo>
                    <a:lnTo>
                      <a:pt x="210" y="386"/>
                    </a:lnTo>
                    <a:lnTo>
                      <a:pt x="216" y="384"/>
                    </a:lnTo>
                    <a:lnTo>
                      <a:pt x="222" y="382"/>
                    </a:lnTo>
                    <a:lnTo>
                      <a:pt x="226" y="378"/>
                    </a:lnTo>
                    <a:lnTo>
                      <a:pt x="230" y="372"/>
                    </a:lnTo>
                    <a:lnTo>
                      <a:pt x="234" y="366"/>
                    </a:lnTo>
                    <a:lnTo>
                      <a:pt x="236" y="360"/>
                    </a:lnTo>
                    <a:lnTo>
                      <a:pt x="236" y="354"/>
                    </a:lnTo>
                    <a:lnTo>
                      <a:pt x="236" y="340"/>
                    </a:lnTo>
                    <a:lnTo>
                      <a:pt x="236" y="340"/>
                    </a:lnTo>
                    <a:lnTo>
                      <a:pt x="238" y="322"/>
                    </a:lnTo>
                    <a:lnTo>
                      <a:pt x="242" y="306"/>
                    </a:lnTo>
                    <a:lnTo>
                      <a:pt x="242" y="306"/>
                    </a:lnTo>
                    <a:lnTo>
                      <a:pt x="244" y="300"/>
                    </a:lnTo>
                    <a:lnTo>
                      <a:pt x="250" y="292"/>
                    </a:lnTo>
                    <a:lnTo>
                      <a:pt x="260" y="282"/>
                    </a:lnTo>
                    <a:lnTo>
                      <a:pt x="260" y="282"/>
                    </a:lnTo>
                    <a:lnTo>
                      <a:pt x="282" y="256"/>
                    </a:lnTo>
                    <a:lnTo>
                      <a:pt x="292" y="240"/>
                    </a:lnTo>
                    <a:lnTo>
                      <a:pt x="300" y="226"/>
                    </a:lnTo>
                    <a:lnTo>
                      <a:pt x="308" y="210"/>
                    </a:lnTo>
                    <a:lnTo>
                      <a:pt x="312" y="192"/>
                    </a:lnTo>
                    <a:lnTo>
                      <a:pt x="316" y="176"/>
                    </a:lnTo>
                    <a:lnTo>
                      <a:pt x="318" y="158"/>
                    </a:lnTo>
                    <a:lnTo>
                      <a:pt x="318" y="158"/>
                    </a:lnTo>
                    <a:lnTo>
                      <a:pt x="316" y="144"/>
                    </a:lnTo>
                    <a:lnTo>
                      <a:pt x="314" y="128"/>
                    </a:lnTo>
                    <a:lnTo>
                      <a:pt x="312" y="114"/>
                    </a:lnTo>
                    <a:lnTo>
                      <a:pt x="306" y="100"/>
                    </a:lnTo>
                    <a:lnTo>
                      <a:pt x="300" y="86"/>
                    </a:lnTo>
                    <a:lnTo>
                      <a:pt x="292" y="72"/>
                    </a:lnTo>
                    <a:lnTo>
                      <a:pt x="284" y="60"/>
                    </a:lnTo>
                    <a:lnTo>
                      <a:pt x="274" y="50"/>
                    </a:lnTo>
                    <a:lnTo>
                      <a:pt x="264" y="40"/>
                    </a:lnTo>
                    <a:lnTo>
                      <a:pt x="252" y="30"/>
                    </a:lnTo>
                    <a:lnTo>
                      <a:pt x="240" y="22"/>
                    </a:lnTo>
                    <a:lnTo>
                      <a:pt x="226" y="16"/>
                    </a:lnTo>
                    <a:lnTo>
                      <a:pt x="212" y="10"/>
                    </a:lnTo>
                    <a:lnTo>
                      <a:pt x="198" y="6"/>
                    </a:lnTo>
                    <a:lnTo>
                      <a:pt x="184" y="2"/>
                    </a:lnTo>
                    <a:lnTo>
                      <a:pt x="168" y="0"/>
                    </a:lnTo>
                    <a:lnTo>
                      <a:pt x="168" y="0"/>
                    </a:lnTo>
                    <a:close/>
                    <a:moveTo>
                      <a:pt x="266" y="166"/>
                    </a:moveTo>
                    <a:lnTo>
                      <a:pt x="266" y="166"/>
                    </a:lnTo>
                    <a:lnTo>
                      <a:pt x="258" y="164"/>
                    </a:lnTo>
                    <a:lnTo>
                      <a:pt x="252" y="160"/>
                    </a:lnTo>
                    <a:lnTo>
                      <a:pt x="248" y="154"/>
                    </a:lnTo>
                    <a:lnTo>
                      <a:pt x="246" y="146"/>
                    </a:lnTo>
                    <a:lnTo>
                      <a:pt x="246" y="146"/>
                    </a:lnTo>
                    <a:lnTo>
                      <a:pt x="244" y="132"/>
                    </a:lnTo>
                    <a:lnTo>
                      <a:pt x="240" y="120"/>
                    </a:lnTo>
                    <a:lnTo>
                      <a:pt x="234" y="108"/>
                    </a:lnTo>
                    <a:lnTo>
                      <a:pt x="226" y="96"/>
                    </a:lnTo>
                    <a:lnTo>
                      <a:pt x="216" y="88"/>
                    </a:lnTo>
                    <a:lnTo>
                      <a:pt x="204" y="80"/>
                    </a:lnTo>
                    <a:lnTo>
                      <a:pt x="192" y="76"/>
                    </a:lnTo>
                    <a:lnTo>
                      <a:pt x="178" y="74"/>
                    </a:lnTo>
                    <a:lnTo>
                      <a:pt x="178" y="74"/>
                    </a:lnTo>
                    <a:lnTo>
                      <a:pt x="170" y="72"/>
                    </a:lnTo>
                    <a:lnTo>
                      <a:pt x="164" y="68"/>
                    </a:lnTo>
                    <a:lnTo>
                      <a:pt x="160" y="60"/>
                    </a:lnTo>
                    <a:lnTo>
                      <a:pt x="158" y="52"/>
                    </a:lnTo>
                    <a:lnTo>
                      <a:pt x="158" y="52"/>
                    </a:lnTo>
                    <a:lnTo>
                      <a:pt x="160" y="44"/>
                    </a:lnTo>
                    <a:lnTo>
                      <a:pt x="166" y="38"/>
                    </a:lnTo>
                    <a:lnTo>
                      <a:pt x="172" y="34"/>
                    </a:lnTo>
                    <a:lnTo>
                      <a:pt x="180" y="34"/>
                    </a:lnTo>
                    <a:lnTo>
                      <a:pt x="180" y="34"/>
                    </a:lnTo>
                    <a:lnTo>
                      <a:pt x="202" y="36"/>
                    </a:lnTo>
                    <a:lnTo>
                      <a:pt x="222" y="44"/>
                    </a:lnTo>
                    <a:lnTo>
                      <a:pt x="240" y="54"/>
                    </a:lnTo>
                    <a:lnTo>
                      <a:pt x="256" y="68"/>
                    </a:lnTo>
                    <a:lnTo>
                      <a:pt x="268" y="86"/>
                    </a:lnTo>
                    <a:lnTo>
                      <a:pt x="278" y="104"/>
                    </a:lnTo>
                    <a:lnTo>
                      <a:pt x="284" y="124"/>
                    </a:lnTo>
                    <a:lnTo>
                      <a:pt x="286" y="146"/>
                    </a:lnTo>
                    <a:lnTo>
                      <a:pt x="286" y="146"/>
                    </a:lnTo>
                    <a:lnTo>
                      <a:pt x="284" y="154"/>
                    </a:lnTo>
                    <a:lnTo>
                      <a:pt x="280" y="160"/>
                    </a:lnTo>
                    <a:lnTo>
                      <a:pt x="274" y="164"/>
                    </a:lnTo>
                    <a:lnTo>
                      <a:pt x="266" y="166"/>
                    </a:lnTo>
                    <a:lnTo>
                      <a:pt x="266" y="1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 u="sng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3" name="组 70"/>
            <p:cNvGrpSpPr/>
            <p:nvPr/>
          </p:nvGrpSpPr>
          <p:grpSpPr>
            <a:xfrm>
              <a:off x="3703049" y="4767667"/>
              <a:ext cx="663469" cy="660013"/>
              <a:chOff x="8328025" y="3667125"/>
              <a:chExt cx="609600" cy="606425"/>
            </a:xfrm>
            <a:solidFill>
              <a:schemeClr val="bg1"/>
            </a:solidFill>
          </p:grpSpPr>
          <p:sp>
            <p:nvSpPr>
              <p:cNvPr id="41" name="Freeform 213"/>
              <p:cNvSpPr>
                <a:spLocks noEditPoints="1"/>
              </p:cNvSpPr>
              <p:nvPr/>
            </p:nvSpPr>
            <p:spPr bwMode="auto">
              <a:xfrm>
                <a:off x="8328025" y="3667125"/>
                <a:ext cx="609600" cy="6064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52" y="0"/>
                  </a:cxn>
                  <a:cxn ang="0">
                    <a:pos x="28" y="10"/>
                  </a:cxn>
                  <a:cxn ang="0">
                    <a:pos x="10" y="28"/>
                  </a:cxn>
                  <a:cxn ang="0">
                    <a:pos x="2" y="50"/>
                  </a:cxn>
                  <a:cxn ang="0">
                    <a:pos x="0" y="232"/>
                  </a:cxn>
                  <a:cxn ang="0">
                    <a:pos x="2" y="244"/>
                  </a:cxn>
                  <a:cxn ang="0">
                    <a:pos x="10" y="266"/>
                  </a:cxn>
                  <a:cxn ang="0">
                    <a:pos x="28" y="284"/>
                  </a:cxn>
                  <a:cxn ang="0">
                    <a:pos x="52" y="294"/>
                  </a:cxn>
                  <a:cxn ang="0">
                    <a:pos x="124" y="296"/>
                  </a:cxn>
                  <a:cxn ang="0">
                    <a:pos x="230" y="296"/>
                  </a:cxn>
                  <a:cxn ang="0">
                    <a:pos x="320" y="296"/>
                  </a:cxn>
                  <a:cxn ang="0">
                    <a:pos x="344" y="290"/>
                  </a:cxn>
                  <a:cxn ang="0">
                    <a:pos x="364" y="276"/>
                  </a:cxn>
                  <a:cxn ang="0">
                    <a:pos x="378" y="256"/>
                  </a:cxn>
                  <a:cxn ang="0">
                    <a:pos x="384" y="232"/>
                  </a:cxn>
                  <a:cxn ang="0">
                    <a:pos x="384" y="64"/>
                  </a:cxn>
                  <a:cxn ang="0">
                    <a:pos x="378" y="38"/>
                  </a:cxn>
                  <a:cxn ang="0">
                    <a:pos x="364" y="18"/>
                  </a:cxn>
                  <a:cxn ang="0">
                    <a:pos x="344" y="4"/>
                  </a:cxn>
                  <a:cxn ang="0">
                    <a:pos x="320" y="0"/>
                  </a:cxn>
                  <a:cxn ang="0">
                    <a:pos x="344" y="232"/>
                  </a:cxn>
                  <a:cxn ang="0">
                    <a:pos x="342" y="240"/>
                  </a:cxn>
                  <a:cxn ang="0">
                    <a:pos x="328" y="254"/>
                  </a:cxn>
                  <a:cxn ang="0">
                    <a:pos x="230" y="256"/>
                  </a:cxn>
                  <a:cxn ang="0">
                    <a:pos x="204" y="264"/>
                  </a:cxn>
                  <a:cxn ang="0">
                    <a:pos x="164" y="296"/>
                  </a:cxn>
                  <a:cxn ang="0">
                    <a:pos x="124" y="256"/>
                  </a:cxn>
                  <a:cxn ang="0">
                    <a:pos x="64" y="256"/>
                  </a:cxn>
                  <a:cxn ang="0">
                    <a:pos x="48" y="248"/>
                  </a:cxn>
                  <a:cxn ang="0">
                    <a:pos x="40" y="232"/>
                  </a:cxn>
                  <a:cxn ang="0">
                    <a:pos x="40" y="64"/>
                  </a:cxn>
                  <a:cxn ang="0">
                    <a:pos x="48" y="46"/>
                  </a:cxn>
                  <a:cxn ang="0">
                    <a:pos x="64" y="40"/>
                  </a:cxn>
                  <a:cxn ang="0">
                    <a:pos x="320" y="40"/>
                  </a:cxn>
                  <a:cxn ang="0">
                    <a:pos x="336" y="46"/>
                  </a:cxn>
                  <a:cxn ang="0">
                    <a:pos x="344" y="64"/>
                  </a:cxn>
                  <a:cxn ang="0">
                    <a:pos x="344" y="232"/>
                  </a:cxn>
                </a:cxnLst>
                <a:rect l="0" t="0" r="r" b="b"/>
                <a:pathLst>
                  <a:path w="384" h="382">
                    <a:moveTo>
                      <a:pt x="320" y="0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52" y="0"/>
                    </a:lnTo>
                    <a:lnTo>
                      <a:pt x="40" y="4"/>
                    </a:lnTo>
                    <a:lnTo>
                      <a:pt x="28" y="10"/>
                    </a:lnTo>
                    <a:lnTo>
                      <a:pt x="18" y="18"/>
                    </a:lnTo>
                    <a:lnTo>
                      <a:pt x="10" y="28"/>
                    </a:lnTo>
                    <a:lnTo>
                      <a:pt x="6" y="38"/>
                    </a:lnTo>
                    <a:lnTo>
                      <a:pt x="2" y="50"/>
                    </a:lnTo>
                    <a:lnTo>
                      <a:pt x="0" y="64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2" y="244"/>
                    </a:lnTo>
                    <a:lnTo>
                      <a:pt x="6" y="256"/>
                    </a:lnTo>
                    <a:lnTo>
                      <a:pt x="10" y="266"/>
                    </a:lnTo>
                    <a:lnTo>
                      <a:pt x="18" y="276"/>
                    </a:lnTo>
                    <a:lnTo>
                      <a:pt x="28" y="284"/>
                    </a:lnTo>
                    <a:lnTo>
                      <a:pt x="40" y="290"/>
                    </a:lnTo>
                    <a:lnTo>
                      <a:pt x="52" y="294"/>
                    </a:lnTo>
                    <a:lnTo>
                      <a:pt x="64" y="296"/>
                    </a:lnTo>
                    <a:lnTo>
                      <a:pt x="124" y="296"/>
                    </a:lnTo>
                    <a:lnTo>
                      <a:pt x="124" y="382"/>
                    </a:lnTo>
                    <a:lnTo>
                      <a:pt x="230" y="296"/>
                    </a:lnTo>
                    <a:lnTo>
                      <a:pt x="320" y="296"/>
                    </a:lnTo>
                    <a:lnTo>
                      <a:pt x="320" y="296"/>
                    </a:lnTo>
                    <a:lnTo>
                      <a:pt x="332" y="294"/>
                    </a:lnTo>
                    <a:lnTo>
                      <a:pt x="344" y="290"/>
                    </a:lnTo>
                    <a:lnTo>
                      <a:pt x="356" y="284"/>
                    </a:lnTo>
                    <a:lnTo>
                      <a:pt x="364" y="276"/>
                    </a:lnTo>
                    <a:lnTo>
                      <a:pt x="372" y="266"/>
                    </a:lnTo>
                    <a:lnTo>
                      <a:pt x="378" y="256"/>
                    </a:lnTo>
                    <a:lnTo>
                      <a:pt x="382" y="244"/>
                    </a:lnTo>
                    <a:lnTo>
                      <a:pt x="384" y="232"/>
                    </a:lnTo>
                    <a:lnTo>
                      <a:pt x="384" y="64"/>
                    </a:lnTo>
                    <a:lnTo>
                      <a:pt x="384" y="64"/>
                    </a:lnTo>
                    <a:lnTo>
                      <a:pt x="382" y="50"/>
                    </a:lnTo>
                    <a:lnTo>
                      <a:pt x="378" y="38"/>
                    </a:lnTo>
                    <a:lnTo>
                      <a:pt x="372" y="28"/>
                    </a:lnTo>
                    <a:lnTo>
                      <a:pt x="364" y="18"/>
                    </a:lnTo>
                    <a:lnTo>
                      <a:pt x="356" y="10"/>
                    </a:lnTo>
                    <a:lnTo>
                      <a:pt x="344" y="4"/>
                    </a:lnTo>
                    <a:lnTo>
                      <a:pt x="332" y="0"/>
                    </a:lnTo>
                    <a:lnTo>
                      <a:pt x="320" y="0"/>
                    </a:lnTo>
                    <a:lnTo>
                      <a:pt x="320" y="0"/>
                    </a:lnTo>
                    <a:close/>
                    <a:moveTo>
                      <a:pt x="344" y="232"/>
                    </a:moveTo>
                    <a:lnTo>
                      <a:pt x="344" y="232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8" y="254"/>
                    </a:lnTo>
                    <a:lnTo>
                      <a:pt x="320" y="256"/>
                    </a:lnTo>
                    <a:lnTo>
                      <a:pt x="230" y="256"/>
                    </a:lnTo>
                    <a:lnTo>
                      <a:pt x="216" y="256"/>
                    </a:lnTo>
                    <a:lnTo>
                      <a:pt x="204" y="264"/>
                    </a:lnTo>
                    <a:lnTo>
                      <a:pt x="164" y="298"/>
                    </a:lnTo>
                    <a:lnTo>
                      <a:pt x="164" y="296"/>
                    </a:lnTo>
                    <a:lnTo>
                      <a:pt x="164" y="256"/>
                    </a:lnTo>
                    <a:lnTo>
                      <a:pt x="124" y="256"/>
                    </a:lnTo>
                    <a:lnTo>
                      <a:pt x="64" y="256"/>
                    </a:lnTo>
                    <a:lnTo>
                      <a:pt x="64" y="256"/>
                    </a:lnTo>
                    <a:lnTo>
                      <a:pt x="54" y="254"/>
                    </a:lnTo>
                    <a:lnTo>
                      <a:pt x="48" y="248"/>
                    </a:lnTo>
                    <a:lnTo>
                      <a:pt x="42" y="240"/>
                    </a:lnTo>
                    <a:lnTo>
                      <a:pt x="40" y="232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2" y="54"/>
                    </a:lnTo>
                    <a:lnTo>
                      <a:pt x="48" y="46"/>
                    </a:lnTo>
                    <a:lnTo>
                      <a:pt x="54" y="42"/>
                    </a:lnTo>
                    <a:lnTo>
                      <a:pt x="64" y="40"/>
                    </a:lnTo>
                    <a:lnTo>
                      <a:pt x="320" y="40"/>
                    </a:lnTo>
                    <a:lnTo>
                      <a:pt x="320" y="40"/>
                    </a:lnTo>
                    <a:lnTo>
                      <a:pt x="328" y="42"/>
                    </a:lnTo>
                    <a:lnTo>
                      <a:pt x="336" y="46"/>
                    </a:lnTo>
                    <a:lnTo>
                      <a:pt x="342" y="54"/>
                    </a:lnTo>
                    <a:lnTo>
                      <a:pt x="344" y="64"/>
                    </a:lnTo>
                    <a:lnTo>
                      <a:pt x="344" y="232"/>
                    </a:lnTo>
                    <a:lnTo>
                      <a:pt x="344" y="2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" name="Freeform 214"/>
              <p:cNvSpPr>
                <a:spLocks/>
              </p:cNvSpPr>
              <p:nvPr/>
            </p:nvSpPr>
            <p:spPr bwMode="auto">
              <a:xfrm>
                <a:off x="8464550" y="3863975"/>
                <a:ext cx="73025" cy="730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40" y="6"/>
                  </a:cxn>
                  <a:cxn ang="0">
                    <a:pos x="46" y="14"/>
                  </a:cxn>
                  <a:cxn ang="0">
                    <a:pos x="46" y="24"/>
                  </a:cxn>
                  <a:cxn ang="0">
                    <a:pos x="46" y="24"/>
                  </a:cxn>
                  <a:cxn ang="0">
                    <a:pos x="46" y="32"/>
                  </a:cxn>
                  <a:cxn ang="0">
                    <a:pos x="40" y="40"/>
                  </a:cxn>
                  <a:cxn ang="0">
                    <a:pos x="32" y="44"/>
                  </a:cxn>
                  <a:cxn ang="0">
                    <a:pos x="24" y="46"/>
                  </a:cxn>
                  <a:cxn ang="0">
                    <a:pos x="24" y="46"/>
                  </a:cxn>
                  <a:cxn ang="0">
                    <a:pos x="14" y="44"/>
                  </a:cxn>
                  <a:cxn ang="0">
                    <a:pos x="8" y="40"/>
                  </a:cxn>
                  <a:cxn ang="0">
                    <a:pos x="2" y="32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4" y="2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46" h="46">
                    <a:moveTo>
                      <a:pt x="24" y="0"/>
                    </a:moveTo>
                    <a:lnTo>
                      <a:pt x="24" y="0"/>
                    </a:lnTo>
                    <a:lnTo>
                      <a:pt x="32" y="2"/>
                    </a:lnTo>
                    <a:lnTo>
                      <a:pt x="40" y="6"/>
                    </a:lnTo>
                    <a:lnTo>
                      <a:pt x="46" y="14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6" y="32"/>
                    </a:lnTo>
                    <a:lnTo>
                      <a:pt x="40" y="40"/>
                    </a:lnTo>
                    <a:lnTo>
                      <a:pt x="32" y="44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14" y="44"/>
                    </a:lnTo>
                    <a:lnTo>
                      <a:pt x="8" y="40"/>
                    </a:lnTo>
                    <a:lnTo>
                      <a:pt x="2" y="3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4" y="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3" name="Freeform 215"/>
              <p:cNvSpPr>
                <a:spLocks/>
              </p:cNvSpPr>
              <p:nvPr/>
            </p:nvSpPr>
            <p:spPr bwMode="auto">
              <a:xfrm>
                <a:off x="8594725" y="3863975"/>
                <a:ext cx="73025" cy="730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40" y="6"/>
                  </a:cxn>
                  <a:cxn ang="0">
                    <a:pos x="46" y="14"/>
                  </a:cxn>
                  <a:cxn ang="0">
                    <a:pos x="46" y="24"/>
                  </a:cxn>
                  <a:cxn ang="0">
                    <a:pos x="46" y="24"/>
                  </a:cxn>
                  <a:cxn ang="0">
                    <a:pos x="46" y="32"/>
                  </a:cxn>
                  <a:cxn ang="0">
                    <a:pos x="40" y="40"/>
                  </a:cxn>
                  <a:cxn ang="0">
                    <a:pos x="32" y="44"/>
                  </a:cxn>
                  <a:cxn ang="0">
                    <a:pos x="24" y="46"/>
                  </a:cxn>
                  <a:cxn ang="0">
                    <a:pos x="24" y="46"/>
                  </a:cxn>
                  <a:cxn ang="0">
                    <a:pos x="14" y="44"/>
                  </a:cxn>
                  <a:cxn ang="0">
                    <a:pos x="8" y="40"/>
                  </a:cxn>
                  <a:cxn ang="0">
                    <a:pos x="2" y="32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4" y="2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46" h="46">
                    <a:moveTo>
                      <a:pt x="24" y="0"/>
                    </a:moveTo>
                    <a:lnTo>
                      <a:pt x="24" y="0"/>
                    </a:lnTo>
                    <a:lnTo>
                      <a:pt x="32" y="2"/>
                    </a:lnTo>
                    <a:lnTo>
                      <a:pt x="40" y="6"/>
                    </a:lnTo>
                    <a:lnTo>
                      <a:pt x="46" y="14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6" y="32"/>
                    </a:lnTo>
                    <a:lnTo>
                      <a:pt x="40" y="40"/>
                    </a:lnTo>
                    <a:lnTo>
                      <a:pt x="32" y="44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14" y="44"/>
                    </a:lnTo>
                    <a:lnTo>
                      <a:pt x="8" y="40"/>
                    </a:lnTo>
                    <a:lnTo>
                      <a:pt x="2" y="3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4" y="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4" name="Freeform 216"/>
              <p:cNvSpPr>
                <a:spLocks/>
              </p:cNvSpPr>
              <p:nvPr/>
            </p:nvSpPr>
            <p:spPr bwMode="auto">
              <a:xfrm>
                <a:off x="8724900" y="3863975"/>
                <a:ext cx="76200" cy="730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40" y="6"/>
                  </a:cxn>
                  <a:cxn ang="0">
                    <a:pos x="46" y="14"/>
                  </a:cxn>
                  <a:cxn ang="0">
                    <a:pos x="48" y="24"/>
                  </a:cxn>
                  <a:cxn ang="0">
                    <a:pos x="48" y="24"/>
                  </a:cxn>
                  <a:cxn ang="0">
                    <a:pos x="46" y="32"/>
                  </a:cxn>
                  <a:cxn ang="0">
                    <a:pos x="40" y="40"/>
                  </a:cxn>
                  <a:cxn ang="0">
                    <a:pos x="32" y="44"/>
                  </a:cxn>
                  <a:cxn ang="0">
                    <a:pos x="24" y="46"/>
                  </a:cxn>
                  <a:cxn ang="0">
                    <a:pos x="24" y="46"/>
                  </a:cxn>
                  <a:cxn ang="0">
                    <a:pos x="14" y="44"/>
                  </a:cxn>
                  <a:cxn ang="0">
                    <a:pos x="8" y="40"/>
                  </a:cxn>
                  <a:cxn ang="0">
                    <a:pos x="2" y="32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4" y="2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48" h="46">
                    <a:moveTo>
                      <a:pt x="24" y="0"/>
                    </a:moveTo>
                    <a:lnTo>
                      <a:pt x="24" y="0"/>
                    </a:lnTo>
                    <a:lnTo>
                      <a:pt x="32" y="2"/>
                    </a:lnTo>
                    <a:lnTo>
                      <a:pt x="40" y="6"/>
                    </a:lnTo>
                    <a:lnTo>
                      <a:pt x="46" y="1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6" y="32"/>
                    </a:lnTo>
                    <a:lnTo>
                      <a:pt x="40" y="40"/>
                    </a:lnTo>
                    <a:lnTo>
                      <a:pt x="32" y="44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14" y="44"/>
                    </a:lnTo>
                    <a:lnTo>
                      <a:pt x="8" y="40"/>
                    </a:lnTo>
                    <a:lnTo>
                      <a:pt x="2" y="3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4" y="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4" name="组 76"/>
            <p:cNvGrpSpPr/>
            <p:nvPr/>
          </p:nvGrpSpPr>
          <p:grpSpPr>
            <a:xfrm>
              <a:off x="5895996" y="4767667"/>
              <a:ext cx="412157" cy="582336"/>
              <a:chOff x="7912100" y="117475"/>
              <a:chExt cx="492125" cy="695325"/>
            </a:xfrm>
            <a:solidFill>
              <a:schemeClr val="bg1"/>
            </a:solidFill>
          </p:grpSpPr>
          <p:sp>
            <p:nvSpPr>
              <p:cNvPr id="39" name="Freeform 75"/>
              <p:cNvSpPr>
                <a:spLocks/>
              </p:cNvSpPr>
              <p:nvPr/>
            </p:nvSpPr>
            <p:spPr bwMode="auto">
              <a:xfrm>
                <a:off x="8248650" y="117475"/>
                <a:ext cx="155575" cy="180975"/>
              </a:xfrm>
              <a:custGeom>
                <a:avLst/>
                <a:gdLst/>
                <a:ahLst/>
                <a:cxnLst>
                  <a:cxn ang="0">
                    <a:pos x="16" y="114"/>
                  </a:cxn>
                  <a:cxn ang="0">
                    <a:pos x="98" y="114"/>
                  </a:cxn>
                  <a:cxn ang="0">
                    <a:pos x="0" y="0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4"/>
                  </a:cxn>
                  <a:cxn ang="0">
                    <a:pos x="4" y="110"/>
                  </a:cxn>
                  <a:cxn ang="0">
                    <a:pos x="10" y="112"/>
                  </a:cxn>
                  <a:cxn ang="0">
                    <a:pos x="16" y="114"/>
                  </a:cxn>
                  <a:cxn ang="0">
                    <a:pos x="16" y="114"/>
                  </a:cxn>
                </a:cxnLst>
                <a:rect l="0" t="0" r="r" b="b"/>
                <a:pathLst>
                  <a:path w="98" h="114">
                    <a:moveTo>
                      <a:pt x="16" y="114"/>
                    </a:moveTo>
                    <a:lnTo>
                      <a:pt x="98" y="114"/>
                    </a:lnTo>
                    <a:lnTo>
                      <a:pt x="0" y="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4"/>
                    </a:lnTo>
                    <a:lnTo>
                      <a:pt x="4" y="110"/>
                    </a:lnTo>
                    <a:lnTo>
                      <a:pt x="10" y="112"/>
                    </a:lnTo>
                    <a:lnTo>
                      <a:pt x="16" y="114"/>
                    </a:lnTo>
                    <a:lnTo>
                      <a:pt x="16" y="1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" name="Freeform 76"/>
              <p:cNvSpPr>
                <a:spLocks noEditPoints="1"/>
              </p:cNvSpPr>
              <p:nvPr/>
            </p:nvSpPr>
            <p:spPr bwMode="auto">
              <a:xfrm>
                <a:off x="7912100" y="117475"/>
                <a:ext cx="492125" cy="69532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34" y="0"/>
                  </a:cxn>
                  <a:cxn ang="0">
                    <a:pos x="20" y="4"/>
                  </a:cxn>
                  <a:cxn ang="0">
                    <a:pos x="10" y="10"/>
                  </a:cxn>
                  <a:cxn ang="0">
                    <a:pos x="4" y="20"/>
                  </a:cxn>
                  <a:cxn ang="0">
                    <a:pos x="0" y="34"/>
                  </a:cxn>
                  <a:cxn ang="0">
                    <a:pos x="0" y="406"/>
                  </a:cxn>
                  <a:cxn ang="0">
                    <a:pos x="4" y="418"/>
                  </a:cxn>
                  <a:cxn ang="0">
                    <a:pos x="10" y="428"/>
                  </a:cxn>
                  <a:cxn ang="0">
                    <a:pos x="20" y="436"/>
                  </a:cxn>
                  <a:cxn ang="0">
                    <a:pos x="34" y="438"/>
                  </a:cxn>
                  <a:cxn ang="0">
                    <a:pos x="276" y="438"/>
                  </a:cxn>
                  <a:cxn ang="0">
                    <a:pos x="290" y="436"/>
                  </a:cxn>
                  <a:cxn ang="0">
                    <a:pos x="300" y="430"/>
                  </a:cxn>
                  <a:cxn ang="0">
                    <a:pos x="306" y="418"/>
                  </a:cxn>
                  <a:cxn ang="0">
                    <a:pos x="310" y="406"/>
                  </a:cxn>
                  <a:cxn ang="0">
                    <a:pos x="228" y="130"/>
                  </a:cxn>
                  <a:cxn ang="0">
                    <a:pos x="222" y="130"/>
                  </a:cxn>
                  <a:cxn ang="0">
                    <a:pos x="210" y="124"/>
                  </a:cxn>
                  <a:cxn ang="0">
                    <a:pos x="202" y="116"/>
                  </a:cxn>
                  <a:cxn ang="0">
                    <a:pos x="196" y="104"/>
                  </a:cxn>
                  <a:cxn ang="0">
                    <a:pos x="196" y="98"/>
                  </a:cxn>
                  <a:cxn ang="0">
                    <a:pos x="164" y="66"/>
                  </a:cxn>
                  <a:cxn ang="0">
                    <a:pos x="50" y="82"/>
                  </a:cxn>
                  <a:cxn ang="0">
                    <a:pos x="50" y="114"/>
                  </a:cxn>
                  <a:cxn ang="0">
                    <a:pos x="130" y="130"/>
                  </a:cxn>
                  <a:cxn ang="0">
                    <a:pos x="50" y="114"/>
                  </a:cxn>
                  <a:cxn ang="0">
                    <a:pos x="212" y="212"/>
                  </a:cxn>
                  <a:cxn ang="0">
                    <a:pos x="50" y="228"/>
                  </a:cxn>
                  <a:cxn ang="0">
                    <a:pos x="50" y="308"/>
                  </a:cxn>
                  <a:cxn ang="0">
                    <a:pos x="196" y="324"/>
                  </a:cxn>
                  <a:cxn ang="0">
                    <a:pos x="50" y="308"/>
                  </a:cxn>
                  <a:cxn ang="0">
                    <a:pos x="50" y="374"/>
                  </a:cxn>
                  <a:cxn ang="0">
                    <a:pos x="260" y="358"/>
                  </a:cxn>
                  <a:cxn ang="0">
                    <a:pos x="260" y="276"/>
                  </a:cxn>
                  <a:cxn ang="0">
                    <a:pos x="50" y="260"/>
                  </a:cxn>
                  <a:cxn ang="0">
                    <a:pos x="260" y="276"/>
                  </a:cxn>
                  <a:cxn ang="0">
                    <a:pos x="50" y="178"/>
                  </a:cxn>
                  <a:cxn ang="0">
                    <a:pos x="260" y="162"/>
                  </a:cxn>
                </a:cxnLst>
                <a:rect l="0" t="0" r="r" b="b"/>
                <a:pathLst>
                  <a:path w="310" h="438">
                    <a:moveTo>
                      <a:pt x="196" y="98"/>
                    </a:moveTo>
                    <a:lnTo>
                      <a:pt x="196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06"/>
                    </a:lnTo>
                    <a:lnTo>
                      <a:pt x="0" y="406"/>
                    </a:lnTo>
                    <a:lnTo>
                      <a:pt x="2" y="412"/>
                    </a:lnTo>
                    <a:lnTo>
                      <a:pt x="4" y="418"/>
                    </a:lnTo>
                    <a:lnTo>
                      <a:pt x="6" y="424"/>
                    </a:lnTo>
                    <a:lnTo>
                      <a:pt x="10" y="428"/>
                    </a:lnTo>
                    <a:lnTo>
                      <a:pt x="16" y="432"/>
                    </a:lnTo>
                    <a:lnTo>
                      <a:pt x="20" y="436"/>
                    </a:lnTo>
                    <a:lnTo>
                      <a:pt x="26" y="438"/>
                    </a:lnTo>
                    <a:lnTo>
                      <a:pt x="34" y="438"/>
                    </a:lnTo>
                    <a:lnTo>
                      <a:pt x="276" y="438"/>
                    </a:lnTo>
                    <a:lnTo>
                      <a:pt x="276" y="438"/>
                    </a:lnTo>
                    <a:lnTo>
                      <a:pt x="284" y="438"/>
                    </a:lnTo>
                    <a:lnTo>
                      <a:pt x="290" y="436"/>
                    </a:lnTo>
                    <a:lnTo>
                      <a:pt x="294" y="432"/>
                    </a:lnTo>
                    <a:lnTo>
                      <a:pt x="300" y="430"/>
                    </a:lnTo>
                    <a:lnTo>
                      <a:pt x="304" y="424"/>
                    </a:lnTo>
                    <a:lnTo>
                      <a:pt x="306" y="418"/>
                    </a:lnTo>
                    <a:lnTo>
                      <a:pt x="308" y="412"/>
                    </a:lnTo>
                    <a:lnTo>
                      <a:pt x="310" y="406"/>
                    </a:lnTo>
                    <a:lnTo>
                      <a:pt x="310" y="130"/>
                    </a:lnTo>
                    <a:lnTo>
                      <a:pt x="228" y="130"/>
                    </a:lnTo>
                    <a:lnTo>
                      <a:pt x="228" y="130"/>
                    </a:lnTo>
                    <a:lnTo>
                      <a:pt x="222" y="130"/>
                    </a:lnTo>
                    <a:lnTo>
                      <a:pt x="216" y="128"/>
                    </a:lnTo>
                    <a:lnTo>
                      <a:pt x="210" y="124"/>
                    </a:lnTo>
                    <a:lnTo>
                      <a:pt x="206" y="120"/>
                    </a:lnTo>
                    <a:lnTo>
                      <a:pt x="202" y="116"/>
                    </a:lnTo>
                    <a:lnTo>
                      <a:pt x="198" y="110"/>
                    </a:lnTo>
                    <a:lnTo>
                      <a:pt x="196" y="104"/>
                    </a:lnTo>
                    <a:lnTo>
                      <a:pt x="196" y="98"/>
                    </a:lnTo>
                    <a:lnTo>
                      <a:pt x="196" y="98"/>
                    </a:lnTo>
                    <a:close/>
                    <a:moveTo>
                      <a:pt x="50" y="66"/>
                    </a:moveTo>
                    <a:lnTo>
                      <a:pt x="164" y="66"/>
                    </a:lnTo>
                    <a:lnTo>
                      <a:pt x="164" y="82"/>
                    </a:lnTo>
                    <a:lnTo>
                      <a:pt x="50" y="82"/>
                    </a:lnTo>
                    <a:lnTo>
                      <a:pt x="50" y="66"/>
                    </a:lnTo>
                    <a:close/>
                    <a:moveTo>
                      <a:pt x="50" y="114"/>
                    </a:moveTo>
                    <a:lnTo>
                      <a:pt x="130" y="114"/>
                    </a:lnTo>
                    <a:lnTo>
                      <a:pt x="130" y="130"/>
                    </a:lnTo>
                    <a:lnTo>
                      <a:pt x="50" y="130"/>
                    </a:lnTo>
                    <a:lnTo>
                      <a:pt x="50" y="114"/>
                    </a:lnTo>
                    <a:close/>
                    <a:moveTo>
                      <a:pt x="50" y="212"/>
                    </a:moveTo>
                    <a:lnTo>
                      <a:pt x="212" y="212"/>
                    </a:lnTo>
                    <a:lnTo>
                      <a:pt x="212" y="228"/>
                    </a:lnTo>
                    <a:lnTo>
                      <a:pt x="50" y="228"/>
                    </a:lnTo>
                    <a:lnTo>
                      <a:pt x="50" y="212"/>
                    </a:lnTo>
                    <a:close/>
                    <a:moveTo>
                      <a:pt x="50" y="308"/>
                    </a:moveTo>
                    <a:lnTo>
                      <a:pt x="196" y="308"/>
                    </a:lnTo>
                    <a:lnTo>
                      <a:pt x="196" y="324"/>
                    </a:lnTo>
                    <a:lnTo>
                      <a:pt x="50" y="324"/>
                    </a:lnTo>
                    <a:lnTo>
                      <a:pt x="50" y="308"/>
                    </a:lnTo>
                    <a:close/>
                    <a:moveTo>
                      <a:pt x="260" y="374"/>
                    </a:moveTo>
                    <a:lnTo>
                      <a:pt x="50" y="374"/>
                    </a:lnTo>
                    <a:lnTo>
                      <a:pt x="50" y="358"/>
                    </a:lnTo>
                    <a:lnTo>
                      <a:pt x="260" y="358"/>
                    </a:lnTo>
                    <a:lnTo>
                      <a:pt x="260" y="374"/>
                    </a:lnTo>
                    <a:close/>
                    <a:moveTo>
                      <a:pt x="260" y="276"/>
                    </a:moveTo>
                    <a:lnTo>
                      <a:pt x="50" y="276"/>
                    </a:lnTo>
                    <a:lnTo>
                      <a:pt x="50" y="260"/>
                    </a:lnTo>
                    <a:lnTo>
                      <a:pt x="260" y="260"/>
                    </a:lnTo>
                    <a:lnTo>
                      <a:pt x="260" y="276"/>
                    </a:lnTo>
                    <a:close/>
                    <a:moveTo>
                      <a:pt x="260" y="178"/>
                    </a:moveTo>
                    <a:lnTo>
                      <a:pt x="50" y="178"/>
                    </a:lnTo>
                    <a:lnTo>
                      <a:pt x="50" y="162"/>
                    </a:lnTo>
                    <a:lnTo>
                      <a:pt x="260" y="162"/>
                    </a:lnTo>
                    <a:lnTo>
                      <a:pt x="260" y="17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5" name="组 24"/>
            <p:cNvGrpSpPr/>
            <p:nvPr/>
          </p:nvGrpSpPr>
          <p:grpSpPr>
            <a:xfrm>
              <a:off x="7890810" y="4736996"/>
              <a:ext cx="564832" cy="572136"/>
              <a:chOff x="7639243" y="2325084"/>
              <a:chExt cx="726802" cy="736201"/>
            </a:xfrm>
          </p:grpSpPr>
          <p:sp>
            <p:nvSpPr>
              <p:cNvPr id="37" name="Freeform 9"/>
              <p:cNvSpPr>
                <a:spLocks noEditPoints="1"/>
              </p:cNvSpPr>
              <p:nvPr/>
            </p:nvSpPr>
            <p:spPr bwMode="auto">
              <a:xfrm>
                <a:off x="7639243" y="2621131"/>
                <a:ext cx="440154" cy="440154"/>
              </a:xfrm>
              <a:custGeom>
                <a:avLst/>
                <a:gdLst>
                  <a:gd name="T0" fmla="*/ 508 w 562"/>
                  <a:gd name="T1" fmla="*/ 110 h 562"/>
                  <a:gd name="T2" fmla="*/ 398 w 562"/>
                  <a:gd name="T3" fmla="*/ 108 h 562"/>
                  <a:gd name="T4" fmla="*/ 380 w 562"/>
                  <a:gd name="T5" fmla="*/ 98 h 562"/>
                  <a:gd name="T6" fmla="*/ 340 w 562"/>
                  <a:gd name="T7" fmla="*/ 82 h 562"/>
                  <a:gd name="T8" fmla="*/ 320 w 562"/>
                  <a:gd name="T9" fmla="*/ 0 h 562"/>
                  <a:gd name="T10" fmla="*/ 242 w 562"/>
                  <a:gd name="T11" fmla="*/ 76 h 562"/>
                  <a:gd name="T12" fmla="*/ 220 w 562"/>
                  <a:gd name="T13" fmla="*/ 82 h 562"/>
                  <a:gd name="T14" fmla="*/ 182 w 562"/>
                  <a:gd name="T15" fmla="*/ 98 h 562"/>
                  <a:gd name="T16" fmla="*/ 110 w 562"/>
                  <a:gd name="T17" fmla="*/ 54 h 562"/>
                  <a:gd name="T18" fmla="*/ 108 w 562"/>
                  <a:gd name="T19" fmla="*/ 164 h 562"/>
                  <a:gd name="T20" fmla="*/ 98 w 562"/>
                  <a:gd name="T21" fmla="*/ 182 h 562"/>
                  <a:gd name="T22" fmla="*/ 82 w 562"/>
                  <a:gd name="T23" fmla="*/ 220 h 562"/>
                  <a:gd name="T24" fmla="*/ 0 w 562"/>
                  <a:gd name="T25" fmla="*/ 242 h 562"/>
                  <a:gd name="T26" fmla="*/ 78 w 562"/>
                  <a:gd name="T27" fmla="*/ 320 h 562"/>
                  <a:gd name="T28" fmla="*/ 82 w 562"/>
                  <a:gd name="T29" fmla="*/ 340 h 562"/>
                  <a:gd name="T30" fmla="*/ 98 w 562"/>
                  <a:gd name="T31" fmla="*/ 378 h 562"/>
                  <a:gd name="T32" fmla="*/ 54 w 562"/>
                  <a:gd name="T33" fmla="*/ 452 h 562"/>
                  <a:gd name="T34" fmla="*/ 164 w 562"/>
                  <a:gd name="T35" fmla="*/ 452 h 562"/>
                  <a:gd name="T36" fmla="*/ 182 w 562"/>
                  <a:gd name="T37" fmla="*/ 464 h 562"/>
                  <a:gd name="T38" fmla="*/ 220 w 562"/>
                  <a:gd name="T39" fmla="*/ 480 h 562"/>
                  <a:gd name="T40" fmla="*/ 242 w 562"/>
                  <a:gd name="T41" fmla="*/ 562 h 562"/>
                  <a:gd name="T42" fmla="*/ 320 w 562"/>
                  <a:gd name="T43" fmla="*/ 484 h 562"/>
                  <a:gd name="T44" fmla="*/ 340 w 562"/>
                  <a:gd name="T45" fmla="*/ 478 h 562"/>
                  <a:gd name="T46" fmla="*/ 380 w 562"/>
                  <a:gd name="T47" fmla="*/ 464 h 562"/>
                  <a:gd name="T48" fmla="*/ 452 w 562"/>
                  <a:gd name="T49" fmla="*/ 506 h 562"/>
                  <a:gd name="T50" fmla="*/ 452 w 562"/>
                  <a:gd name="T51" fmla="*/ 396 h 562"/>
                  <a:gd name="T52" fmla="*/ 464 w 562"/>
                  <a:gd name="T53" fmla="*/ 378 h 562"/>
                  <a:gd name="T54" fmla="*/ 480 w 562"/>
                  <a:gd name="T55" fmla="*/ 340 h 562"/>
                  <a:gd name="T56" fmla="*/ 562 w 562"/>
                  <a:gd name="T57" fmla="*/ 320 h 562"/>
                  <a:gd name="T58" fmla="*/ 484 w 562"/>
                  <a:gd name="T59" fmla="*/ 240 h 562"/>
                  <a:gd name="T60" fmla="*/ 480 w 562"/>
                  <a:gd name="T61" fmla="*/ 220 h 562"/>
                  <a:gd name="T62" fmla="*/ 464 w 562"/>
                  <a:gd name="T63" fmla="*/ 182 h 562"/>
                  <a:gd name="T64" fmla="*/ 452 w 562"/>
                  <a:gd name="T65" fmla="*/ 164 h 562"/>
                  <a:gd name="T66" fmla="*/ 280 w 562"/>
                  <a:gd name="T67" fmla="*/ 366 h 562"/>
                  <a:gd name="T68" fmla="*/ 248 w 562"/>
                  <a:gd name="T69" fmla="*/ 360 h 562"/>
                  <a:gd name="T70" fmla="*/ 220 w 562"/>
                  <a:gd name="T71" fmla="*/ 342 h 562"/>
                  <a:gd name="T72" fmla="*/ 202 w 562"/>
                  <a:gd name="T73" fmla="*/ 314 h 562"/>
                  <a:gd name="T74" fmla="*/ 194 w 562"/>
                  <a:gd name="T75" fmla="*/ 280 h 562"/>
                  <a:gd name="T76" fmla="*/ 196 w 562"/>
                  <a:gd name="T77" fmla="*/ 262 h 562"/>
                  <a:gd name="T78" fmla="*/ 210 w 562"/>
                  <a:gd name="T79" fmla="*/ 232 h 562"/>
                  <a:gd name="T80" fmla="*/ 232 w 562"/>
                  <a:gd name="T81" fmla="*/ 210 h 562"/>
                  <a:gd name="T82" fmla="*/ 264 w 562"/>
                  <a:gd name="T83" fmla="*/ 196 h 562"/>
                  <a:gd name="T84" fmla="*/ 280 w 562"/>
                  <a:gd name="T85" fmla="*/ 194 h 562"/>
                  <a:gd name="T86" fmla="*/ 314 w 562"/>
                  <a:gd name="T87" fmla="*/ 202 h 562"/>
                  <a:gd name="T88" fmla="*/ 342 w 562"/>
                  <a:gd name="T89" fmla="*/ 220 h 562"/>
                  <a:gd name="T90" fmla="*/ 360 w 562"/>
                  <a:gd name="T91" fmla="*/ 246 h 562"/>
                  <a:gd name="T92" fmla="*/ 366 w 562"/>
                  <a:gd name="T93" fmla="*/ 280 h 562"/>
                  <a:gd name="T94" fmla="*/ 366 w 562"/>
                  <a:gd name="T95" fmla="*/ 298 h 562"/>
                  <a:gd name="T96" fmla="*/ 352 w 562"/>
                  <a:gd name="T97" fmla="*/ 328 h 562"/>
                  <a:gd name="T98" fmla="*/ 328 w 562"/>
                  <a:gd name="T99" fmla="*/ 352 h 562"/>
                  <a:gd name="T100" fmla="*/ 298 w 562"/>
                  <a:gd name="T101" fmla="*/ 364 h 562"/>
                  <a:gd name="T102" fmla="*/ 280 w 562"/>
                  <a:gd name="T103" fmla="*/ 366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62" h="562">
                    <a:moveTo>
                      <a:pt x="452" y="164"/>
                    </a:moveTo>
                    <a:lnTo>
                      <a:pt x="508" y="110"/>
                    </a:lnTo>
                    <a:lnTo>
                      <a:pt x="452" y="54"/>
                    </a:lnTo>
                    <a:lnTo>
                      <a:pt x="398" y="108"/>
                    </a:lnTo>
                    <a:lnTo>
                      <a:pt x="398" y="108"/>
                    </a:lnTo>
                    <a:lnTo>
                      <a:pt x="380" y="98"/>
                    </a:lnTo>
                    <a:lnTo>
                      <a:pt x="360" y="88"/>
                    </a:lnTo>
                    <a:lnTo>
                      <a:pt x="340" y="82"/>
                    </a:lnTo>
                    <a:lnTo>
                      <a:pt x="320" y="76"/>
                    </a:lnTo>
                    <a:lnTo>
                      <a:pt x="320" y="0"/>
                    </a:lnTo>
                    <a:lnTo>
                      <a:pt x="242" y="0"/>
                    </a:lnTo>
                    <a:lnTo>
                      <a:pt x="242" y="76"/>
                    </a:lnTo>
                    <a:lnTo>
                      <a:pt x="242" y="76"/>
                    </a:lnTo>
                    <a:lnTo>
                      <a:pt x="220" y="82"/>
                    </a:lnTo>
                    <a:lnTo>
                      <a:pt x="202" y="88"/>
                    </a:lnTo>
                    <a:lnTo>
                      <a:pt x="182" y="98"/>
                    </a:lnTo>
                    <a:lnTo>
                      <a:pt x="164" y="108"/>
                    </a:lnTo>
                    <a:lnTo>
                      <a:pt x="110" y="54"/>
                    </a:lnTo>
                    <a:lnTo>
                      <a:pt x="54" y="110"/>
                    </a:lnTo>
                    <a:lnTo>
                      <a:pt x="108" y="164"/>
                    </a:lnTo>
                    <a:lnTo>
                      <a:pt x="108" y="164"/>
                    </a:lnTo>
                    <a:lnTo>
                      <a:pt x="98" y="182"/>
                    </a:lnTo>
                    <a:lnTo>
                      <a:pt x="90" y="200"/>
                    </a:lnTo>
                    <a:lnTo>
                      <a:pt x="82" y="220"/>
                    </a:lnTo>
                    <a:lnTo>
                      <a:pt x="78" y="242"/>
                    </a:lnTo>
                    <a:lnTo>
                      <a:pt x="0" y="242"/>
                    </a:lnTo>
                    <a:lnTo>
                      <a:pt x="0" y="320"/>
                    </a:lnTo>
                    <a:lnTo>
                      <a:pt x="78" y="320"/>
                    </a:lnTo>
                    <a:lnTo>
                      <a:pt x="78" y="320"/>
                    </a:lnTo>
                    <a:lnTo>
                      <a:pt x="82" y="340"/>
                    </a:lnTo>
                    <a:lnTo>
                      <a:pt x="90" y="360"/>
                    </a:lnTo>
                    <a:lnTo>
                      <a:pt x="98" y="378"/>
                    </a:lnTo>
                    <a:lnTo>
                      <a:pt x="108" y="396"/>
                    </a:lnTo>
                    <a:lnTo>
                      <a:pt x="54" y="452"/>
                    </a:lnTo>
                    <a:lnTo>
                      <a:pt x="110" y="506"/>
                    </a:lnTo>
                    <a:lnTo>
                      <a:pt x="164" y="452"/>
                    </a:lnTo>
                    <a:lnTo>
                      <a:pt x="164" y="452"/>
                    </a:lnTo>
                    <a:lnTo>
                      <a:pt x="182" y="464"/>
                    </a:lnTo>
                    <a:lnTo>
                      <a:pt x="202" y="472"/>
                    </a:lnTo>
                    <a:lnTo>
                      <a:pt x="220" y="480"/>
                    </a:lnTo>
                    <a:lnTo>
                      <a:pt x="242" y="484"/>
                    </a:lnTo>
                    <a:lnTo>
                      <a:pt x="242" y="562"/>
                    </a:lnTo>
                    <a:lnTo>
                      <a:pt x="320" y="562"/>
                    </a:lnTo>
                    <a:lnTo>
                      <a:pt x="320" y="484"/>
                    </a:lnTo>
                    <a:lnTo>
                      <a:pt x="320" y="484"/>
                    </a:lnTo>
                    <a:lnTo>
                      <a:pt x="340" y="478"/>
                    </a:lnTo>
                    <a:lnTo>
                      <a:pt x="360" y="472"/>
                    </a:lnTo>
                    <a:lnTo>
                      <a:pt x="380" y="464"/>
                    </a:lnTo>
                    <a:lnTo>
                      <a:pt x="398" y="452"/>
                    </a:lnTo>
                    <a:lnTo>
                      <a:pt x="452" y="506"/>
                    </a:lnTo>
                    <a:lnTo>
                      <a:pt x="508" y="452"/>
                    </a:lnTo>
                    <a:lnTo>
                      <a:pt x="452" y="396"/>
                    </a:lnTo>
                    <a:lnTo>
                      <a:pt x="452" y="396"/>
                    </a:lnTo>
                    <a:lnTo>
                      <a:pt x="464" y="378"/>
                    </a:lnTo>
                    <a:lnTo>
                      <a:pt x="472" y="360"/>
                    </a:lnTo>
                    <a:lnTo>
                      <a:pt x="480" y="340"/>
                    </a:lnTo>
                    <a:lnTo>
                      <a:pt x="484" y="320"/>
                    </a:lnTo>
                    <a:lnTo>
                      <a:pt x="562" y="320"/>
                    </a:lnTo>
                    <a:lnTo>
                      <a:pt x="562" y="240"/>
                    </a:lnTo>
                    <a:lnTo>
                      <a:pt x="484" y="240"/>
                    </a:lnTo>
                    <a:lnTo>
                      <a:pt x="484" y="240"/>
                    </a:lnTo>
                    <a:lnTo>
                      <a:pt x="480" y="220"/>
                    </a:lnTo>
                    <a:lnTo>
                      <a:pt x="472" y="200"/>
                    </a:lnTo>
                    <a:lnTo>
                      <a:pt x="464" y="182"/>
                    </a:lnTo>
                    <a:lnTo>
                      <a:pt x="452" y="164"/>
                    </a:lnTo>
                    <a:lnTo>
                      <a:pt x="452" y="164"/>
                    </a:lnTo>
                    <a:close/>
                    <a:moveTo>
                      <a:pt x="280" y="366"/>
                    </a:moveTo>
                    <a:lnTo>
                      <a:pt x="280" y="366"/>
                    </a:lnTo>
                    <a:lnTo>
                      <a:pt x="264" y="364"/>
                    </a:lnTo>
                    <a:lnTo>
                      <a:pt x="248" y="360"/>
                    </a:lnTo>
                    <a:lnTo>
                      <a:pt x="232" y="352"/>
                    </a:lnTo>
                    <a:lnTo>
                      <a:pt x="220" y="342"/>
                    </a:lnTo>
                    <a:lnTo>
                      <a:pt x="210" y="328"/>
                    </a:lnTo>
                    <a:lnTo>
                      <a:pt x="202" y="314"/>
                    </a:lnTo>
                    <a:lnTo>
                      <a:pt x="196" y="298"/>
                    </a:lnTo>
                    <a:lnTo>
                      <a:pt x="194" y="280"/>
                    </a:lnTo>
                    <a:lnTo>
                      <a:pt x="194" y="280"/>
                    </a:lnTo>
                    <a:lnTo>
                      <a:pt x="196" y="262"/>
                    </a:lnTo>
                    <a:lnTo>
                      <a:pt x="202" y="246"/>
                    </a:lnTo>
                    <a:lnTo>
                      <a:pt x="210" y="232"/>
                    </a:lnTo>
                    <a:lnTo>
                      <a:pt x="220" y="220"/>
                    </a:lnTo>
                    <a:lnTo>
                      <a:pt x="232" y="210"/>
                    </a:lnTo>
                    <a:lnTo>
                      <a:pt x="248" y="202"/>
                    </a:lnTo>
                    <a:lnTo>
                      <a:pt x="264" y="196"/>
                    </a:lnTo>
                    <a:lnTo>
                      <a:pt x="280" y="194"/>
                    </a:lnTo>
                    <a:lnTo>
                      <a:pt x="280" y="194"/>
                    </a:lnTo>
                    <a:lnTo>
                      <a:pt x="298" y="196"/>
                    </a:lnTo>
                    <a:lnTo>
                      <a:pt x="314" y="202"/>
                    </a:lnTo>
                    <a:lnTo>
                      <a:pt x="328" y="210"/>
                    </a:lnTo>
                    <a:lnTo>
                      <a:pt x="342" y="220"/>
                    </a:lnTo>
                    <a:lnTo>
                      <a:pt x="352" y="232"/>
                    </a:lnTo>
                    <a:lnTo>
                      <a:pt x="360" y="246"/>
                    </a:lnTo>
                    <a:lnTo>
                      <a:pt x="366" y="262"/>
                    </a:lnTo>
                    <a:lnTo>
                      <a:pt x="366" y="280"/>
                    </a:lnTo>
                    <a:lnTo>
                      <a:pt x="366" y="280"/>
                    </a:lnTo>
                    <a:lnTo>
                      <a:pt x="366" y="298"/>
                    </a:lnTo>
                    <a:lnTo>
                      <a:pt x="360" y="314"/>
                    </a:lnTo>
                    <a:lnTo>
                      <a:pt x="352" y="328"/>
                    </a:lnTo>
                    <a:lnTo>
                      <a:pt x="342" y="342"/>
                    </a:lnTo>
                    <a:lnTo>
                      <a:pt x="328" y="352"/>
                    </a:lnTo>
                    <a:lnTo>
                      <a:pt x="314" y="360"/>
                    </a:lnTo>
                    <a:lnTo>
                      <a:pt x="298" y="364"/>
                    </a:lnTo>
                    <a:lnTo>
                      <a:pt x="280" y="366"/>
                    </a:lnTo>
                    <a:lnTo>
                      <a:pt x="280" y="36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" name="Freeform 10"/>
              <p:cNvSpPr>
                <a:spLocks noEditPoints="1"/>
              </p:cNvSpPr>
              <p:nvPr/>
            </p:nvSpPr>
            <p:spPr bwMode="auto">
              <a:xfrm>
                <a:off x="7799014" y="2325084"/>
                <a:ext cx="567031" cy="570164"/>
              </a:xfrm>
              <a:custGeom>
                <a:avLst/>
                <a:gdLst>
                  <a:gd name="T0" fmla="*/ 704 w 724"/>
                  <a:gd name="T1" fmla="*/ 616 h 728"/>
                  <a:gd name="T2" fmla="*/ 706 w 724"/>
                  <a:gd name="T3" fmla="*/ 616 h 728"/>
                  <a:gd name="T4" fmla="*/ 322 w 724"/>
                  <a:gd name="T5" fmla="*/ 232 h 728"/>
                  <a:gd name="T6" fmla="*/ 322 w 724"/>
                  <a:gd name="T7" fmla="*/ 50 h 728"/>
                  <a:gd name="T8" fmla="*/ 136 w 724"/>
                  <a:gd name="T9" fmla="*/ 0 h 728"/>
                  <a:gd name="T10" fmla="*/ 116 w 724"/>
                  <a:gd name="T11" fmla="*/ 20 h 728"/>
                  <a:gd name="T12" fmla="*/ 214 w 724"/>
                  <a:gd name="T13" fmla="*/ 118 h 728"/>
                  <a:gd name="T14" fmla="*/ 118 w 724"/>
                  <a:gd name="T15" fmla="*/ 214 h 728"/>
                  <a:gd name="T16" fmla="*/ 20 w 724"/>
                  <a:gd name="T17" fmla="*/ 116 h 728"/>
                  <a:gd name="T18" fmla="*/ 0 w 724"/>
                  <a:gd name="T19" fmla="*/ 136 h 728"/>
                  <a:gd name="T20" fmla="*/ 50 w 724"/>
                  <a:gd name="T21" fmla="*/ 322 h 728"/>
                  <a:gd name="T22" fmla="*/ 226 w 724"/>
                  <a:gd name="T23" fmla="*/ 322 h 728"/>
                  <a:gd name="T24" fmla="*/ 226 w 724"/>
                  <a:gd name="T25" fmla="*/ 322 h 728"/>
                  <a:gd name="T26" fmla="*/ 610 w 724"/>
                  <a:gd name="T27" fmla="*/ 710 h 728"/>
                  <a:gd name="T28" fmla="*/ 612 w 724"/>
                  <a:gd name="T29" fmla="*/ 710 h 728"/>
                  <a:gd name="T30" fmla="*/ 612 w 724"/>
                  <a:gd name="T31" fmla="*/ 710 h 728"/>
                  <a:gd name="T32" fmla="*/ 622 w 724"/>
                  <a:gd name="T33" fmla="*/ 718 h 728"/>
                  <a:gd name="T34" fmla="*/ 634 w 724"/>
                  <a:gd name="T35" fmla="*/ 724 h 728"/>
                  <a:gd name="T36" fmla="*/ 646 w 724"/>
                  <a:gd name="T37" fmla="*/ 728 h 728"/>
                  <a:gd name="T38" fmla="*/ 658 w 724"/>
                  <a:gd name="T39" fmla="*/ 728 h 728"/>
                  <a:gd name="T40" fmla="*/ 670 w 724"/>
                  <a:gd name="T41" fmla="*/ 728 h 728"/>
                  <a:gd name="T42" fmla="*/ 682 w 724"/>
                  <a:gd name="T43" fmla="*/ 724 h 728"/>
                  <a:gd name="T44" fmla="*/ 694 w 724"/>
                  <a:gd name="T45" fmla="*/ 718 h 728"/>
                  <a:gd name="T46" fmla="*/ 704 w 724"/>
                  <a:gd name="T47" fmla="*/ 710 h 728"/>
                  <a:gd name="T48" fmla="*/ 704 w 724"/>
                  <a:gd name="T49" fmla="*/ 710 h 728"/>
                  <a:gd name="T50" fmla="*/ 712 w 724"/>
                  <a:gd name="T51" fmla="*/ 700 h 728"/>
                  <a:gd name="T52" fmla="*/ 718 w 724"/>
                  <a:gd name="T53" fmla="*/ 688 h 728"/>
                  <a:gd name="T54" fmla="*/ 722 w 724"/>
                  <a:gd name="T55" fmla="*/ 676 h 728"/>
                  <a:gd name="T56" fmla="*/ 724 w 724"/>
                  <a:gd name="T57" fmla="*/ 664 h 728"/>
                  <a:gd name="T58" fmla="*/ 722 w 724"/>
                  <a:gd name="T59" fmla="*/ 652 h 728"/>
                  <a:gd name="T60" fmla="*/ 718 w 724"/>
                  <a:gd name="T61" fmla="*/ 638 h 728"/>
                  <a:gd name="T62" fmla="*/ 712 w 724"/>
                  <a:gd name="T63" fmla="*/ 628 h 728"/>
                  <a:gd name="T64" fmla="*/ 704 w 724"/>
                  <a:gd name="T65" fmla="*/ 616 h 728"/>
                  <a:gd name="T66" fmla="*/ 704 w 724"/>
                  <a:gd name="T67" fmla="*/ 616 h 728"/>
                  <a:gd name="T68" fmla="*/ 680 w 724"/>
                  <a:gd name="T69" fmla="*/ 686 h 728"/>
                  <a:gd name="T70" fmla="*/ 680 w 724"/>
                  <a:gd name="T71" fmla="*/ 686 h 728"/>
                  <a:gd name="T72" fmla="*/ 670 w 724"/>
                  <a:gd name="T73" fmla="*/ 692 h 728"/>
                  <a:gd name="T74" fmla="*/ 658 w 724"/>
                  <a:gd name="T75" fmla="*/ 694 h 728"/>
                  <a:gd name="T76" fmla="*/ 648 w 724"/>
                  <a:gd name="T77" fmla="*/ 692 h 728"/>
                  <a:gd name="T78" fmla="*/ 642 w 724"/>
                  <a:gd name="T79" fmla="*/ 690 h 728"/>
                  <a:gd name="T80" fmla="*/ 638 w 724"/>
                  <a:gd name="T81" fmla="*/ 686 h 728"/>
                  <a:gd name="T82" fmla="*/ 638 w 724"/>
                  <a:gd name="T83" fmla="*/ 686 h 728"/>
                  <a:gd name="T84" fmla="*/ 632 w 724"/>
                  <a:gd name="T85" fmla="*/ 676 h 728"/>
                  <a:gd name="T86" fmla="*/ 630 w 724"/>
                  <a:gd name="T87" fmla="*/ 664 h 728"/>
                  <a:gd name="T88" fmla="*/ 632 w 724"/>
                  <a:gd name="T89" fmla="*/ 654 h 728"/>
                  <a:gd name="T90" fmla="*/ 638 w 724"/>
                  <a:gd name="T91" fmla="*/ 644 h 728"/>
                  <a:gd name="T92" fmla="*/ 638 w 724"/>
                  <a:gd name="T93" fmla="*/ 644 h 728"/>
                  <a:gd name="T94" fmla="*/ 648 w 724"/>
                  <a:gd name="T95" fmla="*/ 638 h 728"/>
                  <a:gd name="T96" fmla="*/ 658 w 724"/>
                  <a:gd name="T97" fmla="*/ 636 h 728"/>
                  <a:gd name="T98" fmla="*/ 670 w 724"/>
                  <a:gd name="T99" fmla="*/ 638 h 728"/>
                  <a:gd name="T100" fmla="*/ 680 w 724"/>
                  <a:gd name="T101" fmla="*/ 644 h 728"/>
                  <a:gd name="T102" fmla="*/ 680 w 724"/>
                  <a:gd name="T103" fmla="*/ 644 h 728"/>
                  <a:gd name="T104" fmla="*/ 686 w 724"/>
                  <a:gd name="T105" fmla="*/ 654 h 728"/>
                  <a:gd name="T106" fmla="*/ 688 w 724"/>
                  <a:gd name="T107" fmla="*/ 664 h 728"/>
                  <a:gd name="T108" fmla="*/ 686 w 724"/>
                  <a:gd name="T109" fmla="*/ 676 h 728"/>
                  <a:gd name="T110" fmla="*/ 684 w 724"/>
                  <a:gd name="T111" fmla="*/ 680 h 728"/>
                  <a:gd name="T112" fmla="*/ 680 w 724"/>
                  <a:gd name="T113" fmla="*/ 686 h 728"/>
                  <a:gd name="T114" fmla="*/ 680 w 724"/>
                  <a:gd name="T115" fmla="*/ 68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24" h="728">
                    <a:moveTo>
                      <a:pt x="704" y="616"/>
                    </a:moveTo>
                    <a:lnTo>
                      <a:pt x="706" y="616"/>
                    </a:lnTo>
                    <a:lnTo>
                      <a:pt x="322" y="232"/>
                    </a:lnTo>
                    <a:lnTo>
                      <a:pt x="322" y="50"/>
                    </a:lnTo>
                    <a:lnTo>
                      <a:pt x="136" y="0"/>
                    </a:lnTo>
                    <a:lnTo>
                      <a:pt x="116" y="20"/>
                    </a:lnTo>
                    <a:lnTo>
                      <a:pt x="214" y="118"/>
                    </a:lnTo>
                    <a:lnTo>
                      <a:pt x="118" y="214"/>
                    </a:lnTo>
                    <a:lnTo>
                      <a:pt x="20" y="116"/>
                    </a:lnTo>
                    <a:lnTo>
                      <a:pt x="0" y="136"/>
                    </a:lnTo>
                    <a:lnTo>
                      <a:pt x="50" y="322"/>
                    </a:lnTo>
                    <a:lnTo>
                      <a:pt x="226" y="322"/>
                    </a:lnTo>
                    <a:lnTo>
                      <a:pt x="226" y="322"/>
                    </a:lnTo>
                    <a:lnTo>
                      <a:pt x="610" y="710"/>
                    </a:lnTo>
                    <a:lnTo>
                      <a:pt x="612" y="710"/>
                    </a:lnTo>
                    <a:lnTo>
                      <a:pt x="612" y="710"/>
                    </a:lnTo>
                    <a:lnTo>
                      <a:pt x="622" y="718"/>
                    </a:lnTo>
                    <a:lnTo>
                      <a:pt x="634" y="724"/>
                    </a:lnTo>
                    <a:lnTo>
                      <a:pt x="646" y="728"/>
                    </a:lnTo>
                    <a:lnTo>
                      <a:pt x="658" y="728"/>
                    </a:lnTo>
                    <a:lnTo>
                      <a:pt x="670" y="728"/>
                    </a:lnTo>
                    <a:lnTo>
                      <a:pt x="682" y="724"/>
                    </a:lnTo>
                    <a:lnTo>
                      <a:pt x="694" y="718"/>
                    </a:lnTo>
                    <a:lnTo>
                      <a:pt x="704" y="710"/>
                    </a:lnTo>
                    <a:lnTo>
                      <a:pt x="704" y="710"/>
                    </a:lnTo>
                    <a:lnTo>
                      <a:pt x="712" y="700"/>
                    </a:lnTo>
                    <a:lnTo>
                      <a:pt x="718" y="688"/>
                    </a:lnTo>
                    <a:lnTo>
                      <a:pt x="722" y="676"/>
                    </a:lnTo>
                    <a:lnTo>
                      <a:pt x="724" y="664"/>
                    </a:lnTo>
                    <a:lnTo>
                      <a:pt x="722" y="652"/>
                    </a:lnTo>
                    <a:lnTo>
                      <a:pt x="718" y="638"/>
                    </a:lnTo>
                    <a:lnTo>
                      <a:pt x="712" y="628"/>
                    </a:lnTo>
                    <a:lnTo>
                      <a:pt x="704" y="616"/>
                    </a:lnTo>
                    <a:lnTo>
                      <a:pt x="704" y="616"/>
                    </a:lnTo>
                    <a:close/>
                    <a:moveTo>
                      <a:pt x="680" y="686"/>
                    </a:moveTo>
                    <a:lnTo>
                      <a:pt x="680" y="686"/>
                    </a:lnTo>
                    <a:lnTo>
                      <a:pt x="670" y="692"/>
                    </a:lnTo>
                    <a:lnTo>
                      <a:pt x="658" y="694"/>
                    </a:lnTo>
                    <a:lnTo>
                      <a:pt x="648" y="692"/>
                    </a:lnTo>
                    <a:lnTo>
                      <a:pt x="642" y="690"/>
                    </a:lnTo>
                    <a:lnTo>
                      <a:pt x="638" y="686"/>
                    </a:lnTo>
                    <a:lnTo>
                      <a:pt x="638" y="686"/>
                    </a:lnTo>
                    <a:lnTo>
                      <a:pt x="632" y="676"/>
                    </a:lnTo>
                    <a:lnTo>
                      <a:pt x="630" y="664"/>
                    </a:lnTo>
                    <a:lnTo>
                      <a:pt x="632" y="654"/>
                    </a:lnTo>
                    <a:lnTo>
                      <a:pt x="638" y="644"/>
                    </a:lnTo>
                    <a:lnTo>
                      <a:pt x="638" y="644"/>
                    </a:lnTo>
                    <a:lnTo>
                      <a:pt x="648" y="638"/>
                    </a:lnTo>
                    <a:lnTo>
                      <a:pt x="658" y="636"/>
                    </a:lnTo>
                    <a:lnTo>
                      <a:pt x="670" y="638"/>
                    </a:lnTo>
                    <a:lnTo>
                      <a:pt x="680" y="644"/>
                    </a:lnTo>
                    <a:lnTo>
                      <a:pt x="680" y="644"/>
                    </a:lnTo>
                    <a:lnTo>
                      <a:pt x="686" y="654"/>
                    </a:lnTo>
                    <a:lnTo>
                      <a:pt x="688" y="664"/>
                    </a:lnTo>
                    <a:lnTo>
                      <a:pt x="686" y="676"/>
                    </a:lnTo>
                    <a:lnTo>
                      <a:pt x="684" y="680"/>
                    </a:lnTo>
                    <a:lnTo>
                      <a:pt x="680" y="686"/>
                    </a:lnTo>
                    <a:lnTo>
                      <a:pt x="680" y="6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6" name="组 81"/>
            <p:cNvGrpSpPr/>
            <p:nvPr/>
          </p:nvGrpSpPr>
          <p:grpSpPr>
            <a:xfrm>
              <a:off x="9941357" y="4796062"/>
              <a:ext cx="611016" cy="577988"/>
              <a:chOff x="4321175" y="111125"/>
              <a:chExt cx="704850" cy="666750"/>
            </a:xfrm>
            <a:solidFill>
              <a:schemeClr val="bg1"/>
            </a:solidFill>
          </p:grpSpPr>
          <p:sp>
            <p:nvSpPr>
              <p:cNvPr id="32" name="Freeform 34"/>
              <p:cNvSpPr>
                <a:spLocks noEditPoints="1"/>
              </p:cNvSpPr>
              <p:nvPr/>
            </p:nvSpPr>
            <p:spPr bwMode="auto">
              <a:xfrm>
                <a:off x="4321175" y="111125"/>
                <a:ext cx="704850" cy="666750"/>
              </a:xfrm>
              <a:custGeom>
                <a:avLst/>
                <a:gdLst/>
                <a:ahLst/>
                <a:cxnLst>
                  <a:cxn ang="0">
                    <a:pos x="444" y="0"/>
                  </a:cxn>
                  <a:cxn ang="0">
                    <a:pos x="0" y="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36" y="330"/>
                  </a:cxn>
                  <a:cxn ang="0">
                    <a:pos x="194" y="330"/>
                  </a:cxn>
                  <a:cxn ang="0">
                    <a:pos x="194" y="368"/>
                  </a:cxn>
                  <a:cxn ang="0">
                    <a:pos x="194" y="368"/>
                  </a:cxn>
                  <a:cxn ang="0">
                    <a:pos x="172" y="374"/>
                  </a:cxn>
                  <a:cxn ang="0">
                    <a:pos x="154" y="382"/>
                  </a:cxn>
                  <a:cxn ang="0">
                    <a:pos x="148" y="386"/>
                  </a:cxn>
                  <a:cxn ang="0">
                    <a:pos x="144" y="392"/>
                  </a:cxn>
                  <a:cxn ang="0">
                    <a:pos x="140" y="398"/>
                  </a:cxn>
                  <a:cxn ang="0">
                    <a:pos x="140" y="404"/>
                  </a:cxn>
                  <a:cxn ang="0">
                    <a:pos x="140" y="404"/>
                  </a:cxn>
                  <a:cxn ang="0">
                    <a:pos x="142" y="408"/>
                  </a:cxn>
                  <a:cxn ang="0">
                    <a:pos x="146" y="410"/>
                  </a:cxn>
                  <a:cxn ang="0">
                    <a:pos x="166" y="416"/>
                  </a:cxn>
                  <a:cxn ang="0">
                    <a:pos x="192" y="418"/>
                  </a:cxn>
                  <a:cxn ang="0">
                    <a:pos x="222" y="420"/>
                  </a:cxn>
                  <a:cxn ang="0">
                    <a:pos x="252" y="418"/>
                  </a:cxn>
                  <a:cxn ang="0">
                    <a:pos x="278" y="416"/>
                  </a:cxn>
                  <a:cxn ang="0">
                    <a:pos x="298" y="410"/>
                  </a:cxn>
                  <a:cxn ang="0">
                    <a:pos x="302" y="408"/>
                  </a:cxn>
                  <a:cxn ang="0">
                    <a:pos x="304" y="404"/>
                  </a:cxn>
                  <a:cxn ang="0">
                    <a:pos x="304" y="404"/>
                  </a:cxn>
                  <a:cxn ang="0">
                    <a:pos x="304" y="398"/>
                  </a:cxn>
                  <a:cxn ang="0">
                    <a:pos x="300" y="392"/>
                  </a:cxn>
                  <a:cxn ang="0">
                    <a:pos x="296" y="386"/>
                  </a:cxn>
                  <a:cxn ang="0">
                    <a:pos x="290" y="382"/>
                  </a:cxn>
                  <a:cxn ang="0">
                    <a:pos x="272" y="374"/>
                  </a:cxn>
                  <a:cxn ang="0">
                    <a:pos x="250" y="368"/>
                  </a:cxn>
                  <a:cxn ang="0">
                    <a:pos x="250" y="330"/>
                  </a:cxn>
                  <a:cxn ang="0">
                    <a:pos x="408" y="330"/>
                  </a:cxn>
                  <a:cxn ang="0">
                    <a:pos x="408" y="54"/>
                  </a:cxn>
                  <a:cxn ang="0">
                    <a:pos x="444" y="54"/>
                  </a:cxn>
                  <a:cxn ang="0">
                    <a:pos x="444" y="0"/>
                  </a:cxn>
                  <a:cxn ang="0">
                    <a:pos x="444" y="0"/>
                  </a:cxn>
                  <a:cxn ang="0">
                    <a:pos x="378" y="300"/>
                  </a:cxn>
                  <a:cxn ang="0">
                    <a:pos x="66" y="300"/>
                  </a:cxn>
                  <a:cxn ang="0">
                    <a:pos x="66" y="56"/>
                  </a:cxn>
                  <a:cxn ang="0">
                    <a:pos x="378" y="56"/>
                  </a:cxn>
                  <a:cxn ang="0">
                    <a:pos x="378" y="300"/>
                  </a:cxn>
                  <a:cxn ang="0">
                    <a:pos x="378" y="300"/>
                  </a:cxn>
                </a:cxnLst>
                <a:rect l="0" t="0" r="r" b="b"/>
                <a:pathLst>
                  <a:path w="444" h="420">
                    <a:moveTo>
                      <a:pt x="444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36" y="330"/>
                    </a:lnTo>
                    <a:lnTo>
                      <a:pt x="194" y="330"/>
                    </a:lnTo>
                    <a:lnTo>
                      <a:pt x="194" y="368"/>
                    </a:lnTo>
                    <a:lnTo>
                      <a:pt x="194" y="368"/>
                    </a:lnTo>
                    <a:lnTo>
                      <a:pt x="172" y="374"/>
                    </a:lnTo>
                    <a:lnTo>
                      <a:pt x="154" y="382"/>
                    </a:lnTo>
                    <a:lnTo>
                      <a:pt x="148" y="386"/>
                    </a:lnTo>
                    <a:lnTo>
                      <a:pt x="144" y="392"/>
                    </a:lnTo>
                    <a:lnTo>
                      <a:pt x="140" y="398"/>
                    </a:lnTo>
                    <a:lnTo>
                      <a:pt x="140" y="404"/>
                    </a:lnTo>
                    <a:lnTo>
                      <a:pt x="140" y="404"/>
                    </a:lnTo>
                    <a:lnTo>
                      <a:pt x="142" y="408"/>
                    </a:lnTo>
                    <a:lnTo>
                      <a:pt x="146" y="410"/>
                    </a:lnTo>
                    <a:lnTo>
                      <a:pt x="166" y="416"/>
                    </a:lnTo>
                    <a:lnTo>
                      <a:pt x="192" y="418"/>
                    </a:lnTo>
                    <a:lnTo>
                      <a:pt x="222" y="420"/>
                    </a:lnTo>
                    <a:lnTo>
                      <a:pt x="252" y="418"/>
                    </a:lnTo>
                    <a:lnTo>
                      <a:pt x="278" y="416"/>
                    </a:lnTo>
                    <a:lnTo>
                      <a:pt x="298" y="410"/>
                    </a:lnTo>
                    <a:lnTo>
                      <a:pt x="302" y="408"/>
                    </a:lnTo>
                    <a:lnTo>
                      <a:pt x="304" y="404"/>
                    </a:lnTo>
                    <a:lnTo>
                      <a:pt x="304" y="404"/>
                    </a:lnTo>
                    <a:lnTo>
                      <a:pt x="304" y="398"/>
                    </a:lnTo>
                    <a:lnTo>
                      <a:pt x="300" y="392"/>
                    </a:lnTo>
                    <a:lnTo>
                      <a:pt x="296" y="386"/>
                    </a:lnTo>
                    <a:lnTo>
                      <a:pt x="290" y="382"/>
                    </a:lnTo>
                    <a:lnTo>
                      <a:pt x="272" y="374"/>
                    </a:lnTo>
                    <a:lnTo>
                      <a:pt x="250" y="368"/>
                    </a:lnTo>
                    <a:lnTo>
                      <a:pt x="250" y="330"/>
                    </a:lnTo>
                    <a:lnTo>
                      <a:pt x="408" y="330"/>
                    </a:lnTo>
                    <a:lnTo>
                      <a:pt x="408" y="54"/>
                    </a:lnTo>
                    <a:lnTo>
                      <a:pt x="444" y="54"/>
                    </a:lnTo>
                    <a:lnTo>
                      <a:pt x="444" y="0"/>
                    </a:lnTo>
                    <a:lnTo>
                      <a:pt x="444" y="0"/>
                    </a:lnTo>
                    <a:close/>
                    <a:moveTo>
                      <a:pt x="378" y="300"/>
                    </a:moveTo>
                    <a:lnTo>
                      <a:pt x="66" y="300"/>
                    </a:lnTo>
                    <a:lnTo>
                      <a:pt x="66" y="56"/>
                    </a:lnTo>
                    <a:lnTo>
                      <a:pt x="378" y="56"/>
                    </a:lnTo>
                    <a:lnTo>
                      <a:pt x="378" y="300"/>
                    </a:lnTo>
                    <a:lnTo>
                      <a:pt x="378" y="30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Rectangle 35"/>
              <p:cNvSpPr>
                <a:spLocks noChangeArrowheads="1"/>
              </p:cNvSpPr>
              <p:nvPr/>
            </p:nvSpPr>
            <p:spPr bwMode="auto">
              <a:xfrm>
                <a:off x="4476750" y="276225"/>
                <a:ext cx="139700" cy="142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Rectangle 36"/>
              <p:cNvSpPr>
                <a:spLocks noChangeArrowheads="1"/>
              </p:cNvSpPr>
              <p:nvPr/>
            </p:nvSpPr>
            <p:spPr bwMode="auto">
              <a:xfrm>
                <a:off x="4667250" y="276225"/>
                <a:ext cx="203200" cy="508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Rectangle 37"/>
              <p:cNvSpPr>
                <a:spLocks noChangeArrowheads="1"/>
              </p:cNvSpPr>
              <p:nvPr/>
            </p:nvSpPr>
            <p:spPr bwMode="auto">
              <a:xfrm>
                <a:off x="4667250" y="368300"/>
                <a:ext cx="203200" cy="508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Rectangle 38"/>
              <p:cNvSpPr>
                <a:spLocks noChangeArrowheads="1"/>
              </p:cNvSpPr>
              <p:nvPr/>
            </p:nvSpPr>
            <p:spPr bwMode="auto">
              <a:xfrm>
                <a:off x="4476750" y="460375"/>
                <a:ext cx="393700" cy="508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36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7" name="文本框 88"/>
            <p:cNvSpPr txBox="1"/>
            <p:nvPr/>
          </p:nvSpPr>
          <p:spPr>
            <a:xfrm>
              <a:off x="-1328681" y="5786195"/>
              <a:ext cx="4553751" cy="1104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zh-TW" altLang="en-US" b="1" dirty="0" smtClean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縣府各局處提報開口契約合作企業清冊</a:t>
              </a:r>
              <a:r>
                <a:rPr kumimoji="1" lang="en-US" altLang="zh-TW" b="1" dirty="0" smtClean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(4</a:t>
              </a:r>
              <a:r>
                <a:rPr kumimoji="1" lang="zh-TW" altLang="en-US" b="1" dirty="0" smtClean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1" lang="en-US" altLang="zh-TW" b="1" dirty="0" smtClean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1" lang="zh-CN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文本框 91"/>
            <p:cNvSpPr txBox="1"/>
            <p:nvPr/>
          </p:nvSpPr>
          <p:spPr>
            <a:xfrm>
              <a:off x="4917905" y="5826804"/>
              <a:ext cx="2529337" cy="1104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zh-TW" altLang="en-US" b="1" dirty="0" smtClean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訪視有意願企業</a:t>
              </a:r>
              <a:r>
                <a:rPr kumimoji="1" lang="en-US" altLang="zh-TW" b="1" dirty="0" smtClean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(5-6</a:t>
              </a:r>
              <a:r>
                <a:rPr kumimoji="1" lang="zh-TW" altLang="en-US" b="1" dirty="0" smtClean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1" lang="en-US" altLang="zh-TW" b="1" dirty="0" smtClean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1" lang="zh-CN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文本框 94"/>
            <p:cNvSpPr txBox="1"/>
            <p:nvPr/>
          </p:nvSpPr>
          <p:spPr>
            <a:xfrm>
              <a:off x="8944950" y="5940574"/>
              <a:ext cx="2763040" cy="1104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zh-TW" altLang="en-US" b="1" dirty="0" smtClean="0">
                  <a:solidFill>
                    <a:schemeClr val="accent3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企業表揚活動</a:t>
              </a:r>
              <a:endParaRPr kumimoji="1" lang="en-US" altLang="zh-TW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kumimoji="1" lang="en-US" altLang="zh-TW" b="1" dirty="0" smtClean="0">
                  <a:solidFill>
                    <a:schemeClr val="accent3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(10</a:t>
              </a:r>
              <a:r>
                <a:rPr kumimoji="1" lang="zh-TW" altLang="en-US" b="1" dirty="0" smtClean="0">
                  <a:solidFill>
                    <a:schemeClr val="accent3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1" lang="en-US" altLang="zh-TW" b="1" dirty="0" smtClean="0">
                  <a:solidFill>
                    <a:schemeClr val="accent3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1" lang="zh-CN" altLang="en-US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文本框 97"/>
            <p:cNvSpPr txBox="1"/>
            <p:nvPr/>
          </p:nvSpPr>
          <p:spPr>
            <a:xfrm>
              <a:off x="2635685" y="3185062"/>
              <a:ext cx="2785786" cy="1104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zh-TW" altLang="en-US" b="1" dirty="0" smtClean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召開企業防災說明會</a:t>
              </a:r>
              <a:r>
                <a:rPr kumimoji="1" lang="en-US" altLang="zh-TW" b="1" dirty="0" smtClean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(5</a:t>
              </a:r>
              <a:r>
                <a:rPr kumimoji="1" lang="zh-TW" altLang="en-US" b="1" dirty="0" smtClean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1" lang="en-US" altLang="zh-TW" b="1" dirty="0" smtClean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1" lang="zh-CN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文本框 100"/>
            <p:cNvSpPr txBox="1"/>
            <p:nvPr/>
          </p:nvSpPr>
          <p:spPr>
            <a:xfrm>
              <a:off x="6643519" y="2757884"/>
              <a:ext cx="3059413" cy="1577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zh-TW" altLang="en-US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偕同公所簽訂企業防災備忘錄</a:t>
              </a:r>
              <a:endParaRPr kumimoji="1" lang="en-US" altLang="zh-TW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kumimoji="1" lang="en-US" altLang="zh-TW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(5-6</a:t>
              </a:r>
              <a:r>
                <a:rPr kumimoji="1" lang="zh-TW" altLang="en-US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1" lang="en-US" altLang="zh-TW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1" lang="zh-CN" altLang="en-US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78C6B8E2-9071-4DBF-A21A-A1765B8C576E}"/>
              </a:ext>
            </a:extLst>
          </p:cNvPr>
          <p:cNvSpPr/>
          <p:nvPr/>
        </p:nvSpPr>
        <p:spPr>
          <a:xfrm>
            <a:off x="128073" y="4587974"/>
            <a:ext cx="4608511" cy="4458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鎮、市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公所開口契約填報清單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五邊形 50"/>
          <p:cNvSpPr/>
          <p:nvPr/>
        </p:nvSpPr>
        <p:spPr>
          <a:xfrm>
            <a:off x="63833" y="2259217"/>
            <a:ext cx="2016837" cy="389609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企業防災推動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</a:p>
        </p:txBody>
      </p:sp>
    </p:spTree>
    <p:extLst>
      <p:ext uri="{BB962C8B-B14F-4D97-AF65-F5344CB8AC3E}">
        <p14:creationId xmlns:p14="http://schemas.microsoft.com/office/powerpoint/2010/main" val="9599735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A41663C-7882-46C6-9129-48E1C222F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B5E69D5B-232F-4882-B503-33D82D5206C7}"/>
              </a:ext>
            </a:extLst>
          </p:cNvPr>
          <p:cNvSpPr/>
          <p:nvPr/>
        </p:nvSpPr>
        <p:spPr>
          <a:xfrm>
            <a:off x="2195736" y="1851670"/>
            <a:ext cx="1546725" cy="154672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>
                <a:solidFill>
                  <a:schemeClr val="bg1"/>
                </a:solidFill>
              </a:rPr>
              <a:t>04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30494" y="2355726"/>
            <a:ext cx="29177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臨時動議</a:t>
            </a:r>
            <a:endParaRPr lang="zh-TW" altLang="en-US" sz="36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3644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307CCA0-5D22-4288-8309-FAA53432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89496" y="1203598"/>
            <a:ext cx="2157235" cy="972562"/>
          </a:xfrm>
          <a:prstGeom prst="rect">
            <a:avLst/>
          </a:prstGeom>
        </p:spPr>
        <p:txBody>
          <a:bodyPr wrap="square" lIns="48756" tIns="24378" rIns="48756" bIns="24378">
            <a:spAutoFit/>
          </a:bodyPr>
          <a:lstStyle/>
          <a:p>
            <a:pPr algn="ctr"/>
            <a:r>
              <a:rPr lang="en-US" altLang="zh-CN" sz="6000" spc="213" dirty="0" smtClean="0">
                <a:solidFill>
                  <a:schemeClr val="accent1"/>
                </a:solidFill>
                <a:latin typeface="Broadway" panose="04040905080B020205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2019</a:t>
            </a:r>
            <a:endParaRPr lang="en-US" altLang="zh-CN" sz="6000" spc="213" dirty="0">
              <a:solidFill>
                <a:schemeClr val="accent1"/>
              </a:solidFill>
              <a:latin typeface="Broadway" panose="04040905080B02020502" pitchFamily="8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16"/>
          <p:cNvSpPr txBox="1"/>
          <p:nvPr/>
        </p:nvSpPr>
        <p:spPr>
          <a:xfrm>
            <a:off x="899592" y="2139702"/>
            <a:ext cx="7704855" cy="681210"/>
          </a:xfrm>
          <a:prstGeom prst="rect">
            <a:avLst/>
          </a:prstGeom>
          <a:noFill/>
        </p:spPr>
        <p:txBody>
          <a:bodyPr wrap="square" lIns="65023" tIns="32511" rIns="65023" bIns="32511" rtlCol="0">
            <a:spAutoFit/>
          </a:bodyPr>
          <a:lstStyle/>
          <a:p>
            <a:pPr>
              <a:buNone/>
            </a:pPr>
            <a:r>
              <a:rPr lang="zh-TW" altLang="en-US" sz="4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感謝聆聽、敬請長官不吝指正</a:t>
            </a:r>
            <a:endParaRPr lang="zh-CN" altLang="en-US" sz="4000" b="1" cap="all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6621" y="4694031"/>
            <a:ext cx="5935670" cy="366692"/>
            <a:chOff x="46621" y="4694031"/>
            <a:chExt cx="5935670" cy="366692"/>
          </a:xfrm>
        </p:grpSpPr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CDB81DFE-624F-4AEE-9EC4-91BA177960E5}"/>
                </a:ext>
              </a:extLst>
            </p:cNvPr>
            <p:cNvSpPr txBox="1"/>
            <p:nvPr/>
          </p:nvSpPr>
          <p:spPr>
            <a:xfrm>
              <a:off x="748390" y="4731990"/>
              <a:ext cx="523390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5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銘傳大學都市規劃與防災學系</a:t>
              </a:r>
              <a:r>
                <a:rPr lang="en-US" altLang="zh-TW" sz="15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5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國土減災規劃設計研究中心</a:t>
              </a:r>
            </a:p>
          </p:txBody>
        </p:sp>
        <p:pic>
          <p:nvPicPr>
            <p:cNvPr id="16" name="圖片 15">
              <a:extLst>
                <a:ext uri="{FF2B5EF4-FFF2-40B4-BE49-F238E27FC236}">
                  <a16:creationId xmlns="" xmlns:a16="http://schemas.microsoft.com/office/drawing/2014/main" id="{C0DA273B-40D1-4DA8-9212-5C04AA0B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1" y="4694031"/>
              <a:ext cx="366692" cy="366692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="" xmlns:a16="http://schemas.microsoft.com/office/drawing/2014/main" id="{8E573AA8-4AF2-4245-87C4-0DFBE2FDE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4694031"/>
              <a:ext cx="352854" cy="360000"/>
            </a:xfrm>
            <a:prstGeom prst="rect">
              <a:avLst/>
            </a:prstGeom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04922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6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6"/>
                            </p:stCondLst>
                            <p:childTnLst>
                              <p:par>
                                <p:cTn id="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46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090911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一、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108</a:t>
            </a:r>
            <a:r>
              <a:rPr lang="zh-TW" altLang="en-US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年度</a:t>
            </a: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進度甘特圖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(2/5)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CEAED95C-454D-4A82-970C-0170A15EE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174161"/>
              </p:ext>
            </p:extLst>
          </p:nvPr>
        </p:nvGraphicFramePr>
        <p:xfrm>
          <a:off x="105746" y="664257"/>
          <a:ext cx="8918562" cy="4419438"/>
        </p:xfrm>
        <a:graphic>
          <a:graphicData uri="http://schemas.openxmlformats.org/drawingml/2006/table">
            <a:tbl>
              <a:tblPr firstRow="1" firstCol="1" bandRow="1"/>
              <a:tblGrid>
                <a:gridCol w="4408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7036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36383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38828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工作項目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年度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8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8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505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四、辦理教育訓練和講習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9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辦理防救災業務人員教育訓練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9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辦理韌性社區防災士教育訓練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配合消防署規劃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05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五、更新公所地區災害防救計畫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06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更新公所地區災害防救計畫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71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建立公所自主更新防災計畫機制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2161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六、辦理觀摩及表揚活動</a:t>
                      </a:r>
                      <a:endParaRPr lang="zh-TW" sz="15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4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辦理觀摩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44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表彰防災士與參與計畫民間志工團體及企業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2505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七、宜蘭縣災害應變中心開設時，協力團隊進駐協助研析預判災情</a:t>
                      </a:r>
                      <a:endParaRPr lang="zh-TW" sz="15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2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提供災情預判資料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2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製作相關災害日誌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499992" y="1059582"/>
            <a:ext cx="1152128" cy="4032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03353" y="2185003"/>
            <a:ext cx="1148767" cy="314732"/>
            <a:chOff x="2379547" y="2955006"/>
            <a:chExt cx="1130049" cy="206578"/>
          </a:xfrm>
          <a:solidFill>
            <a:schemeClr val="tx1">
              <a:alpha val="68000"/>
            </a:schemeClr>
          </a:solidFill>
        </p:grpSpPr>
        <p:sp>
          <p:nvSpPr>
            <p:cNvPr id="9" name="圓角矩形 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59571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9992" y="3138691"/>
            <a:ext cx="1079201" cy="316902"/>
            <a:chOff x="2379547" y="2955006"/>
            <a:chExt cx="1130049" cy="208002"/>
          </a:xfrm>
          <a:solidFill>
            <a:schemeClr val="tx1">
              <a:alpha val="68000"/>
            </a:schemeClr>
          </a:solidFill>
        </p:grpSpPr>
        <p:sp>
          <p:nvSpPr>
            <p:cNvPr id="12" name="圓角矩形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60995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37076" y="3698203"/>
            <a:ext cx="1835124" cy="313704"/>
            <a:chOff x="2394682" y="2955006"/>
            <a:chExt cx="1921588" cy="205903"/>
          </a:xfrm>
          <a:solidFill>
            <a:schemeClr val="tx1">
              <a:alpha val="68000"/>
            </a:schemeClr>
          </a:solidFill>
        </p:grpSpPr>
        <p:sp>
          <p:nvSpPr>
            <p:cNvPr id="15" name="圓角矩形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921588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462515" y="2958896"/>
              <a:ext cx="1785922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月辦理觀摩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14446" y="4496215"/>
            <a:ext cx="1079201" cy="307777"/>
            <a:chOff x="2379547" y="2939695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18" name="圓角矩形 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39695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9991" y="4804001"/>
            <a:ext cx="1079201" cy="307777"/>
            <a:chOff x="2379547" y="2937355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21" name="圓角矩形 20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37355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08870" y="1851664"/>
            <a:ext cx="2620255" cy="307776"/>
            <a:chOff x="2394681" y="2943701"/>
            <a:chExt cx="2743712" cy="202013"/>
          </a:xfrm>
          <a:solidFill>
            <a:schemeClr val="tx1">
              <a:alpha val="68000"/>
            </a:schemeClr>
          </a:solidFill>
        </p:grpSpPr>
        <p:sp>
          <p:nvSpPr>
            <p:cNvPr id="24" name="圓角矩形 2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1" y="2955004"/>
              <a:ext cx="2743712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426021" y="2943701"/>
              <a:ext cx="2652465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月、</a:t>
              </a:r>
              <a:r>
                <a: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月各辦理一場次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01983" y="2787768"/>
            <a:ext cx="1079201" cy="307777"/>
            <a:chOff x="2379547" y="2944546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27" name="圓角矩形 2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4546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6732240" y="3914226"/>
            <a:ext cx="2232248" cy="313710"/>
            <a:chOff x="2394682" y="2955006"/>
            <a:chExt cx="2337422" cy="205907"/>
          </a:xfrm>
          <a:solidFill>
            <a:schemeClr val="tx1">
              <a:alpha val="68000"/>
            </a:schemeClr>
          </a:solidFill>
        </p:grpSpPr>
        <p:sp>
          <p:nvSpPr>
            <p:cNvPr id="30" name="圓角矩形 2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2337422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462514" y="2958900"/>
              <a:ext cx="2269589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月辦理表揚活動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87872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090911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一、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108</a:t>
            </a:r>
            <a:r>
              <a:rPr lang="zh-TW" altLang="en-US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年度</a:t>
            </a: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進度甘特圖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(3/5)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950651AA-C95E-44AC-B2C3-EFCD8BA59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870974"/>
              </p:ext>
            </p:extLst>
          </p:nvPr>
        </p:nvGraphicFramePr>
        <p:xfrm>
          <a:off x="112538" y="676140"/>
          <a:ext cx="8905327" cy="4450514"/>
        </p:xfrm>
        <a:graphic>
          <a:graphicData uri="http://schemas.openxmlformats.org/drawingml/2006/table">
            <a:tbl>
              <a:tblPr firstRow="1" firstCol="1" bandRow="1"/>
              <a:tblGrid>
                <a:gridCol w="44015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35737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20766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工作項目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年度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6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6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9566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八、強化直轄市、縣</a:t>
                      </a:r>
                      <a:r>
                        <a:rPr lang="en-US" altLang="zh-TW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市</a:t>
                      </a:r>
                      <a:r>
                        <a:rPr lang="en-US" altLang="zh-TW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韌性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5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災害（地震、颱洪等）想定與脆弱度評估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5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議題式桌上型兵棋推演與座談會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9566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九、辦理兵棋推演與演練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3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公所辦理兵棋推演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1574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十、推動韌性社區</a:t>
                      </a:r>
                      <a:endParaRPr lang="zh-TW" sz="15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3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10-1 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推動韌性社區各項工作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0523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十一、盤點防救災能量</a:t>
                      </a:r>
                      <a:endParaRPr lang="zh-TW" sz="15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5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盤點鄉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鎮、市、區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防災能量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5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評估避難收容處所安全性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5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11-3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盤點社區防救災能量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80523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十二、向民眾推廣防災工作</a:t>
                      </a:r>
                      <a:endParaRPr lang="zh-TW" sz="15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直轄市、縣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市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透過多元管道推廣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3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透過社區組織推廣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3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12-3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公所透過多元管道推廣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499992" y="915566"/>
            <a:ext cx="1152128" cy="4227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0564" y="1543894"/>
            <a:ext cx="2241676" cy="307778"/>
            <a:chOff x="2379546" y="2939690"/>
            <a:chExt cx="2180873" cy="202013"/>
          </a:xfrm>
          <a:solidFill>
            <a:schemeClr val="tx1">
              <a:alpha val="68000"/>
            </a:schemeClr>
          </a:solidFill>
        </p:grpSpPr>
        <p:sp>
          <p:nvSpPr>
            <p:cNvPr id="9" name="圓角矩形 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2165737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6" y="2939690"/>
              <a:ext cx="2180873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月完成報告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15548" y="1831926"/>
            <a:ext cx="1543461" cy="307777"/>
            <a:chOff x="2394681" y="2943186"/>
            <a:chExt cx="1501596" cy="202013"/>
          </a:xfrm>
          <a:solidFill>
            <a:schemeClr val="tx1">
              <a:alpha val="68000"/>
            </a:schemeClr>
          </a:solidFill>
        </p:grpSpPr>
        <p:sp>
          <p:nvSpPr>
            <p:cNvPr id="12" name="圓角矩形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1" y="2955006"/>
              <a:ext cx="1446843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425125" y="2943186"/>
              <a:ext cx="1471152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月辦理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9992" y="2838076"/>
            <a:ext cx="1161555" cy="309737"/>
            <a:chOff x="2379547" y="2955006"/>
            <a:chExt cx="1130049" cy="203299"/>
          </a:xfrm>
          <a:solidFill>
            <a:schemeClr val="tx1">
              <a:alpha val="68000"/>
            </a:schemeClr>
          </a:solidFill>
        </p:grpSpPr>
        <p:sp>
          <p:nvSpPr>
            <p:cNvPr id="15" name="圓角矩形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56292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0564" y="2316183"/>
            <a:ext cx="2241676" cy="328148"/>
            <a:chOff x="2379547" y="2955006"/>
            <a:chExt cx="1130049" cy="215384"/>
          </a:xfrm>
          <a:solidFill>
            <a:schemeClr val="tx1">
              <a:alpha val="68000"/>
            </a:schemeClr>
          </a:solidFill>
        </p:grpSpPr>
        <p:sp>
          <p:nvSpPr>
            <p:cNvPr id="18" name="圓角矩形 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68377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預定</a:t>
              </a:r>
              <a:r>
                <a: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5-6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月辦理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70521" y="3344093"/>
            <a:ext cx="1161555" cy="307777"/>
            <a:chOff x="2379547" y="2943722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24" name="圓角矩形 2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3722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64858" y="3579860"/>
            <a:ext cx="1161555" cy="307778"/>
            <a:chOff x="2379547" y="2935070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27" name="圓角矩形 2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35070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64857" y="3867901"/>
            <a:ext cx="1161555" cy="307778"/>
            <a:chOff x="2379547" y="2952258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0" name="圓角矩形 2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52258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0565" y="4352203"/>
            <a:ext cx="1161555" cy="307777"/>
            <a:chOff x="2379547" y="2952720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3" name="圓角矩形 3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52720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9992" y="4587974"/>
            <a:ext cx="1161555" cy="307777"/>
            <a:chOff x="2379547" y="2935601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6" name="圓角矩形 3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35601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2385" y="4876010"/>
            <a:ext cx="1161555" cy="307778"/>
            <a:chOff x="2379547" y="2942250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9" name="圓角矩形 3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2250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sp>
        <p:nvSpPr>
          <p:cNvPr id="20" name="投影片編號版面配置區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85418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090911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一、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108</a:t>
            </a:r>
            <a:r>
              <a:rPr lang="zh-TW" altLang="en-US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年度</a:t>
            </a: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進度甘特圖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(3/5)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B2AB036E-1FB2-48A0-AE42-7CC8DA3F7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422212"/>
              </p:ext>
            </p:extLst>
          </p:nvPr>
        </p:nvGraphicFramePr>
        <p:xfrm>
          <a:off x="118974" y="688988"/>
          <a:ext cx="8905324" cy="3941236"/>
        </p:xfrm>
        <a:graphic>
          <a:graphicData uri="http://schemas.openxmlformats.org/drawingml/2006/table">
            <a:tbl>
              <a:tblPr firstRow="1" firstCol="1" bandRow="1"/>
              <a:tblGrid>
                <a:gridCol w="44015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35736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28980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工作項目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年度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6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56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650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十三、彙編與更新防災手冊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8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規劃防災手冊內容架構、蒐集相關資料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650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十四、調查與整合民間志工團體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68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調查民間志工團體資源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650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十五、邀集企業參與防災工作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15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與企業商談合作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650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十六、維護宜蘭縣防災資訊網、災害應變專區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5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維護宜蘭縣防災資訊網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維護災害應變專區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6507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十七、建置歷史災情、氣象資料庫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15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建置歷史災情、氣象資料庫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499992" y="987574"/>
            <a:ext cx="1152128" cy="36724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507771" y="1700846"/>
            <a:ext cx="1161554" cy="307777"/>
            <a:chOff x="2387115" y="2948190"/>
            <a:chExt cx="1130048" cy="202013"/>
          </a:xfrm>
          <a:solidFill>
            <a:schemeClr val="tx1">
              <a:alpha val="68000"/>
            </a:schemeClr>
          </a:solidFill>
        </p:grpSpPr>
        <p:sp>
          <p:nvSpPr>
            <p:cNvPr id="9" name="圓角矩形 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87115" y="2948190"/>
              <a:ext cx="1130048" cy="2020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已完成初稿</a:t>
              </a:r>
              <a:endPara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0565" y="2283715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12" name="圓角矩形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sp>
        <p:nvSpPr>
          <p:cNvPr id="26" name="投影片編號版面配置區 2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82787" y="2823778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28" name="圓角矩形 2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82786" y="3418832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1" name="圓角矩形 30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82785" y="3763394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4" name="圓角矩形 3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9992" y="4335863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7" name="圓角矩形 3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023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3090911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一、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108</a:t>
            </a:r>
            <a:r>
              <a:rPr lang="zh-TW" altLang="en-US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年度</a:t>
            </a:r>
            <a:r>
              <a:rPr lang="zh-TW" altLang="en-US" sz="1800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進度甘特圖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(5/5)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ea typeface="微软雅黑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B2AB036E-1FB2-48A0-AE42-7CC8DA3F7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231560"/>
              </p:ext>
            </p:extLst>
          </p:nvPr>
        </p:nvGraphicFramePr>
        <p:xfrm>
          <a:off x="118974" y="688987"/>
          <a:ext cx="8905324" cy="3788484"/>
        </p:xfrm>
        <a:graphic>
          <a:graphicData uri="http://schemas.openxmlformats.org/drawingml/2006/table">
            <a:tbl>
              <a:tblPr firstRow="1" firstCol="1" bandRow="1"/>
              <a:tblGrid>
                <a:gridCol w="44015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6981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35736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45055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工作項目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年度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9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第四季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3334" marR="133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59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3334" marR="133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8339">
                <a:tc gridSpan="1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十八、其他創新作為</a:t>
                      </a:r>
                      <a:endParaRPr lang="zh-TW" sz="15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8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18-1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建立村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里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長災情查報機制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18-2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辦理空拍機操作基礎班教育訓練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84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18-3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更新維護災害圖資平台行動應用軟體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宜蘭防災資訊掌上通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83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18-4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製作觀光防災導覽地圖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34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完成彙整成期中報告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54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完成彙整成期末報告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50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預定進度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累積數</a:t>
                      </a:r>
                      <a:r>
                        <a:rPr lang="en-US" alt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33%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41%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58%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66%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75%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83%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91%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499992" y="1131590"/>
            <a:ext cx="1152128" cy="33329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8515" y="1975941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24" name="圓角矩形 2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0565" y="2335981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27" name="圓角矩形 2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2C2C1F5-9DFA-4940-860E-57ECDE829A0D}"/>
              </a:ext>
            </a:extLst>
          </p:cNvPr>
          <p:cNvGrpSpPr/>
          <p:nvPr/>
        </p:nvGrpSpPr>
        <p:grpSpPr>
          <a:xfrm>
            <a:off x="4490565" y="2715766"/>
            <a:ext cx="1161555" cy="307777"/>
            <a:chOff x="2379547" y="2947759"/>
            <a:chExt cx="1130049" cy="202013"/>
          </a:xfrm>
          <a:solidFill>
            <a:schemeClr val="tx1">
              <a:alpha val="68000"/>
            </a:schemeClr>
          </a:solidFill>
        </p:grpSpPr>
        <p:sp>
          <p:nvSpPr>
            <p:cNvPr id="33" name="圓角矩形 3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B3F5CD8-06FD-4A8A-A96A-71A81D0BEA54}"/>
                </a:ext>
              </a:extLst>
            </p:cNvPr>
            <p:cNvSpPr/>
            <p:nvPr/>
          </p:nvSpPr>
          <p:spPr>
            <a:xfrm>
              <a:off x="2394682" y="2955006"/>
              <a:ext cx="1114914" cy="181811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1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37C5F0C-2218-45D0-A928-71E4A50EE1F8}"/>
                </a:ext>
              </a:extLst>
            </p:cNvPr>
            <p:cNvSpPr txBox="1"/>
            <p:nvPr/>
          </p:nvSpPr>
          <p:spPr>
            <a:xfrm>
              <a:off x="2379547" y="2947759"/>
              <a:ext cx="1130048" cy="2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持續進行中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583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/>
        </p:nvGrpSpPr>
        <p:grpSpPr>
          <a:xfrm>
            <a:off x="-1343" y="217567"/>
            <a:ext cx="3973790" cy="433614"/>
            <a:chOff x="3471337" y="586121"/>
            <a:chExt cx="6252096" cy="682218"/>
          </a:xfrm>
        </p:grpSpPr>
        <p:sp>
          <p:nvSpPr>
            <p:cNvPr id="3" name="任意多边形 84"/>
            <p:cNvSpPr/>
            <p:nvPr/>
          </p:nvSpPr>
          <p:spPr>
            <a:xfrm flipH="1">
              <a:off x="3848098" y="586121"/>
              <a:ext cx="5691851" cy="676290"/>
            </a:xfrm>
            <a:custGeom>
              <a:avLst/>
              <a:gdLst>
                <a:gd name="connsiteX0" fmla="*/ 4248150 w 4495800"/>
                <a:gd name="connsiteY0" fmla="*/ 0 h 495300"/>
                <a:gd name="connsiteX1" fmla="*/ 2247900 w 4495800"/>
                <a:gd name="connsiteY1" fmla="*/ 0 h 495300"/>
                <a:gd name="connsiteX2" fmla="*/ 247650 w 4495800"/>
                <a:gd name="connsiteY2" fmla="*/ 0 h 495300"/>
                <a:gd name="connsiteX3" fmla="*/ 0 w 4495800"/>
                <a:gd name="connsiteY3" fmla="*/ 247650 h 495300"/>
                <a:gd name="connsiteX4" fmla="*/ 247650 w 4495800"/>
                <a:gd name="connsiteY4" fmla="*/ 495300 h 495300"/>
                <a:gd name="connsiteX5" fmla="*/ 2247900 w 4495800"/>
                <a:gd name="connsiteY5" fmla="*/ 495300 h 495300"/>
                <a:gd name="connsiteX6" fmla="*/ 4248150 w 4495800"/>
                <a:gd name="connsiteY6" fmla="*/ 495300 h 495300"/>
                <a:gd name="connsiteX7" fmla="*/ 4495800 w 4495800"/>
                <a:gd name="connsiteY7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495300">
                  <a:moveTo>
                    <a:pt x="4248150" y="0"/>
                  </a:moveTo>
                  <a:lnTo>
                    <a:pt x="2247900" y="0"/>
                  </a:lnTo>
                  <a:lnTo>
                    <a:pt x="247650" y="0"/>
                  </a:lnTo>
                  <a:lnTo>
                    <a:pt x="0" y="247650"/>
                  </a:lnTo>
                  <a:lnTo>
                    <a:pt x="247650" y="495300"/>
                  </a:lnTo>
                  <a:lnTo>
                    <a:pt x="2247900" y="495300"/>
                  </a:lnTo>
                  <a:lnTo>
                    <a:pt x="4248150" y="495300"/>
                  </a:lnTo>
                  <a:lnTo>
                    <a:pt x="449580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文本框 85"/>
            <p:cNvSpPr txBox="1"/>
            <p:nvPr/>
          </p:nvSpPr>
          <p:spPr>
            <a:xfrm>
              <a:off x="3471337" y="614623"/>
              <a:ext cx="6252096" cy="653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ONE  </a:t>
              </a:r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工作進度說明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BB79A6F-C896-4E83-9E0C-A01E580663F2}"/>
              </a:ext>
            </a:extLst>
          </p:cNvPr>
          <p:cNvSpPr/>
          <p:nvPr/>
        </p:nvSpPr>
        <p:spPr>
          <a:xfrm>
            <a:off x="3858518" y="190580"/>
            <a:ext cx="2523448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二、每月工作進度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(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1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月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ea typeface="微软雅黑" charset="0"/>
              </a:rPr>
              <a:t>)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="" xmlns:a16="http://schemas.microsoft.com/office/drawing/2014/main" id="{A2F76695-092D-4487-A2D8-80ABAEAEE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04426"/>
              </p:ext>
            </p:extLst>
          </p:nvPr>
        </p:nvGraphicFramePr>
        <p:xfrm>
          <a:off x="160878" y="724202"/>
          <a:ext cx="8863428" cy="444179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401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12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15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14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14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09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53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8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星期一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星期二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星期三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星期四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星期五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星期六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2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星期日</a:t>
                      </a:r>
                      <a:endParaRPr kumimoji="0" lang="zh-TW" altLang="en-US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元旦</a:t>
                      </a:r>
                      <a:endParaRPr kumimoji="0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2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3</a:t>
                      </a: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經費支出表修正</a:t>
                      </a:r>
                      <a:endParaRPr kumimoji="0" 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5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Times New Roman" pitchFamily="18" charset="0"/>
                        </a:rPr>
                        <a:t>7</a:t>
                      </a:r>
                      <a:endParaRPr kumimoji="0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撰寫評選會議紀錄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9</a:t>
                      </a:r>
                      <a:endParaRPr kumimoji="0" lang="en-US" altLang="zh-TW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駐點人員面試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11</a:t>
                      </a: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12</a:t>
                      </a:r>
                      <a:endParaRPr kumimoji="0" lang="zh-TW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zh-TW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6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14</a:t>
                      </a:r>
                      <a:endParaRPr kumimoji="0" lang="en-US" altLang="zh-TW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繳交縣地區災害防救計畫</a:t>
                      </a:r>
                      <a:r>
                        <a:rPr kumimoji="0" lang="en-US" altLang="zh-TW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(</a:t>
                      </a: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火山篇章</a:t>
                      </a:r>
                      <a:r>
                        <a:rPr kumimoji="0" lang="en-US" altLang="zh-TW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)</a:t>
                      </a:r>
                      <a:endParaRPr kumimoji="0" lang="en-US" altLang="zh-TW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議價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108</a:t>
                      </a: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年經費表修正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★</a:t>
                      </a:r>
                      <a:r>
                        <a:rPr kumimoji="0" lang="zh-TW" altLang="en-US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計畫開始執行</a:t>
                      </a:r>
                      <a:endParaRPr kumimoji="0" lang="en-US" altLang="zh-TW" sz="12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年經費表修正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核對避難場所安全結構鑑定資料</a:t>
                      </a:r>
                      <a:endParaRPr kumimoji="0" lang="en-US" altLang="zh-TW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縣市防災手冊資料蒐集</a:t>
                      </a:r>
                      <a:endParaRPr kumimoji="0" lang="zh-TW" alt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zh-TW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6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決標紀錄蓋章</a:t>
                      </a:r>
                      <a:endParaRPr kumimoji="0" lang="en-US" altLang="zh-TW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討論工作內容</a:t>
                      </a:r>
                      <a:endParaRPr kumimoji="0" lang="en-US" altLang="zh-TW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endParaRPr kumimoji="0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縣地區災害防救計畫格式修正</a:t>
                      </a: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23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討論工作內容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繳交韌性社區推動計畫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頭城鎮地區災害防救計畫更新</a:t>
                      </a: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zh-TW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zh-TW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3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28</a:t>
                      </a: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Times New Roman" pitchFamily="18" charset="0"/>
                        </a:rPr>
                        <a:t>29</a:t>
                      </a:r>
                      <a:endParaRPr kumimoji="0" lang="en-US" altLang="zh-TW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30</a:t>
                      </a:r>
                      <a:r>
                        <a:rPr kumimoji="0" lang="zh-TW" altLang="en-US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 </a:t>
                      </a: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Times New Roman" pitchFamily="18" charset="0"/>
                        </a:rPr>
                        <a:t>完成歷史颱風資料庫圖表整理</a:t>
                      </a:r>
                      <a:endParaRPr kumimoji="0" lang="en-US" altLang="zh-TW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宜蘭縣公所兵推簡報初版、海嘯災害防救對策重點項目盤點表佐證資料整理</a:t>
                      </a:r>
                    </a:p>
                  </a:txBody>
                  <a:tcPr marL="68580" marR="68580" marT="34290" marB="3429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altLang="zh-TW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1151402" y="3507854"/>
            <a:ext cx="396262" cy="270272"/>
            <a:chOff x="1032094" y="2383505"/>
            <a:chExt cx="528348" cy="360363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5436096" y="2211710"/>
            <a:ext cx="396262" cy="270272"/>
            <a:chOff x="1032094" y="2383505"/>
            <a:chExt cx="528348" cy="360363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5192065" y="2219307"/>
            <a:ext cx="396262" cy="270272"/>
            <a:chOff x="1032094" y="2383505"/>
            <a:chExt cx="528348" cy="360363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solidFill>
              <a:srgbClr val="034EA2"/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825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莊</a:t>
              </a:r>
              <a:endParaRPr lang="zh-TW" altLang="en-US" sz="825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4949614" y="2211710"/>
            <a:ext cx="396262" cy="270272"/>
            <a:chOff x="1032094" y="2383505"/>
            <a:chExt cx="528348" cy="360363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solidFill>
              <a:srgbClr val="034EA2"/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825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林</a:t>
              </a:r>
              <a:endParaRPr lang="zh-TW" altLang="en-US" sz="825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912CD288-B84B-482F-8C21-91FDF6E601B7}"/>
              </a:ext>
            </a:extLst>
          </p:cNvPr>
          <p:cNvSpPr txBox="1"/>
          <p:nvPr/>
        </p:nvSpPr>
        <p:spPr>
          <a:xfrm>
            <a:off x="118227" y="2139702"/>
            <a:ext cx="661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2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4018347" y="3401590"/>
            <a:ext cx="396262" cy="270272"/>
            <a:chOff x="1032094" y="2383505"/>
            <a:chExt cx="528348" cy="360363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3774316" y="3409187"/>
            <a:ext cx="396262" cy="270272"/>
            <a:chOff x="1032094" y="2383505"/>
            <a:chExt cx="528348" cy="360363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solidFill>
              <a:srgbClr val="034EA2"/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2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825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莊</a:t>
              </a:r>
              <a:endParaRPr lang="zh-TW" altLang="en-US" sz="825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7" name="投影片編號版面配置區 4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zh-CN" altLang="en-US" dirty="0"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="" xmlns:a16="http://schemas.microsoft.com/office/drawing/2014/main" id="{DCC5FCC1-1F02-4695-86EA-BAD9CB82C6E9}"/>
              </a:ext>
            </a:extLst>
          </p:cNvPr>
          <p:cNvGrpSpPr/>
          <p:nvPr/>
        </p:nvGrpSpPr>
        <p:grpSpPr>
          <a:xfrm>
            <a:off x="6318932" y="60706"/>
            <a:ext cx="928223" cy="276999"/>
            <a:chOff x="7948615" y="1293058"/>
            <a:chExt cx="928223" cy="276999"/>
          </a:xfrm>
        </p:grpSpPr>
        <p:sp>
          <p:nvSpPr>
            <p:cNvPr id="52" name="矩形: 圓角 71">
              <a:extLst>
                <a:ext uri="{FF2B5EF4-FFF2-40B4-BE49-F238E27FC236}">
                  <a16:creationId xmlns="" xmlns:a16="http://schemas.microsoft.com/office/drawing/2014/main" id="{B869374F-04B5-4B57-A6CF-4C74CD7605B4}"/>
                </a:ext>
              </a:extLst>
            </p:cNvPr>
            <p:cNvSpPr/>
            <p:nvPr/>
          </p:nvSpPr>
          <p:spPr>
            <a:xfrm>
              <a:off x="7981759" y="1311225"/>
              <a:ext cx="714270" cy="22916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="" xmlns:a16="http://schemas.microsoft.com/office/drawing/2014/main" id="{824D6DAE-1856-415B-B05F-2DAFBDAAB79B}"/>
                </a:ext>
              </a:extLst>
            </p:cNvPr>
            <p:cNvSpPr txBox="1"/>
            <p:nvPr/>
          </p:nvSpPr>
          <p:spPr>
            <a:xfrm>
              <a:off x="7948615" y="1293058"/>
              <a:ext cx="928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火山篇章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976964" y="59397"/>
            <a:ext cx="1211768" cy="276999"/>
            <a:chOff x="7930185" y="1294640"/>
            <a:chExt cx="1211768" cy="276999"/>
          </a:xfrm>
        </p:grpSpPr>
        <p:sp>
          <p:nvSpPr>
            <p:cNvPr id="58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1042908" cy="24382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30185" y="1294640"/>
              <a:ext cx="1211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韌性社區計畫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2784704" y="1339567"/>
            <a:ext cx="6322226" cy="276999"/>
            <a:chOff x="2784704" y="1339567"/>
            <a:chExt cx="6322226" cy="276999"/>
          </a:xfrm>
        </p:grpSpPr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08861" y="1584482"/>
              <a:ext cx="6298069" cy="954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群組 59">
              <a:extLst>
                <a:ext uri="{FF2B5EF4-FFF2-40B4-BE49-F238E27FC236}">
                  <a16:creationId xmlns="" xmlns:a16="http://schemas.microsoft.com/office/drawing/2014/main" id="{DCC5FCC1-1F02-4695-86EA-BAD9CB82C6E9}"/>
                </a:ext>
              </a:extLst>
            </p:cNvPr>
            <p:cNvGrpSpPr/>
            <p:nvPr/>
          </p:nvGrpSpPr>
          <p:grpSpPr>
            <a:xfrm>
              <a:off x="2784704" y="1339567"/>
              <a:ext cx="928223" cy="276999"/>
              <a:chOff x="7948615" y="1293058"/>
              <a:chExt cx="928223" cy="276999"/>
            </a:xfrm>
          </p:grpSpPr>
          <p:sp>
            <p:nvSpPr>
              <p:cNvPr id="61" name="矩形: 圓角 71">
                <a:extLst>
                  <a:ext uri="{FF2B5EF4-FFF2-40B4-BE49-F238E27FC236}">
                    <a16:creationId xmlns="" xmlns:a16="http://schemas.microsoft.com/office/drawing/2014/main" id="{B869374F-04B5-4B57-A6CF-4C74CD7605B4}"/>
                  </a:ext>
                </a:extLst>
              </p:cNvPr>
              <p:cNvSpPr/>
              <p:nvPr/>
            </p:nvSpPr>
            <p:spPr>
              <a:xfrm>
                <a:off x="7981759" y="1311225"/>
                <a:ext cx="714270" cy="22916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2" name="文字方塊 61">
                <a:extLst>
                  <a:ext uri="{FF2B5EF4-FFF2-40B4-BE49-F238E27FC236}">
                    <a16:creationId xmlns="" xmlns:a16="http://schemas.microsoft.com/office/drawing/2014/main" id="{824D6DAE-1856-415B-B05F-2DAFBDAAB79B}"/>
                  </a:ext>
                </a:extLst>
              </p:cNvPr>
              <p:cNvSpPr txBox="1"/>
              <p:nvPr/>
            </p:nvSpPr>
            <p:spPr>
              <a:xfrm>
                <a:off x="7948615" y="1293058"/>
                <a:ext cx="9282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火山篇章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107504" y="2165622"/>
            <a:ext cx="4235218" cy="276999"/>
            <a:chOff x="107504" y="2165622"/>
            <a:chExt cx="4235218" cy="276999"/>
          </a:xfrm>
        </p:grpSpPr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8094" y="2406621"/>
              <a:ext cx="4204628" cy="905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群組 62">
              <a:extLst>
                <a:ext uri="{FF2B5EF4-FFF2-40B4-BE49-F238E27FC236}">
                  <a16:creationId xmlns="" xmlns:a16="http://schemas.microsoft.com/office/drawing/2014/main" id="{DCC5FCC1-1F02-4695-86EA-BAD9CB82C6E9}"/>
                </a:ext>
              </a:extLst>
            </p:cNvPr>
            <p:cNvGrpSpPr/>
            <p:nvPr/>
          </p:nvGrpSpPr>
          <p:grpSpPr>
            <a:xfrm>
              <a:off x="107504" y="2165622"/>
              <a:ext cx="928223" cy="276999"/>
              <a:chOff x="7948615" y="1293058"/>
              <a:chExt cx="928223" cy="276999"/>
            </a:xfrm>
          </p:grpSpPr>
          <p:sp>
            <p:nvSpPr>
              <p:cNvPr id="64" name="矩形: 圓角 71">
                <a:extLst>
                  <a:ext uri="{FF2B5EF4-FFF2-40B4-BE49-F238E27FC236}">
                    <a16:creationId xmlns="" xmlns:a16="http://schemas.microsoft.com/office/drawing/2014/main" id="{B869374F-04B5-4B57-A6CF-4C74CD7605B4}"/>
                  </a:ext>
                </a:extLst>
              </p:cNvPr>
              <p:cNvSpPr/>
              <p:nvPr/>
            </p:nvSpPr>
            <p:spPr>
              <a:xfrm>
                <a:off x="7981759" y="1311225"/>
                <a:ext cx="714270" cy="22916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5" name="文字方塊 64">
                <a:extLst>
                  <a:ext uri="{FF2B5EF4-FFF2-40B4-BE49-F238E27FC236}">
                    <a16:creationId xmlns="" xmlns:a16="http://schemas.microsoft.com/office/drawing/2014/main" id="{824D6DAE-1856-415B-B05F-2DAFBDAAB79B}"/>
                  </a:ext>
                </a:extLst>
              </p:cNvPr>
              <p:cNvSpPr txBox="1"/>
              <p:nvPr/>
            </p:nvSpPr>
            <p:spPr>
              <a:xfrm>
                <a:off x="7948615" y="1293058"/>
                <a:ext cx="9282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火山篇章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26" name="群組 25"/>
          <p:cNvGrpSpPr/>
          <p:nvPr/>
        </p:nvGrpSpPr>
        <p:grpSpPr>
          <a:xfrm>
            <a:off x="5779491" y="2171747"/>
            <a:ext cx="3306995" cy="276999"/>
            <a:chOff x="5779491" y="2171747"/>
            <a:chExt cx="3306995" cy="276999"/>
          </a:xfrm>
        </p:grpSpPr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42184" y="2406621"/>
              <a:ext cx="3244302" cy="23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群組 66">
              <a:extLst>
                <a:ext uri="{FF2B5EF4-FFF2-40B4-BE49-F238E27FC236}">
                  <a16:creationId xmlns="" xmlns:a16="http://schemas.microsoft.com/office/drawing/2014/main" id="{DCC5FCC1-1F02-4695-86EA-BAD9CB82C6E9}"/>
                </a:ext>
              </a:extLst>
            </p:cNvPr>
            <p:cNvGrpSpPr/>
            <p:nvPr/>
          </p:nvGrpSpPr>
          <p:grpSpPr>
            <a:xfrm>
              <a:off x="5779491" y="2171747"/>
              <a:ext cx="928223" cy="276999"/>
              <a:chOff x="7948615" y="1293058"/>
              <a:chExt cx="928223" cy="276999"/>
            </a:xfrm>
          </p:grpSpPr>
          <p:sp>
            <p:nvSpPr>
              <p:cNvPr id="68" name="矩形: 圓角 71">
                <a:extLst>
                  <a:ext uri="{FF2B5EF4-FFF2-40B4-BE49-F238E27FC236}">
                    <a16:creationId xmlns="" xmlns:a16="http://schemas.microsoft.com/office/drawing/2014/main" id="{B869374F-04B5-4B57-A6CF-4C74CD7605B4}"/>
                  </a:ext>
                </a:extLst>
              </p:cNvPr>
              <p:cNvSpPr/>
              <p:nvPr/>
            </p:nvSpPr>
            <p:spPr>
              <a:xfrm>
                <a:off x="7981759" y="1311225"/>
                <a:ext cx="714270" cy="22916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9" name="文字方塊 68">
                <a:extLst>
                  <a:ext uri="{FF2B5EF4-FFF2-40B4-BE49-F238E27FC236}">
                    <a16:creationId xmlns="" xmlns:a16="http://schemas.microsoft.com/office/drawing/2014/main" id="{824D6DAE-1856-415B-B05F-2DAFBDAAB79B}"/>
                  </a:ext>
                </a:extLst>
              </p:cNvPr>
              <p:cNvSpPr txBox="1"/>
              <p:nvPr/>
            </p:nvSpPr>
            <p:spPr>
              <a:xfrm>
                <a:off x="7948615" y="1293058"/>
                <a:ext cx="9282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火山篇章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30" name="群組 29"/>
          <p:cNvGrpSpPr/>
          <p:nvPr/>
        </p:nvGrpSpPr>
        <p:grpSpPr>
          <a:xfrm>
            <a:off x="123711" y="2983124"/>
            <a:ext cx="4224417" cy="302919"/>
            <a:chOff x="123711" y="2983124"/>
            <a:chExt cx="4224417" cy="302919"/>
          </a:xfrm>
        </p:grpSpPr>
        <p:grpSp>
          <p:nvGrpSpPr>
            <p:cNvPr id="71" name="群組 70"/>
            <p:cNvGrpSpPr/>
            <p:nvPr/>
          </p:nvGrpSpPr>
          <p:grpSpPr>
            <a:xfrm>
              <a:off x="134434" y="2983124"/>
              <a:ext cx="4213694" cy="276999"/>
              <a:chOff x="118227" y="2139702"/>
              <a:chExt cx="4213694" cy="276999"/>
            </a:xfrm>
          </p:grpSpPr>
          <p:cxnSp>
            <p:nvCxnSpPr>
              <p:cNvPr id="72" name="直線單箭頭接點 71">
                <a:extLst>
                  <a:ext uri="{FF2B5EF4-FFF2-40B4-BE49-F238E27FC236}">
                    <a16:creationId xmlns:a16="http://schemas.microsoft.com/office/drawing/2014/main" xmlns="" id="{D8C30EA0-9200-4A44-B8B4-5D7E85890C6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8043" y="2406621"/>
                <a:ext cx="4193878" cy="9056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xmlns="" id="{912CD288-B84B-482F-8C21-91FDF6E601B7}"/>
                  </a:ext>
                </a:extLst>
              </p:cNvPr>
              <p:cNvSpPr txBox="1"/>
              <p:nvPr/>
            </p:nvSpPr>
            <p:spPr>
              <a:xfrm>
                <a:off x="118227" y="2139702"/>
                <a:ext cx="38525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TW" sz="1200" b="1" dirty="0">
                  <a:solidFill>
                    <a:schemeClr val="accent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76" name="群組 75">
              <a:extLst>
                <a:ext uri="{FF2B5EF4-FFF2-40B4-BE49-F238E27FC236}">
                  <a16:creationId xmlns="" xmlns:a16="http://schemas.microsoft.com/office/drawing/2014/main" id="{DCC5FCC1-1F02-4695-86EA-BAD9CB82C6E9}"/>
                </a:ext>
              </a:extLst>
            </p:cNvPr>
            <p:cNvGrpSpPr/>
            <p:nvPr/>
          </p:nvGrpSpPr>
          <p:grpSpPr>
            <a:xfrm>
              <a:off x="123711" y="3009044"/>
              <a:ext cx="928223" cy="276999"/>
              <a:chOff x="7948615" y="1293058"/>
              <a:chExt cx="928223" cy="276999"/>
            </a:xfrm>
          </p:grpSpPr>
          <p:sp>
            <p:nvSpPr>
              <p:cNvPr id="77" name="矩形: 圓角 71">
                <a:extLst>
                  <a:ext uri="{FF2B5EF4-FFF2-40B4-BE49-F238E27FC236}">
                    <a16:creationId xmlns="" xmlns:a16="http://schemas.microsoft.com/office/drawing/2014/main" id="{B869374F-04B5-4B57-A6CF-4C74CD7605B4}"/>
                  </a:ext>
                </a:extLst>
              </p:cNvPr>
              <p:cNvSpPr/>
              <p:nvPr/>
            </p:nvSpPr>
            <p:spPr>
              <a:xfrm>
                <a:off x="7981759" y="1311225"/>
                <a:ext cx="714270" cy="22916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8" name="文字方塊 77">
                <a:extLst>
                  <a:ext uri="{FF2B5EF4-FFF2-40B4-BE49-F238E27FC236}">
                    <a16:creationId xmlns="" xmlns:a16="http://schemas.microsoft.com/office/drawing/2014/main" id="{824D6DAE-1856-415B-B05F-2DAFBDAAB79B}"/>
                  </a:ext>
                </a:extLst>
              </p:cNvPr>
              <p:cNvSpPr txBox="1"/>
              <p:nvPr/>
            </p:nvSpPr>
            <p:spPr>
              <a:xfrm>
                <a:off x="7948615" y="1293058"/>
                <a:ext cx="9282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火山篇章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70AA43F9-6270-4748-B407-2D5231077623}"/>
              </a:ext>
            </a:extLst>
          </p:cNvPr>
          <p:cNvGrpSpPr/>
          <p:nvPr/>
        </p:nvGrpSpPr>
        <p:grpSpPr>
          <a:xfrm>
            <a:off x="3987025" y="2589510"/>
            <a:ext cx="396262" cy="270272"/>
            <a:chOff x="1032094" y="2383505"/>
            <a:chExt cx="528348" cy="360363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xmlns="" id="{1708E284-C155-49EB-BEDC-60F0E7A9DEA1}"/>
                </a:ext>
              </a:extLst>
            </p:cNvPr>
            <p:cNvSpPr/>
            <p:nvPr/>
          </p:nvSpPr>
          <p:spPr bwMode="auto">
            <a:xfrm>
              <a:off x="1116881" y="2383505"/>
              <a:ext cx="358775" cy="360363"/>
            </a:xfrm>
            <a:prstGeom prst="ellips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矩形 44">
              <a:extLst>
                <a:ext uri="{FF2B5EF4-FFF2-40B4-BE49-F238E27FC236}">
                  <a16:creationId xmlns:a16="http://schemas.microsoft.com/office/drawing/2014/main" xmlns="" id="{7EC5F6D1-6F85-4FA9-A28F-5CA760B6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94" y="2427622"/>
              <a:ext cx="52834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TW" altLang="en-US" sz="825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助理</a:t>
              </a: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4320590" y="3003798"/>
            <a:ext cx="4756381" cy="276999"/>
            <a:chOff x="4320590" y="3003798"/>
            <a:chExt cx="4756381" cy="276999"/>
          </a:xfrm>
        </p:grpSpPr>
        <p:grpSp>
          <p:nvGrpSpPr>
            <p:cNvPr id="80" name="群組 79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4320590" y="3003798"/>
              <a:ext cx="1211768" cy="276999"/>
              <a:chOff x="7930185" y="1294640"/>
              <a:chExt cx="1211768" cy="276999"/>
            </a:xfrm>
          </p:grpSpPr>
          <p:sp>
            <p:nvSpPr>
              <p:cNvPr id="81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2" name="文字方塊 81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</a:t>
                </a:r>
                <a:r>
                  <a:rPr lang="zh-TW" altLang="en-US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60971" y="3251447"/>
              <a:ext cx="4716000" cy="9056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群組 65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135568" y="62503"/>
            <a:ext cx="820808" cy="276999"/>
            <a:chOff x="7975309" y="1304175"/>
            <a:chExt cx="820808" cy="276999"/>
          </a:xfrm>
        </p:grpSpPr>
        <p:sp>
          <p:nvSpPr>
            <p:cNvPr id="70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792000" cy="24382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75309" y="1304175"/>
              <a:ext cx="820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防災</a:t>
              </a:r>
              <a:r>
                <a:rPr lang="zh-TW" alt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手冊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6348363" y="350535"/>
            <a:ext cx="820808" cy="276999"/>
            <a:chOff x="7975309" y="1289100"/>
            <a:chExt cx="820808" cy="276999"/>
          </a:xfrm>
        </p:grpSpPr>
        <p:sp>
          <p:nvSpPr>
            <p:cNvPr id="79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792000" cy="24382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7975309" y="1289100"/>
              <a:ext cx="820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兵推規劃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94" name="群組 93">
            <a:extLst>
              <a:ext uri="{FF2B5EF4-FFF2-40B4-BE49-F238E27FC236}">
                <a16:creationId xmlns="" xmlns:a16="http://schemas.microsoft.com/office/drawing/2014/main" id="{406CD07C-C20E-49BB-8797-345E1AD693A7}"/>
              </a:ext>
            </a:extLst>
          </p:cNvPr>
          <p:cNvGrpSpPr/>
          <p:nvPr/>
        </p:nvGrpSpPr>
        <p:grpSpPr>
          <a:xfrm>
            <a:off x="7202992" y="350535"/>
            <a:ext cx="1009162" cy="276999"/>
            <a:chOff x="7981759" y="1296338"/>
            <a:chExt cx="1009162" cy="276999"/>
          </a:xfrm>
        </p:grpSpPr>
        <p:sp>
          <p:nvSpPr>
            <p:cNvPr id="95" name="矩形: 圓角 83">
              <a:extLst>
                <a:ext uri="{FF2B5EF4-FFF2-40B4-BE49-F238E27FC236}">
                  <a16:creationId xmlns="" xmlns:a16="http://schemas.microsoft.com/office/drawing/2014/main" id="{11E25288-C1F5-403F-A079-2C4E90982D1F}"/>
                </a:ext>
              </a:extLst>
            </p:cNvPr>
            <p:cNvSpPr/>
            <p:nvPr/>
          </p:nvSpPr>
          <p:spPr>
            <a:xfrm>
              <a:off x="7981759" y="1311226"/>
              <a:ext cx="972000" cy="24382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="" xmlns:a16="http://schemas.microsoft.com/office/drawing/2014/main" id="{219CF212-E084-4C2D-A532-CE35286FD90E}"/>
                </a:ext>
              </a:extLst>
            </p:cNvPr>
            <p:cNvSpPr txBox="1"/>
            <p:nvPr/>
          </p:nvSpPr>
          <p:spPr>
            <a:xfrm>
              <a:off x="8015063" y="1296338"/>
              <a:ext cx="9758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颱風資料庫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115699" y="3939901"/>
            <a:ext cx="8943657" cy="277000"/>
            <a:chOff x="115699" y="3939901"/>
            <a:chExt cx="8943657" cy="277000"/>
          </a:xfrm>
        </p:grpSpPr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xmlns="" id="{D8C30EA0-9200-4A44-B8B4-5D7E85890C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7356" y="4191619"/>
              <a:ext cx="88920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群組 84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15699" y="3939902"/>
              <a:ext cx="1211768" cy="276999"/>
              <a:chOff x="7930185" y="1294640"/>
              <a:chExt cx="1211768" cy="276999"/>
            </a:xfrm>
          </p:grpSpPr>
          <p:sp>
            <p:nvSpPr>
              <p:cNvPr id="86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1042908" cy="243829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7" name="文字方塊 86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30185" y="1294640"/>
                <a:ext cx="1211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韌性社區</a:t>
                </a:r>
                <a:r>
                  <a:rPr lang="zh-TW" altLang="en-US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計畫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88" name="群組 87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187624" y="3939902"/>
              <a:ext cx="820808" cy="276999"/>
              <a:chOff x="7975309" y="1304175"/>
              <a:chExt cx="820808" cy="276999"/>
            </a:xfrm>
          </p:grpSpPr>
          <p:sp>
            <p:nvSpPr>
              <p:cNvPr id="89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0" name="文字方塊 89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304175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防災</a:t>
                </a:r>
                <a:r>
                  <a:rPr lang="zh-TW" altLang="en-US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手冊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91" name="群組 90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1983506" y="3939902"/>
              <a:ext cx="820808" cy="276999"/>
              <a:chOff x="7975309" y="1289100"/>
              <a:chExt cx="820808" cy="276999"/>
            </a:xfrm>
          </p:grpSpPr>
          <p:sp>
            <p:nvSpPr>
              <p:cNvPr id="92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792000" cy="243829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3" name="文字方塊 92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7975309" y="1289100"/>
                <a:ext cx="820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兵推規劃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97" name="群組 96">
              <a:extLst>
                <a:ext uri="{FF2B5EF4-FFF2-40B4-BE49-F238E27FC236}">
                  <a16:creationId xmlns="" xmlns:a16="http://schemas.microsoft.com/office/drawing/2014/main" id="{406CD07C-C20E-49BB-8797-345E1AD693A7}"/>
                </a:ext>
              </a:extLst>
            </p:cNvPr>
            <p:cNvGrpSpPr/>
            <p:nvPr/>
          </p:nvGrpSpPr>
          <p:grpSpPr>
            <a:xfrm>
              <a:off x="2766054" y="3939901"/>
              <a:ext cx="1009162" cy="276999"/>
              <a:chOff x="7981759" y="1296338"/>
              <a:chExt cx="1009162" cy="276999"/>
            </a:xfrm>
          </p:grpSpPr>
          <p:sp>
            <p:nvSpPr>
              <p:cNvPr id="98" name="矩形: 圓角 83">
                <a:extLst>
                  <a:ext uri="{FF2B5EF4-FFF2-40B4-BE49-F238E27FC236}">
                    <a16:creationId xmlns="" xmlns:a16="http://schemas.microsoft.com/office/drawing/2014/main" id="{11E25288-C1F5-403F-A079-2C4E90982D1F}"/>
                  </a:ext>
                </a:extLst>
              </p:cNvPr>
              <p:cNvSpPr/>
              <p:nvPr/>
            </p:nvSpPr>
            <p:spPr>
              <a:xfrm>
                <a:off x="7981759" y="1311226"/>
                <a:ext cx="972000" cy="243829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9" name="文字方塊 98">
                <a:extLst>
                  <a:ext uri="{FF2B5EF4-FFF2-40B4-BE49-F238E27FC236}">
                    <a16:creationId xmlns="" xmlns:a16="http://schemas.microsoft.com/office/drawing/2014/main" id="{219CF212-E084-4C2D-A532-CE35286FD90E}"/>
                  </a:ext>
                </a:extLst>
              </p:cNvPr>
              <p:cNvSpPr txBox="1"/>
              <p:nvPr/>
            </p:nvSpPr>
            <p:spPr>
              <a:xfrm>
                <a:off x="8015063" y="1296338"/>
                <a:ext cx="9758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颱風資料庫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27" name="群組 126">
            <a:extLst>
              <a:ext uri="{FF2B5EF4-FFF2-40B4-BE49-F238E27FC236}">
                <a16:creationId xmlns="" xmlns:a16="http://schemas.microsoft.com/office/drawing/2014/main" id="{DCC5FCC1-1F02-4695-86EA-BAD9CB82C6E9}"/>
              </a:ext>
            </a:extLst>
          </p:cNvPr>
          <p:cNvGrpSpPr/>
          <p:nvPr/>
        </p:nvGrpSpPr>
        <p:grpSpPr>
          <a:xfrm>
            <a:off x="8172400" y="350535"/>
            <a:ext cx="928223" cy="276999"/>
            <a:chOff x="7912719" y="1293058"/>
            <a:chExt cx="928223" cy="276999"/>
          </a:xfrm>
        </p:grpSpPr>
        <p:sp>
          <p:nvSpPr>
            <p:cNvPr id="128" name="矩形: 圓角 71">
              <a:extLst>
                <a:ext uri="{FF2B5EF4-FFF2-40B4-BE49-F238E27FC236}">
                  <a16:creationId xmlns="" xmlns:a16="http://schemas.microsoft.com/office/drawing/2014/main" id="{B869374F-04B5-4B57-A6CF-4C74CD7605B4}"/>
                </a:ext>
              </a:extLst>
            </p:cNvPr>
            <p:cNvSpPr/>
            <p:nvPr/>
          </p:nvSpPr>
          <p:spPr>
            <a:xfrm>
              <a:off x="7981759" y="1311225"/>
              <a:ext cx="714270" cy="229161"/>
            </a:xfrm>
            <a:prstGeom prst="roundRect">
              <a:avLst/>
            </a:prstGeom>
            <a:solidFill>
              <a:srgbClr val="B4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9" name="文字方塊 128">
              <a:extLst>
                <a:ext uri="{FF2B5EF4-FFF2-40B4-BE49-F238E27FC236}">
                  <a16:creationId xmlns="" xmlns:a16="http://schemas.microsoft.com/office/drawing/2014/main" id="{824D6DAE-1856-415B-B05F-2DAFBDAAB79B}"/>
                </a:ext>
              </a:extLst>
            </p:cNvPr>
            <p:cNvSpPr txBox="1"/>
            <p:nvPr/>
          </p:nvSpPr>
          <p:spPr>
            <a:xfrm>
              <a:off x="7912719" y="1293058"/>
              <a:ext cx="928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海嘯資料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154907" y="4505915"/>
            <a:ext cx="8299274" cy="514107"/>
            <a:chOff x="154907" y="4505915"/>
            <a:chExt cx="8299274" cy="514107"/>
          </a:xfrm>
        </p:grpSpPr>
        <p:grpSp>
          <p:nvGrpSpPr>
            <p:cNvPr id="36" name="群組 35"/>
            <p:cNvGrpSpPr/>
            <p:nvPr/>
          </p:nvGrpSpPr>
          <p:grpSpPr>
            <a:xfrm>
              <a:off x="154907" y="4505915"/>
              <a:ext cx="8299274" cy="514107"/>
              <a:chOff x="154907" y="4505915"/>
              <a:chExt cx="8299274" cy="514107"/>
            </a:xfrm>
          </p:grpSpPr>
          <p:grpSp>
            <p:nvGrpSpPr>
              <p:cNvPr id="48" name="群組 47"/>
              <p:cNvGrpSpPr/>
              <p:nvPr/>
            </p:nvGrpSpPr>
            <p:grpSpPr>
              <a:xfrm>
                <a:off x="156652" y="4505915"/>
                <a:ext cx="8297529" cy="514107"/>
                <a:chOff x="107504" y="4505915"/>
                <a:chExt cx="8353385" cy="514107"/>
              </a:xfrm>
            </p:grpSpPr>
            <p:cxnSp>
              <p:nvCxnSpPr>
                <p:cNvPr id="27" name="直線單箭頭接點 26">
                  <a:extLst>
                    <a:ext uri="{FF2B5EF4-FFF2-40B4-BE49-F238E27FC236}">
                      <a16:creationId xmlns:a16="http://schemas.microsoft.com/office/drawing/2014/main" xmlns="" id="{D8C30EA0-9200-4A44-B8B4-5D7E85890C6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7504" y="5004050"/>
                  <a:ext cx="4240354" cy="1597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xmlns="" id="{912CD288-B84B-482F-8C21-91FDF6E601B7}"/>
                    </a:ext>
                  </a:extLst>
                </p:cNvPr>
                <p:cNvSpPr txBox="1"/>
                <p:nvPr/>
              </p:nvSpPr>
              <p:spPr>
                <a:xfrm>
                  <a:off x="5844944" y="4505915"/>
                  <a:ext cx="261594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altLang="zh-TW" sz="1200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09" name="群組 108">
                <a:extLst>
                  <a:ext uri="{FF2B5EF4-FFF2-40B4-BE49-F238E27FC236}">
                    <a16:creationId xmlns="" xmlns:a16="http://schemas.microsoft.com/office/drawing/2014/main" id="{406CD07C-C20E-49BB-8797-345E1AD693A7}"/>
                  </a:ext>
                </a:extLst>
              </p:cNvPr>
              <p:cNvGrpSpPr/>
              <p:nvPr/>
            </p:nvGrpSpPr>
            <p:grpSpPr>
              <a:xfrm>
                <a:off x="154907" y="4736749"/>
                <a:ext cx="820808" cy="276999"/>
                <a:chOff x="7975309" y="1304175"/>
                <a:chExt cx="820808" cy="276999"/>
              </a:xfrm>
            </p:grpSpPr>
            <p:sp>
              <p:nvSpPr>
                <p:cNvPr id="110" name="矩形: 圓角 83">
                  <a:extLst>
                    <a:ext uri="{FF2B5EF4-FFF2-40B4-BE49-F238E27FC236}">
                      <a16:creationId xmlns="" xmlns:a16="http://schemas.microsoft.com/office/drawing/2014/main" id="{11E25288-C1F5-403F-A079-2C4E90982D1F}"/>
                    </a:ext>
                  </a:extLst>
                </p:cNvPr>
                <p:cNvSpPr/>
                <p:nvPr/>
              </p:nvSpPr>
              <p:spPr>
                <a:xfrm>
                  <a:off x="7981759" y="1311226"/>
                  <a:ext cx="792000" cy="243829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111" name="文字方塊 110">
                  <a:extLst>
                    <a:ext uri="{FF2B5EF4-FFF2-40B4-BE49-F238E27FC236}">
                      <a16:creationId xmlns="" xmlns:a16="http://schemas.microsoft.com/office/drawing/2014/main" id="{219CF212-E084-4C2D-A532-CE35286FD90E}"/>
                    </a:ext>
                  </a:extLst>
                </p:cNvPr>
                <p:cNvSpPr txBox="1"/>
                <p:nvPr/>
              </p:nvSpPr>
              <p:spPr>
                <a:xfrm>
                  <a:off x="7975309" y="1304175"/>
                  <a:ext cx="82080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12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防災</a:t>
                  </a:r>
                  <a:r>
                    <a:rPr lang="zh-TW" altLang="en-US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手冊</a:t>
                  </a:r>
                  <a:endParaRPr lang="en-US" altLang="zh-TW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12" name="群組 111">
                <a:extLst>
                  <a:ext uri="{FF2B5EF4-FFF2-40B4-BE49-F238E27FC236}">
                    <a16:creationId xmlns="" xmlns:a16="http://schemas.microsoft.com/office/drawing/2014/main" id="{406CD07C-C20E-49BB-8797-345E1AD693A7}"/>
                  </a:ext>
                </a:extLst>
              </p:cNvPr>
              <p:cNvGrpSpPr/>
              <p:nvPr/>
            </p:nvGrpSpPr>
            <p:grpSpPr>
              <a:xfrm>
                <a:off x="950789" y="4736749"/>
                <a:ext cx="820808" cy="276999"/>
                <a:chOff x="7975309" y="1289100"/>
                <a:chExt cx="820808" cy="276999"/>
              </a:xfrm>
            </p:grpSpPr>
            <p:sp>
              <p:nvSpPr>
                <p:cNvPr id="113" name="矩形: 圓角 83">
                  <a:extLst>
                    <a:ext uri="{FF2B5EF4-FFF2-40B4-BE49-F238E27FC236}">
                      <a16:creationId xmlns="" xmlns:a16="http://schemas.microsoft.com/office/drawing/2014/main" id="{11E25288-C1F5-403F-A079-2C4E90982D1F}"/>
                    </a:ext>
                  </a:extLst>
                </p:cNvPr>
                <p:cNvSpPr/>
                <p:nvPr/>
              </p:nvSpPr>
              <p:spPr>
                <a:xfrm>
                  <a:off x="7981759" y="1311226"/>
                  <a:ext cx="792000" cy="243829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114" name="文字方塊 113">
                  <a:extLst>
                    <a:ext uri="{FF2B5EF4-FFF2-40B4-BE49-F238E27FC236}">
                      <a16:creationId xmlns="" xmlns:a16="http://schemas.microsoft.com/office/drawing/2014/main" id="{219CF212-E084-4C2D-A532-CE35286FD90E}"/>
                    </a:ext>
                  </a:extLst>
                </p:cNvPr>
                <p:cNvSpPr txBox="1"/>
                <p:nvPr/>
              </p:nvSpPr>
              <p:spPr>
                <a:xfrm>
                  <a:off x="7975309" y="1289100"/>
                  <a:ext cx="82080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12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兵推規劃</a:t>
                  </a:r>
                  <a:endParaRPr lang="en-US" altLang="zh-TW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15" name="群組 114">
                <a:extLst>
                  <a:ext uri="{FF2B5EF4-FFF2-40B4-BE49-F238E27FC236}">
                    <a16:creationId xmlns="" xmlns:a16="http://schemas.microsoft.com/office/drawing/2014/main" id="{406CD07C-C20E-49BB-8797-345E1AD693A7}"/>
                  </a:ext>
                </a:extLst>
              </p:cNvPr>
              <p:cNvGrpSpPr/>
              <p:nvPr/>
            </p:nvGrpSpPr>
            <p:grpSpPr>
              <a:xfrm>
                <a:off x="1733337" y="4736748"/>
                <a:ext cx="1009162" cy="276999"/>
                <a:chOff x="7981759" y="1296338"/>
                <a:chExt cx="1009162" cy="276999"/>
              </a:xfrm>
            </p:grpSpPr>
            <p:sp>
              <p:nvSpPr>
                <p:cNvPr id="116" name="矩形: 圓角 83">
                  <a:extLst>
                    <a:ext uri="{FF2B5EF4-FFF2-40B4-BE49-F238E27FC236}">
                      <a16:creationId xmlns="" xmlns:a16="http://schemas.microsoft.com/office/drawing/2014/main" id="{11E25288-C1F5-403F-A079-2C4E90982D1F}"/>
                    </a:ext>
                  </a:extLst>
                </p:cNvPr>
                <p:cNvSpPr/>
                <p:nvPr/>
              </p:nvSpPr>
              <p:spPr>
                <a:xfrm>
                  <a:off x="7981759" y="1311226"/>
                  <a:ext cx="972000" cy="243829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117" name="文字方塊 116">
                  <a:extLst>
                    <a:ext uri="{FF2B5EF4-FFF2-40B4-BE49-F238E27FC236}">
                      <a16:creationId xmlns="" xmlns:a16="http://schemas.microsoft.com/office/drawing/2014/main" id="{219CF212-E084-4C2D-A532-CE35286FD90E}"/>
                    </a:ext>
                  </a:extLst>
                </p:cNvPr>
                <p:cNvSpPr txBox="1"/>
                <p:nvPr/>
              </p:nvSpPr>
              <p:spPr>
                <a:xfrm>
                  <a:off x="8015063" y="1296338"/>
                  <a:ext cx="97585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12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颱風資料庫</a:t>
                  </a:r>
                  <a:endParaRPr lang="en-US" altLang="zh-TW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grpSp>
          <p:nvGrpSpPr>
            <p:cNvPr id="130" name="群組 129">
              <a:extLst>
                <a:ext uri="{FF2B5EF4-FFF2-40B4-BE49-F238E27FC236}">
                  <a16:creationId xmlns="" xmlns:a16="http://schemas.microsoft.com/office/drawing/2014/main" id="{DCC5FCC1-1F02-4695-86EA-BAD9CB82C6E9}"/>
                </a:ext>
              </a:extLst>
            </p:cNvPr>
            <p:cNvGrpSpPr/>
            <p:nvPr/>
          </p:nvGrpSpPr>
          <p:grpSpPr>
            <a:xfrm>
              <a:off x="2634411" y="4741288"/>
              <a:ext cx="928223" cy="276999"/>
              <a:chOff x="7912719" y="1293058"/>
              <a:chExt cx="928223" cy="276999"/>
            </a:xfrm>
          </p:grpSpPr>
          <p:sp>
            <p:nvSpPr>
              <p:cNvPr id="131" name="矩形: 圓角 71">
                <a:extLst>
                  <a:ext uri="{FF2B5EF4-FFF2-40B4-BE49-F238E27FC236}">
                    <a16:creationId xmlns="" xmlns:a16="http://schemas.microsoft.com/office/drawing/2014/main" id="{B869374F-04B5-4B57-A6CF-4C74CD7605B4}"/>
                  </a:ext>
                </a:extLst>
              </p:cNvPr>
              <p:cNvSpPr/>
              <p:nvPr/>
            </p:nvSpPr>
            <p:spPr>
              <a:xfrm>
                <a:off x="7981759" y="1311225"/>
                <a:ext cx="714270" cy="229161"/>
              </a:xfrm>
              <a:prstGeom prst="roundRect">
                <a:avLst/>
              </a:prstGeom>
              <a:solidFill>
                <a:srgbClr val="B4B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32" name="文字方塊 131">
                <a:extLst>
                  <a:ext uri="{FF2B5EF4-FFF2-40B4-BE49-F238E27FC236}">
                    <a16:creationId xmlns="" xmlns:a16="http://schemas.microsoft.com/office/drawing/2014/main" id="{824D6DAE-1856-415B-B05F-2DAFBDAAB79B}"/>
                  </a:ext>
                </a:extLst>
              </p:cNvPr>
              <p:cNvSpPr txBox="1"/>
              <p:nvPr/>
            </p:nvSpPr>
            <p:spPr>
              <a:xfrm>
                <a:off x="7912719" y="1293058"/>
                <a:ext cx="9282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海嘯資料</a:t>
                </a:r>
                <a:endParaRPr lang="en-US" altLang="zh-TW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78532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多彩年度工作总结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​​">
  <a:themeElements>
    <a:clrScheme name="自定义 122">
      <a:dk1>
        <a:sysClr val="windowText" lastClr="000000"/>
      </a:dk1>
      <a:lt1>
        <a:sysClr val="window" lastClr="FFFFFF"/>
      </a:lt1>
      <a:dk2>
        <a:srgbClr val="1F497D"/>
      </a:dk2>
      <a:lt2>
        <a:srgbClr val="7F7F7F"/>
      </a:lt2>
      <a:accent1>
        <a:srgbClr val="30A8C4"/>
      </a:accent1>
      <a:accent2>
        <a:srgbClr val="7ECDDF"/>
      </a:accent2>
      <a:accent3>
        <a:srgbClr val="30A8C4"/>
      </a:accent3>
      <a:accent4>
        <a:srgbClr val="7ECDDF"/>
      </a:accent4>
      <a:accent5>
        <a:srgbClr val="30A8C4"/>
      </a:accent5>
      <a:accent6>
        <a:srgbClr val="7ECDDF"/>
      </a:accent6>
      <a:hlink>
        <a:srgbClr val="007FA2"/>
      </a:hlink>
      <a:folHlink>
        <a:srgbClr val="FF495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4881</TotalTime>
  <Words>6068</Words>
  <Application>Microsoft Office PowerPoint</Application>
  <PresentationFormat>如螢幕大小 (16:9)</PresentationFormat>
  <Paragraphs>1295</Paragraphs>
  <Slides>48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65" baseType="lpstr">
      <vt:lpstr>Gill Sans</vt:lpstr>
      <vt:lpstr>Lato Black</vt:lpstr>
      <vt:lpstr>微软雅黑</vt:lpstr>
      <vt:lpstr>微软雅黑</vt:lpstr>
      <vt:lpstr>Microsoft YaHei UI</vt:lpstr>
      <vt:lpstr>宋体</vt:lpstr>
      <vt:lpstr>时尚中黑简体</vt:lpstr>
      <vt:lpstr>微軟正黑體</vt:lpstr>
      <vt:lpstr>新細明體</vt:lpstr>
      <vt:lpstr>標楷體</vt:lpstr>
      <vt:lpstr>Arial</vt:lpstr>
      <vt:lpstr>Broadway</vt:lpstr>
      <vt:lpstr>Calibri</vt:lpstr>
      <vt:lpstr>Impact</vt:lpstr>
      <vt:lpstr>Times New Roman</vt:lpstr>
      <vt:lpstr>Wingdings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ewa♥ 劉</cp:lastModifiedBy>
  <cp:revision>491</cp:revision>
  <cp:lastPrinted>2019-03-25T18:25:18Z</cp:lastPrinted>
  <dcterms:created xsi:type="dcterms:W3CDTF">2014-11-09T01:07:25Z</dcterms:created>
  <dcterms:modified xsi:type="dcterms:W3CDTF">2019-03-25T18:33:08Z</dcterms:modified>
</cp:coreProperties>
</file>