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9" r:id="rId1"/>
    <p:sldMasterId id="2147484129" r:id="rId2"/>
    <p:sldMasterId id="2147484205" r:id="rId3"/>
    <p:sldMasterId id="2147484247" r:id="rId4"/>
    <p:sldMasterId id="2147484259" r:id="rId5"/>
    <p:sldMasterId id="2147484275" r:id="rId6"/>
    <p:sldMasterId id="2147484291" r:id="rId7"/>
  </p:sldMasterIdLst>
  <p:notesMasterIdLst>
    <p:notesMasterId r:id="rId32"/>
  </p:notesMasterIdLst>
  <p:handoutMasterIdLst>
    <p:handoutMasterId r:id="rId33"/>
  </p:handoutMasterIdLst>
  <p:sldIdLst>
    <p:sldId id="499" r:id="rId8"/>
    <p:sldId id="515" r:id="rId9"/>
    <p:sldId id="516" r:id="rId10"/>
    <p:sldId id="522" r:id="rId11"/>
    <p:sldId id="518" r:id="rId12"/>
    <p:sldId id="519" r:id="rId13"/>
    <p:sldId id="521" r:id="rId14"/>
    <p:sldId id="523" r:id="rId15"/>
    <p:sldId id="524" r:id="rId16"/>
    <p:sldId id="525" r:id="rId17"/>
    <p:sldId id="526" r:id="rId18"/>
    <p:sldId id="527" r:id="rId19"/>
    <p:sldId id="528" r:id="rId20"/>
    <p:sldId id="529" r:id="rId21"/>
    <p:sldId id="530" r:id="rId22"/>
    <p:sldId id="531" r:id="rId23"/>
    <p:sldId id="532" r:id="rId24"/>
    <p:sldId id="533" r:id="rId25"/>
    <p:sldId id="534" r:id="rId26"/>
    <p:sldId id="535" r:id="rId27"/>
    <p:sldId id="537" r:id="rId28"/>
    <p:sldId id="539" r:id="rId29"/>
    <p:sldId id="538" r:id="rId30"/>
    <p:sldId id="536" r:id="rId31"/>
  </p:sldIdLst>
  <p:sldSz cx="9144000" cy="6858000" type="screen4x3"/>
  <p:notesSz cx="6807200" cy="9939338"/>
  <p:defaultTextStyle>
    <a:defPPr>
      <a:defRPr lang="zh-TW"/>
    </a:defPPr>
    <a:lvl1pPr algn="l" rtl="0" eaLnBrk="0" fontAlgn="base" hangingPunct="0">
      <a:spcBef>
        <a:spcPct val="0"/>
      </a:spcBef>
      <a:spcAft>
        <a:spcPct val="0"/>
      </a:spcAft>
      <a:defRPr kumimoji="1" sz="2000" kern="1200">
        <a:solidFill>
          <a:schemeClr val="tx1"/>
        </a:solidFill>
        <a:latin typeface="Times New Roman" panose="02020603050405020304" pitchFamily="18" charset="0"/>
        <a:ea typeface="華康中黑體" pitchFamily="49" charset="-120"/>
        <a:cs typeface="+mn-cs"/>
      </a:defRPr>
    </a:lvl1pPr>
    <a:lvl2pPr marL="457200" algn="l" rtl="0" eaLnBrk="0" fontAlgn="base" hangingPunct="0">
      <a:spcBef>
        <a:spcPct val="0"/>
      </a:spcBef>
      <a:spcAft>
        <a:spcPct val="0"/>
      </a:spcAft>
      <a:defRPr kumimoji="1" sz="2000" kern="1200">
        <a:solidFill>
          <a:schemeClr val="tx1"/>
        </a:solidFill>
        <a:latin typeface="Times New Roman" panose="02020603050405020304" pitchFamily="18" charset="0"/>
        <a:ea typeface="華康中黑體" pitchFamily="49" charset="-120"/>
        <a:cs typeface="+mn-cs"/>
      </a:defRPr>
    </a:lvl2pPr>
    <a:lvl3pPr marL="914400" algn="l" rtl="0" eaLnBrk="0" fontAlgn="base" hangingPunct="0">
      <a:spcBef>
        <a:spcPct val="0"/>
      </a:spcBef>
      <a:spcAft>
        <a:spcPct val="0"/>
      </a:spcAft>
      <a:defRPr kumimoji="1" sz="2000" kern="1200">
        <a:solidFill>
          <a:schemeClr val="tx1"/>
        </a:solidFill>
        <a:latin typeface="Times New Roman" panose="02020603050405020304" pitchFamily="18" charset="0"/>
        <a:ea typeface="華康中黑體" pitchFamily="49" charset="-120"/>
        <a:cs typeface="+mn-cs"/>
      </a:defRPr>
    </a:lvl3pPr>
    <a:lvl4pPr marL="1371600" algn="l" rtl="0" eaLnBrk="0" fontAlgn="base" hangingPunct="0">
      <a:spcBef>
        <a:spcPct val="0"/>
      </a:spcBef>
      <a:spcAft>
        <a:spcPct val="0"/>
      </a:spcAft>
      <a:defRPr kumimoji="1" sz="2000" kern="1200">
        <a:solidFill>
          <a:schemeClr val="tx1"/>
        </a:solidFill>
        <a:latin typeface="Times New Roman" panose="02020603050405020304" pitchFamily="18" charset="0"/>
        <a:ea typeface="華康中黑體" pitchFamily="49" charset="-120"/>
        <a:cs typeface="+mn-cs"/>
      </a:defRPr>
    </a:lvl4pPr>
    <a:lvl5pPr marL="1828800" algn="l" rtl="0" eaLnBrk="0" fontAlgn="base" hangingPunct="0">
      <a:spcBef>
        <a:spcPct val="0"/>
      </a:spcBef>
      <a:spcAft>
        <a:spcPct val="0"/>
      </a:spcAft>
      <a:defRPr kumimoji="1" sz="2000" kern="1200">
        <a:solidFill>
          <a:schemeClr val="tx1"/>
        </a:solidFill>
        <a:latin typeface="Times New Roman" panose="02020603050405020304" pitchFamily="18" charset="0"/>
        <a:ea typeface="華康中黑體" pitchFamily="49" charset="-120"/>
        <a:cs typeface="+mn-cs"/>
      </a:defRPr>
    </a:lvl5pPr>
    <a:lvl6pPr marL="2286000" algn="l" defTabSz="914400" rtl="0" eaLnBrk="1" latinLnBrk="0" hangingPunct="1">
      <a:defRPr kumimoji="1" sz="2000" kern="1200">
        <a:solidFill>
          <a:schemeClr val="tx1"/>
        </a:solidFill>
        <a:latin typeface="Times New Roman" panose="02020603050405020304" pitchFamily="18" charset="0"/>
        <a:ea typeface="華康中黑體" pitchFamily="49" charset="-120"/>
        <a:cs typeface="+mn-cs"/>
      </a:defRPr>
    </a:lvl6pPr>
    <a:lvl7pPr marL="2743200" algn="l" defTabSz="914400" rtl="0" eaLnBrk="1" latinLnBrk="0" hangingPunct="1">
      <a:defRPr kumimoji="1" sz="2000" kern="1200">
        <a:solidFill>
          <a:schemeClr val="tx1"/>
        </a:solidFill>
        <a:latin typeface="Times New Roman" panose="02020603050405020304" pitchFamily="18" charset="0"/>
        <a:ea typeface="華康中黑體" pitchFamily="49" charset="-120"/>
        <a:cs typeface="+mn-cs"/>
      </a:defRPr>
    </a:lvl7pPr>
    <a:lvl8pPr marL="3200400" algn="l" defTabSz="914400" rtl="0" eaLnBrk="1" latinLnBrk="0" hangingPunct="1">
      <a:defRPr kumimoji="1" sz="2000" kern="1200">
        <a:solidFill>
          <a:schemeClr val="tx1"/>
        </a:solidFill>
        <a:latin typeface="Times New Roman" panose="02020603050405020304" pitchFamily="18" charset="0"/>
        <a:ea typeface="華康中黑體" pitchFamily="49" charset="-120"/>
        <a:cs typeface="+mn-cs"/>
      </a:defRPr>
    </a:lvl8pPr>
    <a:lvl9pPr marL="3657600" algn="l" defTabSz="914400" rtl="0" eaLnBrk="1" latinLnBrk="0" hangingPunct="1">
      <a:defRPr kumimoji="1" sz="2000" kern="1200">
        <a:solidFill>
          <a:schemeClr val="tx1"/>
        </a:solidFill>
        <a:latin typeface="Times New Roman" panose="02020603050405020304" pitchFamily="18" charset="0"/>
        <a:ea typeface="華康中黑體" pitchFamily="49"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6600CC"/>
    <a:srgbClr val="FF3300"/>
    <a:srgbClr val="00CC00"/>
    <a:srgbClr val="FF00FF"/>
    <a:srgbClr val="33CC33"/>
    <a:srgbClr val="FFFFCC"/>
    <a:srgbClr val="FFCC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15" autoAdjust="0"/>
    <p:restoredTop sz="94424" autoAdjust="0"/>
  </p:normalViewPr>
  <p:slideViewPr>
    <p:cSldViewPr>
      <p:cViewPr varScale="1">
        <p:scale>
          <a:sx n="110" d="100"/>
          <a:sy n="110" d="100"/>
        </p:scale>
        <p:origin x="17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50529" cy="499033"/>
          </a:xfrm>
          <a:prstGeom prst="rect">
            <a:avLst/>
          </a:prstGeom>
        </p:spPr>
        <p:txBody>
          <a:bodyPr vert="horz" lIns="91559" tIns="45779" rIns="91559" bIns="45779" rtlCol="0"/>
          <a:lstStyle>
            <a:lvl1pPr algn="l">
              <a:defRPr sz="1200"/>
            </a:lvl1pPr>
          </a:lstStyle>
          <a:p>
            <a:endParaRPr lang="zh-TW" altLang="en-US"/>
          </a:p>
        </p:txBody>
      </p:sp>
      <p:sp>
        <p:nvSpPr>
          <p:cNvPr id="3" name="日期版面配置區 2"/>
          <p:cNvSpPr>
            <a:spLocks noGrp="1"/>
          </p:cNvSpPr>
          <p:nvPr>
            <p:ph type="dt" sz="quarter" idx="1"/>
          </p:nvPr>
        </p:nvSpPr>
        <p:spPr>
          <a:xfrm>
            <a:off x="3855082" y="1"/>
            <a:ext cx="2950529" cy="499033"/>
          </a:xfrm>
          <a:prstGeom prst="rect">
            <a:avLst/>
          </a:prstGeom>
        </p:spPr>
        <p:txBody>
          <a:bodyPr vert="horz" lIns="91559" tIns="45779" rIns="91559" bIns="45779" rtlCol="0"/>
          <a:lstStyle>
            <a:lvl1pPr algn="r">
              <a:defRPr sz="1200"/>
            </a:lvl1pPr>
          </a:lstStyle>
          <a:p>
            <a:r>
              <a:rPr lang="en-US" altLang="zh-TW" smtClean="0"/>
              <a:t>2019/4/1</a:t>
            </a:r>
            <a:endParaRPr lang="zh-TW" altLang="en-US"/>
          </a:p>
        </p:txBody>
      </p:sp>
      <p:sp>
        <p:nvSpPr>
          <p:cNvPr id="4" name="頁尾版面配置區 3"/>
          <p:cNvSpPr>
            <a:spLocks noGrp="1"/>
          </p:cNvSpPr>
          <p:nvPr>
            <p:ph type="ftr" sz="quarter" idx="2"/>
          </p:nvPr>
        </p:nvSpPr>
        <p:spPr>
          <a:xfrm>
            <a:off x="0" y="9440306"/>
            <a:ext cx="2950529" cy="499033"/>
          </a:xfrm>
          <a:prstGeom prst="rect">
            <a:avLst/>
          </a:prstGeom>
        </p:spPr>
        <p:txBody>
          <a:bodyPr vert="horz" lIns="91559" tIns="45779" rIns="91559" bIns="45779"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082" y="9440306"/>
            <a:ext cx="2950529" cy="499033"/>
          </a:xfrm>
          <a:prstGeom prst="rect">
            <a:avLst/>
          </a:prstGeom>
        </p:spPr>
        <p:txBody>
          <a:bodyPr vert="horz" lIns="91559" tIns="45779" rIns="91559" bIns="45779" rtlCol="0" anchor="b"/>
          <a:lstStyle>
            <a:lvl1pPr algn="r">
              <a:defRPr sz="1200"/>
            </a:lvl1pPr>
          </a:lstStyle>
          <a:p>
            <a:fld id="{49274001-13B4-44F3-ACDD-88E03172C8C5}" type="slidenum">
              <a:rPr lang="zh-TW" altLang="en-US" smtClean="0"/>
              <a:t>‹#›</a:t>
            </a:fld>
            <a:endParaRPr lang="zh-TW" altLang="en-US"/>
          </a:p>
        </p:txBody>
      </p:sp>
    </p:spTree>
    <p:extLst>
      <p:ext uri="{BB962C8B-B14F-4D97-AF65-F5344CB8AC3E}">
        <p14:creationId xmlns:p14="http://schemas.microsoft.com/office/powerpoint/2010/main" val="322784730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2" y="1"/>
            <a:ext cx="2948939" cy="49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97" tIns="44954" rIns="89897" bIns="44954" numCol="1" anchor="t" anchorCtr="0" compatLnSpc="1">
            <a:prstTxWarp prst="textNoShape">
              <a:avLst/>
            </a:prstTxWarp>
          </a:bodyPr>
          <a:lstStyle>
            <a:lvl1pPr defTabSz="909230" eaLnBrk="1" hangingPunct="1">
              <a:defRPr sz="1200"/>
            </a:lvl1pPr>
          </a:lstStyle>
          <a:p>
            <a:pPr>
              <a:defRPr/>
            </a:pPr>
            <a:endParaRPr lang="zh-TW" altLang="en-US"/>
          </a:p>
        </p:txBody>
      </p:sp>
      <p:sp>
        <p:nvSpPr>
          <p:cNvPr id="3" name="日期版面配置區 2"/>
          <p:cNvSpPr>
            <a:spLocks noGrp="1"/>
          </p:cNvSpPr>
          <p:nvPr>
            <p:ph type="dt" idx="1"/>
          </p:nvPr>
        </p:nvSpPr>
        <p:spPr bwMode="auto">
          <a:xfrm>
            <a:off x="3856673" y="1"/>
            <a:ext cx="2948939" cy="49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97" tIns="44954" rIns="89897" bIns="44954" numCol="1" anchor="t" anchorCtr="0" compatLnSpc="1">
            <a:prstTxWarp prst="textNoShape">
              <a:avLst/>
            </a:prstTxWarp>
          </a:bodyPr>
          <a:lstStyle>
            <a:lvl1pPr algn="r" defTabSz="909230" eaLnBrk="1" hangingPunct="1">
              <a:defRPr sz="1200"/>
            </a:lvl1pPr>
          </a:lstStyle>
          <a:p>
            <a:pPr>
              <a:defRPr/>
            </a:pPr>
            <a:r>
              <a:rPr lang="en-US" altLang="zh-TW" smtClean="0"/>
              <a:t>2019/4/1</a:t>
            </a:r>
            <a:endParaRPr lang="en-US" altLang="zh-TW"/>
          </a:p>
        </p:txBody>
      </p:sp>
      <p:sp>
        <p:nvSpPr>
          <p:cNvPr id="4" name="投影片圖像版面配置區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357" tIns="45678" rIns="91357" bIns="45678" rtlCol="0" anchor="ctr"/>
          <a:lstStyle/>
          <a:p>
            <a:pPr lvl="0"/>
            <a:endParaRPr lang="zh-TW" altLang="en-US" noProof="0"/>
          </a:p>
        </p:txBody>
      </p:sp>
      <p:sp>
        <p:nvSpPr>
          <p:cNvPr id="5" name="備忘稿版面配置區 4"/>
          <p:cNvSpPr>
            <a:spLocks noGrp="1"/>
          </p:cNvSpPr>
          <p:nvPr>
            <p:ph type="body" sz="quarter" idx="3"/>
          </p:nvPr>
        </p:nvSpPr>
        <p:spPr bwMode="auto">
          <a:xfrm>
            <a:off x="680403" y="4721744"/>
            <a:ext cx="5446396" cy="44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97" tIns="44954" rIns="89897" bIns="44954"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bwMode="auto">
          <a:xfrm>
            <a:off x="2" y="9438718"/>
            <a:ext cx="2948939" cy="49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97" tIns="44954" rIns="89897" bIns="44954" numCol="1" anchor="b" anchorCtr="0" compatLnSpc="1">
            <a:prstTxWarp prst="textNoShape">
              <a:avLst/>
            </a:prstTxWarp>
          </a:bodyPr>
          <a:lstStyle>
            <a:lvl1pPr defTabSz="909230" eaLnBrk="1" hangingPunct="1">
              <a:defRPr sz="1200"/>
            </a:lvl1pPr>
          </a:lstStyle>
          <a:p>
            <a:pPr>
              <a:defRPr/>
            </a:pPr>
            <a:endParaRPr lang="zh-TW" altLang="en-US"/>
          </a:p>
        </p:txBody>
      </p:sp>
      <p:sp>
        <p:nvSpPr>
          <p:cNvPr id="7" name="投影片編號版面配置區 6"/>
          <p:cNvSpPr>
            <a:spLocks noGrp="1"/>
          </p:cNvSpPr>
          <p:nvPr>
            <p:ph type="sldNum" sz="quarter" idx="5"/>
          </p:nvPr>
        </p:nvSpPr>
        <p:spPr bwMode="auto">
          <a:xfrm>
            <a:off x="3856673" y="9438718"/>
            <a:ext cx="2948939" cy="49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97" tIns="44954" rIns="89897" bIns="44954" numCol="1" anchor="b" anchorCtr="0" compatLnSpc="1">
            <a:prstTxWarp prst="textNoShape">
              <a:avLst/>
            </a:prstTxWarp>
          </a:bodyPr>
          <a:lstStyle>
            <a:lvl1pPr algn="r" defTabSz="909230" eaLnBrk="1" hangingPunct="1">
              <a:defRPr sz="1200"/>
            </a:lvl1pPr>
          </a:lstStyle>
          <a:p>
            <a:pPr>
              <a:defRPr/>
            </a:pPr>
            <a:fld id="{14CA965C-7245-45A0-8A73-0F889DA1A695}" type="slidenum">
              <a:rPr lang="zh-TW" altLang="en-US"/>
              <a:pPr>
                <a:defRPr/>
              </a:pPr>
              <a:t>‹#›</a:t>
            </a:fld>
            <a:endParaRPr lang="en-US" altLang="zh-TW"/>
          </a:p>
        </p:txBody>
      </p:sp>
    </p:spTree>
    <p:extLst>
      <p:ext uri="{BB962C8B-B14F-4D97-AF65-F5344CB8AC3E}">
        <p14:creationId xmlns:p14="http://schemas.microsoft.com/office/powerpoint/2010/main" val="2171257415"/>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r>
              <a:rPr lang="en-US" altLang="zh-TW" smtClean="0"/>
              <a:t>2019/4/1</a:t>
            </a:r>
            <a:endParaRPr lang="en-US" altLang="zh-TW"/>
          </a:p>
        </p:txBody>
      </p:sp>
      <p:sp>
        <p:nvSpPr>
          <p:cNvPr id="5" name="投影片編號版面配置區 4"/>
          <p:cNvSpPr>
            <a:spLocks noGrp="1"/>
          </p:cNvSpPr>
          <p:nvPr>
            <p:ph type="sldNum" sz="quarter" idx="11"/>
          </p:nvPr>
        </p:nvSpPr>
        <p:spPr/>
        <p:txBody>
          <a:bodyPr/>
          <a:lstStyle/>
          <a:p>
            <a:pPr>
              <a:defRPr/>
            </a:pPr>
            <a:fld id="{14CA965C-7245-45A0-8A73-0F889DA1A695}" type="slidenum">
              <a:rPr lang="zh-TW" altLang="en-US" smtClean="0"/>
              <a:pPr>
                <a:defRPr/>
              </a:pPr>
              <a:t>6</a:t>
            </a:fld>
            <a:endParaRPr lang="en-US" altLang="zh-TW"/>
          </a:p>
        </p:txBody>
      </p:sp>
    </p:spTree>
    <p:extLst>
      <p:ext uri="{BB962C8B-B14F-4D97-AF65-F5344CB8AC3E}">
        <p14:creationId xmlns:p14="http://schemas.microsoft.com/office/powerpoint/2010/main" val="4048867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B92E75F-44C9-4B0B-A7A8-251D250C41AB}" type="slidenum">
              <a:rPr lang="en-US" altLang="zh-TW"/>
              <a:pPr>
                <a:defRPr/>
              </a:pPr>
              <a:t>‹#›</a:t>
            </a:fld>
            <a:endParaRPr lang="en-US" altLang="zh-TW"/>
          </a:p>
        </p:txBody>
      </p:sp>
    </p:spTree>
    <p:extLst>
      <p:ext uri="{BB962C8B-B14F-4D97-AF65-F5344CB8AC3E}">
        <p14:creationId xmlns:p14="http://schemas.microsoft.com/office/powerpoint/2010/main" val="221862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E2F6F54-DB46-40D8-87EF-5AB855744888}" type="slidenum">
              <a:rPr lang="en-US" altLang="zh-TW"/>
              <a:pPr>
                <a:defRPr/>
              </a:pPr>
              <a:t>‹#›</a:t>
            </a:fld>
            <a:endParaRPr lang="en-US" altLang="zh-TW"/>
          </a:p>
        </p:txBody>
      </p:sp>
    </p:spTree>
    <p:extLst>
      <p:ext uri="{BB962C8B-B14F-4D97-AF65-F5344CB8AC3E}">
        <p14:creationId xmlns:p14="http://schemas.microsoft.com/office/powerpoint/2010/main" val="408371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FF61B5B-8A25-4A0F-9211-4F0816234861}" type="slidenum">
              <a:rPr lang="en-US" altLang="zh-TW"/>
              <a:pPr>
                <a:defRPr/>
              </a:pPr>
              <a:t>‹#›</a:t>
            </a:fld>
            <a:endParaRPr lang="en-US" altLang="zh-TW"/>
          </a:p>
        </p:txBody>
      </p:sp>
    </p:spTree>
    <p:extLst>
      <p:ext uri="{BB962C8B-B14F-4D97-AF65-F5344CB8AC3E}">
        <p14:creationId xmlns:p14="http://schemas.microsoft.com/office/powerpoint/2010/main" val="181595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4" name="日期版面配置區 2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5" name="頁尾版面配置區 18"/>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6" name="投影片編號版面配置區 17"/>
          <p:cNvSpPr>
            <a:spLocks noGrp="1"/>
          </p:cNvSpPr>
          <p:nvPr>
            <p:ph type="sldNum" sz="quarter" idx="12"/>
          </p:nvPr>
        </p:nvSpPr>
        <p:spPr/>
        <p:txBody>
          <a:bodyPr/>
          <a:lstStyle>
            <a:lvl1pPr algn="r" eaLnBrk="1" latinLnBrk="0" hangingPunct="1">
              <a:defRPr kumimoji="0" sz="1200">
                <a:solidFill>
                  <a:schemeClr val="tx2">
                    <a:shade val="90000"/>
                  </a:schemeClr>
                </a:solidFill>
                <a:ea typeface="華康中黑體" charset="-120"/>
                <a:cs typeface="+mn-cs"/>
              </a:defRPr>
            </a:lvl1pPr>
          </a:lstStyle>
          <a:p>
            <a:pPr>
              <a:defRPr/>
            </a:pPr>
            <a:fld id="{3E031280-DDF0-429A-9430-2C3D94164DF5}"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108105687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5"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6" name="投影片編號版面配置區 17"/>
          <p:cNvSpPr>
            <a:spLocks noGrp="1"/>
          </p:cNvSpPr>
          <p:nvPr>
            <p:ph type="sldNum" sz="quarter" idx="12"/>
          </p:nvPr>
        </p:nvSpPr>
        <p:spPr/>
        <p:txBody>
          <a:bodyPr/>
          <a:lstStyle>
            <a:lvl1pPr>
              <a:defRPr/>
            </a:lvl1pPr>
          </a:lstStyle>
          <a:p>
            <a:pPr>
              <a:defRPr/>
            </a:pPr>
            <a:fld id="{02EF4068-0734-4107-B42D-012A91C7D8AE}"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2801333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4"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5"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6" name="投影片編號版面配置區 17"/>
          <p:cNvSpPr>
            <a:spLocks noGrp="1"/>
          </p:cNvSpPr>
          <p:nvPr>
            <p:ph type="sldNum" sz="quarter" idx="12"/>
          </p:nvPr>
        </p:nvSpPr>
        <p:spPr/>
        <p:txBody>
          <a:bodyPr/>
          <a:lstStyle>
            <a:lvl1pPr>
              <a:defRPr/>
            </a:lvl1pPr>
          </a:lstStyle>
          <a:p>
            <a:pPr>
              <a:defRPr/>
            </a:pPr>
            <a:fld id="{FC189EDB-8AEA-4E41-8E5C-092BED746023}"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1039012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6"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7" name="投影片編號版面配置區 17"/>
          <p:cNvSpPr>
            <a:spLocks noGrp="1"/>
          </p:cNvSpPr>
          <p:nvPr>
            <p:ph type="sldNum" sz="quarter" idx="12"/>
          </p:nvPr>
        </p:nvSpPr>
        <p:spPr/>
        <p:txBody>
          <a:bodyPr/>
          <a:lstStyle>
            <a:lvl1pPr>
              <a:defRPr/>
            </a:lvl1pPr>
          </a:lstStyle>
          <a:p>
            <a:pPr>
              <a:defRPr/>
            </a:pPr>
            <a:fld id="{D144B90B-CD69-495F-B4DA-F625476A88A1}"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1799486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8"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9" name="投影片編號版面配置區 17"/>
          <p:cNvSpPr>
            <a:spLocks noGrp="1"/>
          </p:cNvSpPr>
          <p:nvPr>
            <p:ph type="sldNum" sz="quarter" idx="12"/>
          </p:nvPr>
        </p:nvSpPr>
        <p:spPr/>
        <p:txBody>
          <a:bodyPr/>
          <a:lstStyle>
            <a:lvl1pPr>
              <a:defRPr/>
            </a:lvl1pPr>
          </a:lstStyle>
          <a:p>
            <a:pPr>
              <a:defRPr/>
            </a:pPr>
            <a:fld id="{5A2ADA8A-4005-4BCC-BB95-92EF78831EB7}"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3923393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4"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5" name="投影片編號版面配置區 17"/>
          <p:cNvSpPr>
            <a:spLocks noGrp="1"/>
          </p:cNvSpPr>
          <p:nvPr>
            <p:ph type="sldNum" sz="quarter" idx="12"/>
          </p:nvPr>
        </p:nvSpPr>
        <p:spPr/>
        <p:txBody>
          <a:bodyPr/>
          <a:lstStyle>
            <a:lvl1pPr>
              <a:defRPr/>
            </a:lvl1pPr>
          </a:lstStyle>
          <a:p>
            <a:pPr>
              <a:defRPr/>
            </a:pPr>
            <a:fld id="{BAA3CF9A-67F1-413E-B33B-72F502049199}"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104484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3"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4" name="投影片編號版面配置區 17"/>
          <p:cNvSpPr>
            <a:spLocks noGrp="1"/>
          </p:cNvSpPr>
          <p:nvPr>
            <p:ph type="sldNum" sz="quarter" idx="12"/>
          </p:nvPr>
        </p:nvSpPr>
        <p:spPr/>
        <p:txBody>
          <a:bodyPr/>
          <a:lstStyle>
            <a:lvl1pPr>
              <a:defRPr/>
            </a:lvl1pPr>
          </a:lstStyle>
          <a:p>
            <a:pPr>
              <a:defRPr/>
            </a:pPr>
            <a:fld id="{5A3EF984-AC22-476D-955B-3DACE76BC861}"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3705106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086D946-7333-48BE-862C-F3F96DC526F6}" type="datetimeFigureOut">
              <a:rPr lang="zh-TW" altLang="en-US">
                <a:solidFill>
                  <a:prstClr val="black">
                    <a:tint val="75000"/>
                  </a:prstClr>
                </a:solidFill>
              </a:rPr>
              <a:pPr/>
              <a:t>2023/11/30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5404C1C-AECD-47AF-B907-D7C5D5166F32}"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6280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9490210-4EF8-4597-8CCF-906909675DE4}" type="slidenum">
              <a:rPr lang="en-US" altLang="zh-TW"/>
              <a:pPr>
                <a:defRPr/>
              </a:pPr>
              <a:t>‹#›</a:t>
            </a:fld>
            <a:endParaRPr lang="en-US" altLang="zh-TW"/>
          </a:p>
        </p:txBody>
      </p:sp>
    </p:spTree>
    <p:extLst>
      <p:ext uri="{BB962C8B-B14F-4D97-AF65-F5344CB8AC3E}">
        <p14:creationId xmlns:p14="http://schemas.microsoft.com/office/powerpoint/2010/main" val="1210045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086D946-7333-48BE-862C-F3F96DC526F6}" type="datetimeFigureOut">
              <a:rPr lang="zh-TW" altLang="en-US">
                <a:solidFill>
                  <a:prstClr val="black">
                    <a:tint val="75000"/>
                  </a:prstClr>
                </a:solidFill>
              </a:rPr>
              <a:pPr/>
              <a:t>2023/11/30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5404C1C-AECD-47AF-B907-D7C5D5166F32}"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65848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086D946-7333-48BE-862C-F3F96DC526F6}" type="datetimeFigureOut">
              <a:rPr lang="zh-TW" altLang="en-US">
                <a:solidFill>
                  <a:prstClr val="black">
                    <a:tint val="75000"/>
                  </a:prstClr>
                </a:solidFill>
              </a:rPr>
              <a:pPr/>
              <a:t>2023/11/30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5404C1C-AECD-47AF-B907-D7C5D5166F32}"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22468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086D946-7333-48BE-862C-F3F96DC526F6}" type="datetimeFigureOut">
              <a:rPr lang="zh-TW" altLang="en-US">
                <a:solidFill>
                  <a:prstClr val="black">
                    <a:tint val="75000"/>
                  </a:prstClr>
                </a:solidFill>
              </a:rPr>
              <a:pPr/>
              <a:t>2023/11/30</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35404C1C-AECD-47AF-B907-D7C5D5166F32}"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86567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086D946-7333-48BE-862C-F3F96DC526F6}" type="datetimeFigureOut">
              <a:rPr lang="zh-TW" altLang="en-US">
                <a:solidFill>
                  <a:prstClr val="black">
                    <a:tint val="75000"/>
                  </a:prstClr>
                </a:solidFill>
              </a:rPr>
              <a:pPr/>
              <a:t>2023/11/30</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35404C1C-AECD-47AF-B907-D7C5D5166F32}"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52050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086D946-7333-48BE-862C-F3F96DC526F6}" type="datetimeFigureOut">
              <a:rPr lang="zh-TW" altLang="en-US">
                <a:solidFill>
                  <a:prstClr val="black">
                    <a:tint val="75000"/>
                  </a:prstClr>
                </a:solidFill>
              </a:rPr>
              <a:pPr/>
              <a:t>2023/11/30</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35404C1C-AECD-47AF-B907-D7C5D5166F32}"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44986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086D946-7333-48BE-862C-F3F96DC526F6}" type="datetimeFigureOut">
              <a:rPr lang="zh-TW" altLang="en-US">
                <a:solidFill>
                  <a:prstClr val="black">
                    <a:tint val="75000"/>
                  </a:prstClr>
                </a:solidFill>
              </a:rPr>
              <a:pPr/>
              <a:t>2023/11/30</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35404C1C-AECD-47AF-B907-D7C5D5166F32}"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84749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086D946-7333-48BE-862C-F3F96DC526F6}" type="datetimeFigureOut">
              <a:rPr lang="zh-TW" altLang="en-US">
                <a:solidFill>
                  <a:prstClr val="black">
                    <a:tint val="75000"/>
                  </a:prstClr>
                </a:solidFill>
              </a:rPr>
              <a:pPr/>
              <a:t>2023/11/30</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35404C1C-AECD-47AF-B907-D7C5D5166F32}"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95595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086D946-7333-48BE-862C-F3F96DC526F6}" type="datetimeFigureOut">
              <a:rPr lang="zh-TW" altLang="en-US">
                <a:solidFill>
                  <a:prstClr val="black">
                    <a:tint val="75000"/>
                  </a:prstClr>
                </a:solidFill>
              </a:rPr>
              <a:pPr/>
              <a:t>2023/11/30</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35404C1C-AECD-47AF-B907-D7C5D5166F32}"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53685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086D946-7333-48BE-862C-F3F96DC526F6}" type="datetimeFigureOut">
              <a:rPr lang="zh-TW" altLang="en-US">
                <a:solidFill>
                  <a:prstClr val="black">
                    <a:tint val="75000"/>
                  </a:prstClr>
                </a:solidFill>
              </a:rPr>
              <a:pPr/>
              <a:t>2023/11/30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5404C1C-AECD-47AF-B907-D7C5D5166F32}"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01563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086D946-7333-48BE-862C-F3F96DC526F6}" type="datetimeFigureOut">
              <a:rPr lang="zh-TW" altLang="en-US">
                <a:solidFill>
                  <a:prstClr val="black">
                    <a:tint val="75000"/>
                  </a:prstClr>
                </a:solidFill>
              </a:rPr>
              <a:pPr/>
              <a:t>2023/11/30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5404C1C-AECD-47AF-B907-D7C5D5166F32}"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60324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AEE0F2C-044C-4C9F-B6DC-F79384879692}" type="slidenum">
              <a:rPr lang="en-US" altLang="zh-TW"/>
              <a:pPr>
                <a:defRPr/>
              </a:pPr>
              <a:t>‹#›</a:t>
            </a:fld>
            <a:endParaRPr lang="en-US" altLang="zh-TW"/>
          </a:p>
        </p:txBody>
      </p:sp>
    </p:spTree>
    <p:extLst>
      <p:ext uri="{BB962C8B-B14F-4D97-AF65-F5344CB8AC3E}">
        <p14:creationId xmlns:p14="http://schemas.microsoft.com/office/powerpoint/2010/main" val="4016299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11/30/2023</a:t>
            </a:fld>
            <a:endParaRPr 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en-US"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9987451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0DDF080-5E8C-48AD-84E5-6C08B304C14E}" type="datetimeFigureOut">
              <a:rPr lang="en-US" smtClean="0">
                <a:solidFill>
                  <a:prstClr val="black">
                    <a:tint val="75000"/>
                  </a:prstClr>
                </a:solidFill>
              </a:rPr>
              <a:pPr/>
              <a:t>11/30/2023</a:t>
            </a:fld>
            <a:endParaRPr 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en-US"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7333891-D5E7-4C7B-BF1D-E855E53CB5A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64655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11/30/2023</a:t>
            </a:fld>
            <a:endParaRPr 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en-US"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97781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B61BEF0D-F0BB-DE4B-95CE-6DB70DBA9567}" type="datetimeFigureOut">
              <a:rPr lang="en-US" smtClean="0">
                <a:solidFill>
                  <a:prstClr val="black">
                    <a:tint val="75000"/>
                  </a:prstClr>
                </a:solidFill>
              </a:rPr>
              <a:pPr/>
              <a:t>11/30/2023</a:t>
            </a:fld>
            <a:endParaRPr lang="en-US" dirty="0">
              <a:solidFill>
                <a:prstClr val="black">
                  <a:tint val="75000"/>
                </a:prstClr>
              </a:solidFill>
            </a:endParaRPr>
          </a:p>
        </p:txBody>
      </p:sp>
      <p:sp>
        <p:nvSpPr>
          <p:cNvPr id="6" name="頁尾版面配置區 5"/>
          <p:cNvSpPr>
            <a:spLocks noGrp="1"/>
          </p:cNvSpPr>
          <p:nvPr>
            <p:ph type="ftr" sz="quarter" idx="11"/>
          </p:nvPr>
        </p:nvSpPr>
        <p:spPr/>
        <p:txBody>
          <a:bodyPr/>
          <a:lstStyle/>
          <a:p>
            <a:endParaRPr lang="en-US" dirty="0">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548954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61BEF0D-F0BB-DE4B-95CE-6DB70DBA9567}" type="datetimeFigureOut">
              <a:rPr lang="en-US" smtClean="0">
                <a:solidFill>
                  <a:prstClr val="black">
                    <a:tint val="75000"/>
                  </a:prstClr>
                </a:solidFill>
              </a:rPr>
              <a:pPr/>
              <a:t>11/30/2023</a:t>
            </a:fld>
            <a:endParaRPr lang="en-US" dirty="0">
              <a:solidFill>
                <a:prstClr val="black">
                  <a:tint val="75000"/>
                </a:prstClr>
              </a:solidFill>
            </a:endParaRPr>
          </a:p>
        </p:txBody>
      </p:sp>
      <p:sp>
        <p:nvSpPr>
          <p:cNvPr id="8" name="頁尾版面配置區 7"/>
          <p:cNvSpPr>
            <a:spLocks noGrp="1"/>
          </p:cNvSpPr>
          <p:nvPr>
            <p:ph type="ftr" sz="quarter" idx="11"/>
          </p:nvPr>
        </p:nvSpPr>
        <p:spPr/>
        <p:txBody>
          <a:bodyPr/>
          <a:lstStyle/>
          <a:p>
            <a:endParaRPr lang="en-US" dirty="0">
              <a:solidFill>
                <a:prstClr val="black">
                  <a:tint val="75000"/>
                </a:prstClr>
              </a:solidFill>
            </a:endParaRPr>
          </a:p>
        </p:txBody>
      </p:sp>
      <p:sp>
        <p:nvSpPr>
          <p:cNvPr id="9" name="投影片編號版面配置區 8"/>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179400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61BEF0D-F0BB-DE4B-95CE-6DB70DBA9567}" type="datetimeFigureOut">
              <a:rPr lang="en-US" smtClean="0">
                <a:solidFill>
                  <a:prstClr val="black">
                    <a:tint val="75000"/>
                  </a:prstClr>
                </a:solidFill>
              </a:rPr>
              <a:pPr/>
              <a:t>11/30/2023</a:t>
            </a:fld>
            <a:endParaRPr lang="en-US" dirty="0">
              <a:solidFill>
                <a:prstClr val="black">
                  <a:tint val="75000"/>
                </a:prstClr>
              </a:solidFill>
            </a:endParaRPr>
          </a:p>
        </p:txBody>
      </p:sp>
      <p:sp>
        <p:nvSpPr>
          <p:cNvPr id="4" name="頁尾版面配置區 3"/>
          <p:cNvSpPr>
            <a:spLocks noGrp="1"/>
          </p:cNvSpPr>
          <p:nvPr>
            <p:ph type="ftr" sz="quarter" idx="11"/>
          </p:nvPr>
        </p:nvSpPr>
        <p:spPr/>
        <p:txBody>
          <a:bodyPr/>
          <a:lstStyle/>
          <a:p>
            <a:endParaRPr lang="en-US" dirty="0">
              <a:solidFill>
                <a:prstClr val="black">
                  <a:tint val="75000"/>
                </a:prstClr>
              </a:solidFill>
            </a:endParaRPr>
          </a:p>
        </p:txBody>
      </p:sp>
      <p:sp>
        <p:nvSpPr>
          <p:cNvPr id="5" name="投影片編號版面配置區 4"/>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171860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61BEF0D-F0BB-DE4B-95CE-6DB70DBA9567}" type="datetimeFigureOut">
              <a:rPr lang="en-US" smtClean="0">
                <a:solidFill>
                  <a:prstClr val="black">
                    <a:tint val="75000"/>
                  </a:prstClr>
                </a:solidFill>
              </a:rPr>
              <a:pPr/>
              <a:t>11/30/2023</a:t>
            </a:fld>
            <a:endParaRPr lang="en-US" dirty="0">
              <a:solidFill>
                <a:prstClr val="black">
                  <a:tint val="75000"/>
                </a:prstClr>
              </a:solidFill>
            </a:endParaRPr>
          </a:p>
        </p:txBody>
      </p:sp>
      <p:sp>
        <p:nvSpPr>
          <p:cNvPr id="3" name="頁尾版面配置區 2"/>
          <p:cNvSpPr>
            <a:spLocks noGrp="1"/>
          </p:cNvSpPr>
          <p:nvPr>
            <p:ph type="ftr" sz="quarter" idx="11"/>
          </p:nvPr>
        </p:nvSpPr>
        <p:spPr/>
        <p:txBody>
          <a:bodyPr/>
          <a:lstStyle/>
          <a:p>
            <a:endParaRPr lang="en-US" dirty="0">
              <a:solidFill>
                <a:prstClr val="black">
                  <a:tint val="75000"/>
                </a:prstClr>
              </a:solidFill>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716366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0DDF080-5E8C-48AD-84E5-6C08B304C14E}" type="datetimeFigureOut">
              <a:rPr lang="en-US" smtClean="0">
                <a:solidFill>
                  <a:prstClr val="black">
                    <a:tint val="75000"/>
                  </a:prstClr>
                </a:solidFill>
              </a:rPr>
              <a:pPr/>
              <a:t>11/30/2023</a:t>
            </a:fld>
            <a:endParaRPr lang="en-US" dirty="0">
              <a:solidFill>
                <a:prstClr val="black">
                  <a:tint val="75000"/>
                </a:prstClr>
              </a:solidFill>
            </a:endParaRPr>
          </a:p>
        </p:txBody>
      </p:sp>
      <p:sp>
        <p:nvSpPr>
          <p:cNvPr id="6" name="頁尾版面配置區 5"/>
          <p:cNvSpPr>
            <a:spLocks noGrp="1"/>
          </p:cNvSpPr>
          <p:nvPr>
            <p:ph type="ftr" sz="quarter" idx="11"/>
          </p:nvPr>
        </p:nvSpPr>
        <p:spPr/>
        <p:txBody>
          <a:bodyPr/>
          <a:lstStyle/>
          <a:p>
            <a:endParaRPr lang="en-US" dirty="0">
              <a:solidFill>
                <a:prstClr val="black">
                  <a:tint val="75000"/>
                </a:prstClr>
              </a:solidFill>
            </a:endParaRPr>
          </a:p>
        </p:txBody>
      </p:sp>
      <p:sp>
        <p:nvSpPr>
          <p:cNvPr id="7" name="投影片編號版面配置區 6"/>
          <p:cNvSpPr>
            <a:spLocks noGrp="1"/>
          </p:cNvSpPr>
          <p:nvPr>
            <p:ph type="sldNum" sz="quarter" idx="12"/>
          </p:nvPr>
        </p:nvSpPr>
        <p:spPr/>
        <p:txBody>
          <a:bodyPr/>
          <a:lstStyle/>
          <a:p>
            <a:fld id="{47333891-D5E7-4C7B-BF1D-E855E53CB5A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046261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61BEF0D-F0BB-DE4B-95CE-6DB70DBA9567}" type="datetimeFigureOut">
              <a:rPr lang="en-US" smtClean="0">
                <a:solidFill>
                  <a:prstClr val="black">
                    <a:tint val="75000"/>
                  </a:prstClr>
                </a:solidFill>
              </a:rPr>
              <a:pPr/>
              <a:t>11/30/2023</a:t>
            </a:fld>
            <a:endParaRPr lang="en-US" dirty="0">
              <a:solidFill>
                <a:prstClr val="black">
                  <a:tint val="75000"/>
                </a:prstClr>
              </a:solidFill>
            </a:endParaRPr>
          </a:p>
        </p:txBody>
      </p:sp>
      <p:sp>
        <p:nvSpPr>
          <p:cNvPr id="6" name="頁尾版面配置區 5"/>
          <p:cNvSpPr>
            <a:spLocks noGrp="1"/>
          </p:cNvSpPr>
          <p:nvPr>
            <p:ph type="ftr" sz="quarter" idx="11"/>
          </p:nvPr>
        </p:nvSpPr>
        <p:spPr/>
        <p:txBody>
          <a:bodyPr/>
          <a:lstStyle/>
          <a:p>
            <a:endParaRPr lang="en-US" dirty="0">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2971614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0DDF080-5E8C-48AD-84E5-6C08B304C14E}" type="datetimeFigureOut">
              <a:rPr lang="en-US" smtClean="0">
                <a:solidFill>
                  <a:prstClr val="black">
                    <a:tint val="75000"/>
                  </a:prstClr>
                </a:solidFill>
              </a:rPr>
              <a:pPr/>
              <a:t>11/30/2023</a:t>
            </a:fld>
            <a:endParaRPr 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en-US"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7333891-D5E7-4C7B-BF1D-E855E53CB5A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528843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D484DDD-FDDA-4C35-AAAA-1B6EEA3D04E3}" type="slidenum">
              <a:rPr lang="en-US" altLang="zh-TW"/>
              <a:pPr>
                <a:defRPr/>
              </a:pPr>
              <a:t>‹#›</a:t>
            </a:fld>
            <a:endParaRPr lang="en-US" altLang="zh-TW"/>
          </a:p>
        </p:txBody>
      </p:sp>
    </p:spTree>
    <p:extLst>
      <p:ext uri="{BB962C8B-B14F-4D97-AF65-F5344CB8AC3E}">
        <p14:creationId xmlns:p14="http://schemas.microsoft.com/office/powerpoint/2010/main" val="391854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11/30/2023</a:t>
            </a:fld>
            <a:endParaRPr 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en-US"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734213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8"/>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Tree>
    <p:extLst>
      <p:ext uri="{BB962C8B-B14F-4D97-AF65-F5344CB8AC3E}">
        <p14:creationId xmlns:p14="http://schemas.microsoft.com/office/powerpoint/2010/main" val="1953969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F2281847-1B73-43C1-8ED5-A9DCE3F8510A}"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B6B7E59B-ADCC-4C46-A948-B5E6E5F19AE3}" type="slidenum">
              <a:rPr lang="zh-TW" altLang="en-US"/>
              <a:pPr>
                <a:defRPr/>
              </a:pPr>
              <a:t>‹#›</a:t>
            </a:fld>
            <a:endParaRPr lang="en-US" altLang="zh-TW"/>
          </a:p>
        </p:txBody>
      </p:sp>
    </p:spTree>
    <p:extLst>
      <p:ext uri="{BB962C8B-B14F-4D97-AF65-F5344CB8AC3E}">
        <p14:creationId xmlns:p14="http://schemas.microsoft.com/office/powerpoint/2010/main" val="616954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lum bright="18000"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r>
              <a:rPr lang="zh-TW" altLang="en-US"/>
              <a:t>按一下以編輯母片標題樣式</a:t>
            </a:r>
          </a:p>
        </p:txBody>
      </p:sp>
      <p:sp>
        <p:nvSpPr>
          <p:cNvPr id="4" name="日期版面配置區 2"/>
          <p:cNvSpPr>
            <a:spLocks noGrp="1"/>
          </p:cNvSpPr>
          <p:nvPr>
            <p:ph type="dt" sz="half" idx="10"/>
          </p:nvPr>
        </p:nvSpPr>
        <p:spPr/>
        <p:txBody>
          <a:bodyPr/>
          <a:lstStyle>
            <a:lvl1pPr>
              <a:defRPr/>
            </a:lvl1pPr>
          </a:lstStyle>
          <a:p>
            <a:pPr>
              <a:defRPr/>
            </a:pPr>
            <a:fld id="{D209BD5D-7524-4D15-AF74-91B2FE51401A}"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5" name="頁尾版面配置區 3"/>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4"/>
          <p:cNvSpPr>
            <a:spLocks noGrp="1"/>
          </p:cNvSpPr>
          <p:nvPr>
            <p:ph type="sldNum" sz="quarter" idx="12"/>
          </p:nvPr>
        </p:nvSpPr>
        <p:spPr/>
        <p:txBody>
          <a:bodyPr/>
          <a:lstStyle>
            <a:lvl1pPr>
              <a:defRPr/>
            </a:lvl1pPr>
          </a:lstStyle>
          <a:p>
            <a:pPr>
              <a:defRPr/>
            </a:pPr>
            <a:fld id="{B0450FEE-7227-4B19-9F21-3F599247A922}" type="slidenum">
              <a:rPr lang="zh-TW" altLang="en-US"/>
              <a:pPr>
                <a:defRPr/>
              </a:pPr>
              <a:t>‹#›</a:t>
            </a:fld>
            <a:endParaRPr lang="en-US" altLang="zh-TW"/>
          </a:p>
        </p:txBody>
      </p:sp>
    </p:spTree>
    <p:extLst>
      <p:ext uri="{BB962C8B-B14F-4D97-AF65-F5344CB8AC3E}">
        <p14:creationId xmlns:p14="http://schemas.microsoft.com/office/powerpoint/2010/main" val="27911357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EC870342-BD7D-4E03-B937-E247221E5BE4}"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279EE4D9-1D53-4A65-B93F-EFC5E516341A}" type="slidenum">
              <a:rPr lang="zh-TW" altLang="en-US"/>
              <a:pPr>
                <a:defRPr/>
              </a:pPr>
              <a:t>‹#›</a:t>
            </a:fld>
            <a:endParaRPr lang="en-US" altLang="zh-TW"/>
          </a:p>
        </p:txBody>
      </p:sp>
    </p:spTree>
    <p:extLst>
      <p:ext uri="{BB962C8B-B14F-4D97-AF65-F5344CB8AC3E}">
        <p14:creationId xmlns:p14="http://schemas.microsoft.com/office/powerpoint/2010/main" val="11002797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區段標題">
    <p:spTree>
      <p:nvGrpSpPr>
        <p:cNvPr id="1" name=""/>
        <p:cNvGrpSpPr/>
        <p:nvPr/>
      </p:nvGrpSpPr>
      <p:grpSpPr>
        <a:xfrm>
          <a:off x="0" y="0"/>
          <a:ext cx="0" cy="0"/>
          <a:chOff x="0" y="0"/>
          <a:chExt cx="0" cy="0"/>
        </a:xfrm>
      </p:grpSpPr>
      <p:pic>
        <p:nvPicPr>
          <p:cNvPr id="2" name="Picture 2" descr="C:\Users\105113\Documents\0412 礁溪PPT\內頁上.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72553" y="0"/>
            <a:ext cx="307144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0"/>
            <a:ext cx="105947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p:nvPr userDrawn="1"/>
        </p:nvSpPr>
        <p:spPr>
          <a:xfrm>
            <a:off x="8686801" y="1"/>
            <a:ext cx="372218" cy="276999"/>
          </a:xfrm>
          <a:prstGeom prst="rect">
            <a:avLst/>
          </a:prstGeom>
          <a:noFill/>
        </p:spPr>
        <p:txBody>
          <a:bodyPr wrap="none">
            <a:spAutoFit/>
          </a:bodyPr>
          <a:lstStyle>
            <a:lvl1pPr eaLnBrk="0" hangingPunct="0">
              <a:defRPr kumimoji="1" sz="16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16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16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16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pPr eaLnBrk="1" hangingPunct="1">
              <a:defRPr/>
            </a:pPr>
            <a:fld id="{8D2197C7-73FE-45A9-B865-13540EFEA287}" type="slidenum">
              <a:rPr lang="en-US" altLang="zh-TW" sz="1200" smtClean="0">
                <a:solidFill>
                  <a:prstClr val="black"/>
                </a:solidFill>
                <a:ea typeface="標楷體" panose="03000509000000000000" pitchFamily="65" charset="-120"/>
              </a:rPr>
              <a:pPr eaLnBrk="1" hangingPunct="1">
                <a:defRPr/>
              </a:pPr>
              <a:t>‹#›</a:t>
            </a:fld>
            <a:endParaRPr lang="zh-TW" altLang="en-US" sz="1200">
              <a:solidFill>
                <a:prstClr val="black"/>
              </a:solidFill>
              <a:ea typeface="標楷體" panose="03000509000000000000" pitchFamily="65" charset="-120"/>
            </a:endParaRPr>
          </a:p>
        </p:txBody>
      </p:sp>
      <p:pic>
        <p:nvPicPr>
          <p:cNvPr id="5" name="圖片 11" descr="01.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userDrawn="1"/>
        </p:nvSpPr>
        <p:spPr>
          <a:xfrm>
            <a:off x="8686801" y="1"/>
            <a:ext cx="372218" cy="276999"/>
          </a:xfrm>
          <a:prstGeom prst="rect">
            <a:avLst/>
          </a:prstGeom>
          <a:noFill/>
        </p:spPr>
        <p:txBody>
          <a:bodyPr wrap="none">
            <a:spAutoFit/>
          </a:bodyPr>
          <a:lstStyle>
            <a:lvl1pPr eaLnBrk="0" hangingPunct="0">
              <a:defRPr kumimoji="1" sz="16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16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16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16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pPr eaLnBrk="1" hangingPunct="1">
              <a:defRPr/>
            </a:pPr>
            <a:fld id="{B04B9EA0-6165-4ECD-8391-6E776FF747CA}" type="slidenum">
              <a:rPr lang="en-US" altLang="zh-TW" sz="1200" smtClean="0">
                <a:solidFill>
                  <a:prstClr val="black"/>
                </a:solidFill>
                <a:ea typeface="標楷體" panose="03000509000000000000" pitchFamily="65" charset="-120"/>
              </a:rPr>
              <a:pPr eaLnBrk="1" hangingPunct="1">
                <a:defRPr/>
              </a:pPr>
              <a:t>‹#›</a:t>
            </a:fld>
            <a:endParaRPr lang="zh-TW" altLang="en-US" sz="1200">
              <a:solidFill>
                <a:prstClr val="black"/>
              </a:solidFill>
              <a:ea typeface="標楷體" panose="03000509000000000000" pitchFamily="65" charset="-120"/>
            </a:endParaRPr>
          </a:p>
        </p:txBody>
      </p:sp>
      <p:sp>
        <p:nvSpPr>
          <p:cNvPr id="7" name="矩形 6"/>
          <p:cNvSpPr/>
          <p:nvPr userDrawn="1"/>
        </p:nvSpPr>
        <p:spPr bwMode="gray">
          <a:xfrm>
            <a:off x="0" y="1279525"/>
            <a:ext cx="9144000" cy="459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1200">
              <a:solidFill>
                <a:prstClr val="white"/>
              </a:solidFill>
            </a:endParaRPr>
          </a:p>
        </p:txBody>
      </p:sp>
      <p:pic>
        <p:nvPicPr>
          <p:cNvPr id="8" name="圖片 15" descr="02.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3671890"/>
            <a:ext cx="7548197"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4893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76BCEEB7-1A8F-4D16-9C59-AF4C78566658}"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817925CC-259D-4E4D-985C-080BADD8E3DF}" type="slidenum">
              <a:rPr lang="zh-TW" altLang="en-US"/>
              <a:pPr>
                <a:defRPr/>
              </a:pPr>
              <a:t>‹#›</a:t>
            </a:fld>
            <a:endParaRPr lang="en-US" altLang="zh-TW"/>
          </a:p>
        </p:txBody>
      </p:sp>
    </p:spTree>
    <p:extLst>
      <p:ext uri="{BB962C8B-B14F-4D97-AF65-F5344CB8AC3E}">
        <p14:creationId xmlns:p14="http://schemas.microsoft.com/office/powerpoint/2010/main" val="3505751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D1E928A8-E3B3-44B7-9193-21A621B8BFDD}"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607F9C62-9FB5-4577-A1AB-16E3E5B0BA9C}" type="slidenum">
              <a:rPr lang="zh-TW" altLang="en-US"/>
              <a:pPr>
                <a:defRPr/>
              </a:pPr>
              <a:t>‹#›</a:t>
            </a:fld>
            <a:endParaRPr lang="en-US" altLang="zh-TW"/>
          </a:p>
        </p:txBody>
      </p:sp>
    </p:spTree>
    <p:extLst>
      <p:ext uri="{BB962C8B-B14F-4D97-AF65-F5344CB8AC3E}">
        <p14:creationId xmlns:p14="http://schemas.microsoft.com/office/powerpoint/2010/main" val="14574579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a:defRPr/>
            </a:lvl1pPr>
          </a:lstStyle>
          <a:p>
            <a:pPr>
              <a:defRPr/>
            </a:pPr>
            <a:fld id="{F22D5BA7-6CA9-49D6-9563-F43F73F7A0B8}"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lvl1pPr>
              <a:defRPr/>
            </a:lvl1pPr>
          </a:lstStyle>
          <a:p>
            <a:pPr>
              <a:defRPr/>
            </a:pPr>
            <a:fld id="{3890920B-603C-414C-99C5-6471FF587E95}" type="slidenum">
              <a:rPr lang="zh-TW" altLang="en-US"/>
              <a:pPr>
                <a:defRPr/>
              </a:pPr>
              <a:t>‹#›</a:t>
            </a:fld>
            <a:endParaRPr lang="en-US" altLang="zh-TW"/>
          </a:p>
        </p:txBody>
      </p:sp>
    </p:spTree>
    <p:extLst>
      <p:ext uri="{BB962C8B-B14F-4D97-AF65-F5344CB8AC3E}">
        <p14:creationId xmlns:p14="http://schemas.microsoft.com/office/powerpoint/2010/main" val="1605447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2" name="Picture 2" descr="C:\Users\105113\Documents\0412 礁溪PPT\內頁上.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72553" y="0"/>
            <a:ext cx="307144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0"/>
            <a:ext cx="105947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p:nvPr userDrawn="1"/>
        </p:nvSpPr>
        <p:spPr>
          <a:xfrm>
            <a:off x="8686801" y="1"/>
            <a:ext cx="372218" cy="276999"/>
          </a:xfrm>
          <a:prstGeom prst="rect">
            <a:avLst/>
          </a:prstGeom>
          <a:noFill/>
        </p:spPr>
        <p:txBody>
          <a:bodyPr wrap="none">
            <a:spAutoFit/>
          </a:bodyPr>
          <a:lstStyle>
            <a:lvl1pPr eaLnBrk="0" hangingPunct="0">
              <a:defRPr kumimoji="1" sz="16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16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16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16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pPr eaLnBrk="1" hangingPunct="1">
              <a:defRPr/>
            </a:pPr>
            <a:fld id="{0F8CCC83-D725-47AF-9009-8FA892BFE82C}" type="slidenum">
              <a:rPr lang="en-US" altLang="zh-TW" sz="1200" smtClean="0">
                <a:solidFill>
                  <a:prstClr val="black"/>
                </a:solidFill>
                <a:ea typeface="標楷體" panose="03000509000000000000" pitchFamily="65" charset="-120"/>
              </a:rPr>
              <a:pPr eaLnBrk="1" hangingPunct="1">
                <a:defRPr/>
              </a:pPr>
              <a:t>‹#›</a:t>
            </a:fld>
            <a:endParaRPr lang="zh-TW" altLang="en-US" sz="1200">
              <a:solidFill>
                <a:prstClr val="black"/>
              </a:solidFill>
              <a:ea typeface="標楷體" panose="03000509000000000000" pitchFamily="65" charset="-120"/>
            </a:endParaRPr>
          </a:p>
        </p:txBody>
      </p:sp>
      <p:sp>
        <p:nvSpPr>
          <p:cNvPr id="5" name="矩形 4"/>
          <p:cNvSpPr/>
          <p:nvPr userDrawn="1"/>
        </p:nvSpPr>
        <p:spPr bwMode="white">
          <a:xfrm>
            <a:off x="1" y="2"/>
            <a:ext cx="5215304"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1200">
              <a:solidFill>
                <a:prstClr val="white"/>
              </a:solidFill>
            </a:endParaRPr>
          </a:p>
        </p:txBody>
      </p:sp>
      <p:sp>
        <p:nvSpPr>
          <p:cNvPr id="6" name="雙波浪線 5"/>
          <p:cNvSpPr/>
          <p:nvPr userDrawn="1"/>
        </p:nvSpPr>
        <p:spPr>
          <a:xfrm>
            <a:off x="0" y="642938"/>
            <a:ext cx="9144000" cy="36512"/>
          </a:xfrm>
          <a:prstGeom prst="doubleWave">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1200">
              <a:solidFill>
                <a:prstClr val="white"/>
              </a:solidFill>
            </a:endParaRPr>
          </a:p>
        </p:txBody>
      </p:sp>
      <p:sp>
        <p:nvSpPr>
          <p:cNvPr id="7" name="日期版面配置區 1"/>
          <p:cNvSpPr>
            <a:spLocks noGrp="1"/>
          </p:cNvSpPr>
          <p:nvPr>
            <p:ph type="dt" sz="half" idx="10"/>
          </p:nvPr>
        </p:nvSpPr>
        <p:spPr/>
        <p:txBody>
          <a:bodyPr/>
          <a:lstStyle>
            <a:lvl1pPr>
              <a:defRPr/>
            </a:lvl1pPr>
          </a:lstStyle>
          <a:p>
            <a:pPr>
              <a:defRPr/>
            </a:pPr>
            <a:fld id="{B5B96E34-8BFD-42B7-9E92-520A58956FDC}"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8" name="頁尾版面配置區 2"/>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3"/>
          <p:cNvSpPr>
            <a:spLocks noGrp="1"/>
          </p:cNvSpPr>
          <p:nvPr>
            <p:ph type="sldNum" sz="quarter" idx="12"/>
          </p:nvPr>
        </p:nvSpPr>
        <p:spPr/>
        <p:txBody>
          <a:bodyPr/>
          <a:lstStyle>
            <a:lvl1pPr>
              <a:defRPr/>
            </a:lvl1pPr>
          </a:lstStyle>
          <a:p>
            <a:pPr>
              <a:defRPr/>
            </a:pPr>
            <a:fld id="{463F050B-4C5D-4002-9D69-9C4A3B41DB57}" type="slidenum">
              <a:rPr lang="zh-TW" altLang="en-US"/>
              <a:pPr>
                <a:defRPr/>
              </a:pPr>
              <a:t>‹#›</a:t>
            </a:fld>
            <a:endParaRPr lang="en-US" altLang="zh-TW"/>
          </a:p>
        </p:txBody>
      </p:sp>
    </p:spTree>
    <p:extLst>
      <p:ext uri="{BB962C8B-B14F-4D97-AF65-F5344CB8AC3E}">
        <p14:creationId xmlns:p14="http://schemas.microsoft.com/office/powerpoint/2010/main" val="2887386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ADB2EB9-420C-4827-A12B-DDBEBE030AD4}" type="slidenum">
              <a:rPr lang="en-US" altLang="zh-TW"/>
              <a:pPr>
                <a:defRPr/>
              </a:pPr>
              <a:t>‹#›</a:t>
            </a:fld>
            <a:endParaRPr lang="en-US" altLang="zh-TW"/>
          </a:p>
        </p:txBody>
      </p:sp>
    </p:spTree>
    <p:extLst>
      <p:ext uri="{BB962C8B-B14F-4D97-AF65-F5344CB8AC3E}">
        <p14:creationId xmlns:p14="http://schemas.microsoft.com/office/powerpoint/2010/main" val="16653016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549C0B79-8473-4546-B4AB-73570EDA4EE3}"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042B6B8A-D8F3-4AAF-BEB8-AEF052D03867}" type="slidenum">
              <a:rPr lang="zh-TW" altLang="en-US"/>
              <a:pPr>
                <a:defRPr/>
              </a:pPr>
              <a:t>‹#›</a:t>
            </a:fld>
            <a:endParaRPr lang="en-US" altLang="zh-TW"/>
          </a:p>
        </p:txBody>
      </p:sp>
    </p:spTree>
    <p:extLst>
      <p:ext uri="{BB962C8B-B14F-4D97-AF65-F5344CB8AC3E}">
        <p14:creationId xmlns:p14="http://schemas.microsoft.com/office/powerpoint/2010/main" val="21221898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5AA4D77-1972-4908-AD96-3E7E888EAECF}"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ABEA8408-8008-45E2-822E-E8924913B59D}" type="slidenum">
              <a:rPr lang="zh-TW" altLang="en-US"/>
              <a:pPr>
                <a:defRPr/>
              </a:pPr>
              <a:t>‹#›</a:t>
            </a:fld>
            <a:endParaRPr lang="en-US" altLang="zh-TW"/>
          </a:p>
        </p:txBody>
      </p:sp>
    </p:spTree>
    <p:extLst>
      <p:ext uri="{BB962C8B-B14F-4D97-AF65-F5344CB8AC3E}">
        <p14:creationId xmlns:p14="http://schemas.microsoft.com/office/powerpoint/2010/main" val="6227252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35262ABD-CA8F-44A5-A4EC-139983D9E092}"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8144219-6C0B-4D59-B911-4B9B9A943D48}" type="slidenum">
              <a:rPr lang="zh-TW" altLang="en-US"/>
              <a:pPr>
                <a:defRPr/>
              </a:pPr>
              <a:t>‹#›</a:t>
            </a:fld>
            <a:endParaRPr lang="en-US" altLang="zh-TW"/>
          </a:p>
        </p:txBody>
      </p:sp>
    </p:spTree>
    <p:extLst>
      <p:ext uri="{BB962C8B-B14F-4D97-AF65-F5344CB8AC3E}">
        <p14:creationId xmlns:p14="http://schemas.microsoft.com/office/powerpoint/2010/main" val="16493711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1"/>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E6984A2D-2274-46F5-B0FE-92B0B3E3C6D4}"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202AD4EB-D02E-400E-809D-1386A6760783}" type="slidenum">
              <a:rPr lang="zh-TW" altLang="en-US"/>
              <a:pPr>
                <a:defRPr/>
              </a:pPr>
              <a:t>‹#›</a:t>
            </a:fld>
            <a:endParaRPr lang="en-US" altLang="zh-TW"/>
          </a:p>
        </p:txBody>
      </p:sp>
    </p:spTree>
    <p:extLst>
      <p:ext uri="{BB962C8B-B14F-4D97-AF65-F5344CB8AC3E}">
        <p14:creationId xmlns:p14="http://schemas.microsoft.com/office/powerpoint/2010/main" val="34864606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0880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36568B10-ACA2-402A-A74A-F3BAAAC3B08C}"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FF36FA1D-F221-4B3B-81FB-6B6F9990F4E9}" type="slidenum">
              <a:rPr lang="zh-TW" altLang="en-US"/>
              <a:pPr>
                <a:defRPr/>
              </a:pPr>
              <a:t>‹#›</a:t>
            </a:fld>
            <a:endParaRPr lang="en-US" altLang="zh-TW"/>
          </a:p>
        </p:txBody>
      </p:sp>
    </p:spTree>
    <p:extLst>
      <p:ext uri="{BB962C8B-B14F-4D97-AF65-F5344CB8AC3E}">
        <p14:creationId xmlns:p14="http://schemas.microsoft.com/office/powerpoint/2010/main" val="4283615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8"/>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Tree>
    <p:extLst>
      <p:ext uri="{BB962C8B-B14F-4D97-AF65-F5344CB8AC3E}">
        <p14:creationId xmlns:p14="http://schemas.microsoft.com/office/powerpoint/2010/main" val="41117963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F2281847-1B73-43C1-8ED5-A9DCE3F8510A}"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B6B7E59B-ADCC-4C46-A948-B5E6E5F19AE3}" type="slidenum">
              <a:rPr lang="zh-TW" altLang="en-US"/>
              <a:pPr>
                <a:defRPr/>
              </a:pPr>
              <a:t>‹#›</a:t>
            </a:fld>
            <a:endParaRPr lang="en-US" altLang="zh-TW"/>
          </a:p>
        </p:txBody>
      </p:sp>
    </p:spTree>
    <p:extLst>
      <p:ext uri="{BB962C8B-B14F-4D97-AF65-F5344CB8AC3E}">
        <p14:creationId xmlns:p14="http://schemas.microsoft.com/office/powerpoint/2010/main" val="35210816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lum bright="18000"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r>
              <a:rPr lang="zh-TW" altLang="en-US"/>
              <a:t>按一下以編輯母片標題樣式</a:t>
            </a:r>
          </a:p>
        </p:txBody>
      </p:sp>
      <p:sp>
        <p:nvSpPr>
          <p:cNvPr id="4" name="日期版面配置區 2"/>
          <p:cNvSpPr>
            <a:spLocks noGrp="1"/>
          </p:cNvSpPr>
          <p:nvPr>
            <p:ph type="dt" sz="half" idx="10"/>
          </p:nvPr>
        </p:nvSpPr>
        <p:spPr/>
        <p:txBody>
          <a:bodyPr/>
          <a:lstStyle>
            <a:lvl1pPr>
              <a:defRPr/>
            </a:lvl1pPr>
          </a:lstStyle>
          <a:p>
            <a:pPr>
              <a:defRPr/>
            </a:pPr>
            <a:fld id="{D209BD5D-7524-4D15-AF74-91B2FE51401A}"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5" name="頁尾版面配置區 3"/>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4"/>
          <p:cNvSpPr>
            <a:spLocks noGrp="1"/>
          </p:cNvSpPr>
          <p:nvPr>
            <p:ph type="sldNum" sz="quarter" idx="12"/>
          </p:nvPr>
        </p:nvSpPr>
        <p:spPr/>
        <p:txBody>
          <a:bodyPr/>
          <a:lstStyle>
            <a:lvl1pPr>
              <a:defRPr/>
            </a:lvl1pPr>
          </a:lstStyle>
          <a:p>
            <a:pPr>
              <a:defRPr/>
            </a:pPr>
            <a:fld id="{B0450FEE-7227-4B19-9F21-3F599247A922}" type="slidenum">
              <a:rPr lang="zh-TW" altLang="en-US"/>
              <a:pPr>
                <a:defRPr/>
              </a:pPr>
              <a:t>‹#›</a:t>
            </a:fld>
            <a:endParaRPr lang="en-US" altLang="zh-TW"/>
          </a:p>
        </p:txBody>
      </p:sp>
    </p:spTree>
    <p:extLst>
      <p:ext uri="{BB962C8B-B14F-4D97-AF65-F5344CB8AC3E}">
        <p14:creationId xmlns:p14="http://schemas.microsoft.com/office/powerpoint/2010/main" val="10018751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EC870342-BD7D-4E03-B937-E247221E5BE4}"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279EE4D9-1D53-4A65-B93F-EFC5E516341A}" type="slidenum">
              <a:rPr lang="zh-TW" altLang="en-US"/>
              <a:pPr>
                <a:defRPr/>
              </a:pPr>
              <a:t>‹#›</a:t>
            </a:fld>
            <a:endParaRPr lang="en-US" altLang="zh-TW"/>
          </a:p>
        </p:txBody>
      </p:sp>
    </p:spTree>
    <p:extLst>
      <p:ext uri="{BB962C8B-B14F-4D97-AF65-F5344CB8AC3E}">
        <p14:creationId xmlns:p14="http://schemas.microsoft.com/office/powerpoint/2010/main" val="173931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3ED2EB4A-8ED5-4D59-A8EB-03E9659A9D08}" type="slidenum">
              <a:rPr lang="en-US" altLang="zh-TW"/>
              <a:pPr>
                <a:defRPr/>
              </a:pPr>
              <a:t>‹#›</a:t>
            </a:fld>
            <a:endParaRPr lang="en-US" altLang="zh-TW"/>
          </a:p>
        </p:txBody>
      </p:sp>
    </p:spTree>
    <p:extLst>
      <p:ext uri="{BB962C8B-B14F-4D97-AF65-F5344CB8AC3E}">
        <p14:creationId xmlns:p14="http://schemas.microsoft.com/office/powerpoint/2010/main" val="34526984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區段標題">
    <p:spTree>
      <p:nvGrpSpPr>
        <p:cNvPr id="1" name=""/>
        <p:cNvGrpSpPr/>
        <p:nvPr/>
      </p:nvGrpSpPr>
      <p:grpSpPr>
        <a:xfrm>
          <a:off x="0" y="0"/>
          <a:ext cx="0" cy="0"/>
          <a:chOff x="0" y="0"/>
          <a:chExt cx="0" cy="0"/>
        </a:xfrm>
      </p:grpSpPr>
      <p:pic>
        <p:nvPicPr>
          <p:cNvPr id="2" name="Picture 2" descr="C:\Users\105113\Documents\0412 礁溪PPT\內頁上.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72553" y="0"/>
            <a:ext cx="307144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0"/>
            <a:ext cx="105947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p:nvPr userDrawn="1"/>
        </p:nvSpPr>
        <p:spPr>
          <a:xfrm>
            <a:off x="8686801" y="1"/>
            <a:ext cx="372218" cy="276999"/>
          </a:xfrm>
          <a:prstGeom prst="rect">
            <a:avLst/>
          </a:prstGeom>
          <a:noFill/>
        </p:spPr>
        <p:txBody>
          <a:bodyPr wrap="none">
            <a:spAutoFit/>
          </a:bodyPr>
          <a:lstStyle>
            <a:lvl1pPr eaLnBrk="0" hangingPunct="0">
              <a:defRPr kumimoji="1" sz="16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16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16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16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pPr eaLnBrk="1" hangingPunct="1">
              <a:defRPr/>
            </a:pPr>
            <a:fld id="{8D2197C7-73FE-45A9-B865-13540EFEA287}" type="slidenum">
              <a:rPr lang="en-US" altLang="zh-TW" sz="1200" smtClean="0">
                <a:solidFill>
                  <a:prstClr val="black"/>
                </a:solidFill>
                <a:ea typeface="標楷體" panose="03000509000000000000" pitchFamily="65" charset="-120"/>
              </a:rPr>
              <a:pPr eaLnBrk="1" hangingPunct="1">
                <a:defRPr/>
              </a:pPr>
              <a:t>‹#›</a:t>
            </a:fld>
            <a:endParaRPr lang="zh-TW" altLang="en-US" sz="1200">
              <a:solidFill>
                <a:prstClr val="black"/>
              </a:solidFill>
              <a:ea typeface="標楷體" panose="03000509000000000000" pitchFamily="65" charset="-120"/>
            </a:endParaRPr>
          </a:p>
        </p:txBody>
      </p:sp>
      <p:pic>
        <p:nvPicPr>
          <p:cNvPr id="5" name="圖片 11" descr="01.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userDrawn="1"/>
        </p:nvSpPr>
        <p:spPr>
          <a:xfrm>
            <a:off x="8686801" y="1"/>
            <a:ext cx="372218" cy="276999"/>
          </a:xfrm>
          <a:prstGeom prst="rect">
            <a:avLst/>
          </a:prstGeom>
          <a:noFill/>
        </p:spPr>
        <p:txBody>
          <a:bodyPr wrap="none">
            <a:spAutoFit/>
          </a:bodyPr>
          <a:lstStyle>
            <a:lvl1pPr eaLnBrk="0" hangingPunct="0">
              <a:defRPr kumimoji="1" sz="16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16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16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16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pPr eaLnBrk="1" hangingPunct="1">
              <a:defRPr/>
            </a:pPr>
            <a:fld id="{B04B9EA0-6165-4ECD-8391-6E776FF747CA}" type="slidenum">
              <a:rPr lang="en-US" altLang="zh-TW" sz="1200" smtClean="0">
                <a:solidFill>
                  <a:prstClr val="black"/>
                </a:solidFill>
                <a:ea typeface="標楷體" panose="03000509000000000000" pitchFamily="65" charset="-120"/>
              </a:rPr>
              <a:pPr eaLnBrk="1" hangingPunct="1">
                <a:defRPr/>
              </a:pPr>
              <a:t>‹#›</a:t>
            </a:fld>
            <a:endParaRPr lang="zh-TW" altLang="en-US" sz="1200">
              <a:solidFill>
                <a:prstClr val="black"/>
              </a:solidFill>
              <a:ea typeface="標楷體" panose="03000509000000000000" pitchFamily="65" charset="-120"/>
            </a:endParaRPr>
          </a:p>
        </p:txBody>
      </p:sp>
      <p:sp>
        <p:nvSpPr>
          <p:cNvPr id="7" name="矩形 6"/>
          <p:cNvSpPr/>
          <p:nvPr userDrawn="1"/>
        </p:nvSpPr>
        <p:spPr bwMode="gray">
          <a:xfrm>
            <a:off x="0" y="1279525"/>
            <a:ext cx="9144000" cy="459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1200">
              <a:solidFill>
                <a:prstClr val="white"/>
              </a:solidFill>
            </a:endParaRPr>
          </a:p>
        </p:txBody>
      </p:sp>
      <p:pic>
        <p:nvPicPr>
          <p:cNvPr id="8" name="圖片 15" descr="02.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3671890"/>
            <a:ext cx="7548197"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679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76BCEEB7-1A8F-4D16-9C59-AF4C78566658}"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817925CC-259D-4E4D-985C-080BADD8E3DF}" type="slidenum">
              <a:rPr lang="zh-TW" altLang="en-US"/>
              <a:pPr>
                <a:defRPr/>
              </a:pPr>
              <a:t>‹#›</a:t>
            </a:fld>
            <a:endParaRPr lang="en-US" altLang="zh-TW"/>
          </a:p>
        </p:txBody>
      </p:sp>
    </p:spTree>
    <p:extLst>
      <p:ext uri="{BB962C8B-B14F-4D97-AF65-F5344CB8AC3E}">
        <p14:creationId xmlns:p14="http://schemas.microsoft.com/office/powerpoint/2010/main" val="3743250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D1E928A8-E3B3-44B7-9193-21A621B8BFDD}"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607F9C62-9FB5-4577-A1AB-16E3E5B0BA9C}" type="slidenum">
              <a:rPr lang="zh-TW" altLang="en-US"/>
              <a:pPr>
                <a:defRPr/>
              </a:pPr>
              <a:t>‹#›</a:t>
            </a:fld>
            <a:endParaRPr lang="en-US" altLang="zh-TW"/>
          </a:p>
        </p:txBody>
      </p:sp>
    </p:spTree>
    <p:extLst>
      <p:ext uri="{BB962C8B-B14F-4D97-AF65-F5344CB8AC3E}">
        <p14:creationId xmlns:p14="http://schemas.microsoft.com/office/powerpoint/2010/main" val="29189821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a:defRPr/>
            </a:lvl1pPr>
          </a:lstStyle>
          <a:p>
            <a:pPr>
              <a:defRPr/>
            </a:pPr>
            <a:fld id="{F22D5BA7-6CA9-49D6-9563-F43F73F7A0B8}"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lvl1pPr>
              <a:defRPr/>
            </a:lvl1pPr>
          </a:lstStyle>
          <a:p>
            <a:pPr>
              <a:defRPr/>
            </a:pPr>
            <a:fld id="{3890920B-603C-414C-99C5-6471FF587E95}" type="slidenum">
              <a:rPr lang="zh-TW" altLang="en-US"/>
              <a:pPr>
                <a:defRPr/>
              </a:pPr>
              <a:t>‹#›</a:t>
            </a:fld>
            <a:endParaRPr lang="en-US" altLang="zh-TW"/>
          </a:p>
        </p:txBody>
      </p:sp>
    </p:spTree>
    <p:extLst>
      <p:ext uri="{BB962C8B-B14F-4D97-AF65-F5344CB8AC3E}">
        <p14:creationId xmlns:p14="http://schemas.microsoft.com/office/powerpoint/2010/main" val="23657543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2" name="Picture 2" descr="C:\Users\105113\Documents\0412 礁溪PPT\內頁上.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72553" y="0"/>
            <a:ext cx="307144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0"/>
            <a:ext cx="105947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p:nvPr userDrawn="1"/>
        </p:nvSpPr>
        <p:spPr>
          <a:xfrm>
            <a:off x="8686801" y="1"/>
            <a:ext cx="372218" cy="276999"/>
          </a:xfrm>
          <a:prstGeom prst="rect">
            <a:avLst/>
          </a:prstGeom>
          <a:noFill/>
        </p:spPr>
        <p:txBody>
          <a:bodyPr wrap="none">
            <a:spAutoFit/>
          </a:bodyPr>
          <a:lstStyle>
            <a:lvl1pPr eaLnBrk="0" hangingPunct="0">
              <a:defRPr kumimoji="1" sz="16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16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16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16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pPr eaLnBrk="1" hangingPunct="1">
              <a:defRPr/>
            </a:pPr>
            <a:fld id="{0F8CCC83-D725-47AF-9009-8FA892BFE82C}" type="slidenum">
              <a:rPr lang="en-US" altLang="zh-TW" sz="1200" smtClean="0">
                <a:solidFill>
                  <a:prstClr val="black"/>
                </a:solidFill>
                <a:ea typeface="標楷體" panose="03000509000000000000" pitchFamily="65" charset="-120"/>
              </a:rPr>
              <a:pPr eaLnBrk="1" hangingPunct="1">
                <a:defRPr/>
              </a:pPr>
              <a:t>‹#›</a:t>
            </a:fld>
            <a:endParaRPr lang="zh-TW" altLang="en-US" sz="1200">
              <a:solidFill>
                <a:prstClr val="black"/>
              </a:solidFill>
              <a:ea typeface="標楷體" panose="03000509000000000000" pitchFamily="65" charset="-120"/>
            </a:endParaRPr>
          </a:p>
        </p:txBody>
      </p:sp>
      <p:sp>
        <p:nvSpPr>
          <p:cNvPr id="5" name="矩形 4"/>
          <p:cNvSpPr/>
          <p:nvPr userDrawn="1"/>
        </p:nvSpPr>
        <p:spPr bwMode="white">
          <a:xfrm>
            <a:off x="1" y="2"/>
            <a:ext cx="5215304"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1200">
              <a:solidFill>
                <a:prstClr val="white"/>
              </a:solidFill>
            </a:endParaRPr>
          </a:p>
        </p:txBody>
      </p:sp>
      <p:sp>
        <p:nvSpPr>
          <p:cNvPr id="6" name="雙波浪線 5"/>
          <p:cNvSpPr/>
          <p:nvPr userDrawn="1"/>
        </p:nvSpPr>
        <p:spPr>
          <a:xfrm>
            <a:off x="0" y="642938"/>
            <a:ext cx="9144000" cy="36512"/>
          </a:xfrm>
          <a:prstGeom prst="doubleWave">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1200">
              <a:solidFill>
                <a:prstClr val="white"/>
              </a:solidFill>
            </a:endParaRPr>
          </a:p>
        </p:txBody>
      </p:sp>
      <p:sp>
        <p:nvSpPr>
          <p:cNvPr id="7" name="日期版面配置區 1"/>
          <p:cNvSpPr>
            <a:spLocks noGrp="1"/>
          </p:cNvSpPr>
          <p:nvPr>
            <p:ph type="dt" sz="half" idx="10"/>
          </p:nvPr>
        </p:nvSpPr>
        <p:spPr/>
        <p:txBody>
          <a:bodyPr/>
          <a:lstStyle>
            <a:lvl1pPr>
              <a:defRPr/>
            </a:lvl1pPr>
          </a:lstStyle>
          <a:p>
            <a:pPr>
              <a:defRPr/>
            </a:pPr>
            <a:fld id="{B5B96E34-8BFD-42B7-9E92-520A58956FDC}"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8" name="頁尾版面配置區 2"/>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3"/>
          <p:cNvSpPr>
            <a:spLocks noGrp="1"/>
          </p:cNvSpPr>
          <p:nvPr>
            <p:ph type="sldNum" sz="quarter" idx="12"/>
          </p:nvPr>
        </p:nvSpPr>
        <p:spPr/>
        <p:txBody>
          <a:bodyPr/>
          <a:lstStyle>
            <a:lvl1pPr>
              <a:defRPr/>
            </a:lvl1pPr>
          </a:lstStyle>
          <a:p>
            <a:pPr>
              <a:defRPr/>
            </a:pPr>
            <a:fld id="{463F050B-4C5D-4002-9D69-9C4A3B41DB57}" type="slidenum">
              <a:rPr lang="zh-TW" altLang="en-US"/>
              <a:pPr>
                <a:defRPr/>
              </a:pPr>
              <a:t>‹#›</a:t>
            </a:fld>
            <a:endParaRPr lang="en-US" altLang="zh-TW"/>
          </a:p>
        </p:txBody>
      </p:sp>
    </p:spTree>
    <p:extLst>
      <p:ext uri="{BB962C8B-B14F-4D97-AF65-F5344CB8AC3E}">
        <p14:creationId xmlns:p14="http://schemas.microsoft.com/office/powerpoint/2010/main" val="8342421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549C0B79-8473-4546-B4AB-73570EDA4EE3}"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042B6B8A-D8F3-4AAF-BEB8-AEF052D03867}" type="slidenum">
              <a:rPr lang="zh-TW" altLang="en-US"/>
              <a:pPr>
                <a:defRPr/>
              </a:pPr>
              <a:t>‹#›</a:t>
            </a:fld>
            <a:endParaRPr lang="en-US" altLang="zh-TW"/>
          </a:p>
        </p:txBody>
      </p:sp>
    </p:spTree>
    <p:extLst>
      <p:ext uri="{BB962C8B-B14F-4D97-AF65-F5344CB8AC3E}">
        <p14:creationId xmlns:p14="http://schemas.microsoft.com/office/powerpoint/2010/main" val="3457630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5AA4D77-1972-4908-AD96-3E7E888EAECF}"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ABEA8408-8008-45E2-822E-E8924913B59D}" type="slidenum">
              <a:rPr lang="zh-TW" altLang="en-US"/>
              <a:pPr>
                <a:defRPr/>
              </a:pPr>
              <a:t>‹#›</a:t>
            </a:fld>
            <a:endParaRPr lang="en-US" altLang="zh-TW"/>
          </a:p>
        </p:txBody>
      </p:sp>
    </p:spTree>
    <p:extLst>
      <p:ext uri="{BB962C8B-B14F-4D97-AF65-F5344CB8AC3E}">
        <p14:creationId xmlns:p14="http://schemas.microsoft.com/office/powerpoint/2010/main" val="8528437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35262ABD-CA8F-44A5-A4EC-139983D9E092}"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8144219-6C0B-4D59-B911-4B9B9A943D48}" type="slidenum">
              <a:rPr lang="zh-TW" altLang="en-US"/>
              <a:pPr>
                <a:defRPr/>
              </a:pPr>
              <a:t>‹#›</a:t>
            </a:fld>
            <a:endParaRPr lang="en-US" altLang="zh-TW"/>
          </a:p>
        </p:txBody>
      </p:sp>
    </p:spTree>
    <p:extLst>
      <p:ext uri="{BB962C8B-B14F-4D97-AF65-F5344CB8AC3E}">
        <p14:creationId xmlns:p14="http://schemas.microsoft.com/office/powerpoint/2010/main" val="39144265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1"/>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E6984A2D-2274-46F5-B0FE-92B0B3E3C6D4}"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202AD4EB-D02E-400E-809D-1386A6760783}" type="slidenum">
              <a:rPr lang="zh-TW" altLang="en-US"/>
              <a:pPr>
                <a:defRPr/>
              </a:pPr>
              <a:t>‹#›</a:t>
            </a:fld>
            <a:endParaRPr lang="en-US" altLang="zh-TW"/>
          </a:p>
        </p:txBody>
      </p:sp>
    </p:spTree>
    <p:extLst>
      <p:ext uri="{BB962C8B-B14F-4D97-AF65-F5344CB8AC3E}">
        <p14:creationId xmlns:p14="http://schemas.microsoft.com/office/powerpoint/2010/main" val="23308776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415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94FE9F00-E01F-4F94-91A9-6EEFDECEBBD8}" type="slidenum">
              <a:rPr lang="en-US" altLang="zh-TW"/>
              <a:pPr>
                <a:defRPr/>
              </a:pPr>
              <a:t>‹#›</a:t>
            </a:fld>
            <a:endParaRPr lang="en-US" altLang="zh-TW"/>
          </a:p>
        </p:txBody>
      </p:sp>
    </p:spTree>
    <p:extLst>
      <p:ext uri="{BB962C8B-B14F-4D97-AF65-F5344CB8AC3E}">
        <p14:creationId xmlns:p14="http://schemas.microsoft.com/office/powerpoint/2010/main" val="14796846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36568B10-ACA2-402A-A74A-F3BAAAC3B08C}"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FF36FA1D-F221-4B3B-81FB-6B6F9990F4E9}" type="slidenum">
              <a:rPr lang="zh-TW" altLang="en-US"/>
              <a:pPr>
                <a:defRPr/>
              </a:pPr>
              <a:t>‹#›</a:t>
            </a:fld>
            <a:endParaRPr lang="en-US" altLang="zh-TW"/>
          </a:p>
        </p:txBody>
      </p:sp>
    </p:spTree>
    <p:extLst>
      <p:ext uri="{BB962C8B-B14F-4D97-AF65-F5344CB8AC3E}">
        <p14:creationId xmlns:p14="http://schemas.microsoft.com/office/powerpoint/2010/main" val="13819898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8"/>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Tree>
    <p:extLst>
      <p:ext uri="{BB962C8B-B14F-4D97-AF65-F5344CB8AC3E}">
        <p14:creationId xmlns:p14="http://schemas.microsoft.com/office/powerpoint/2010/main" val="39191231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F2281847-1B73-43C1-8ED5-A9DCE3F8510A}"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B6B7E59B-ADCC-4C46-A948-B5E6E5F19AE3}" type="slidenum">
              <a:rPr lang="zh-TW" altLang="en-US"/>
              <a:pPr>
                <a:defRPr/>
              </a:pPr>
              <a:t>‹#›</a:t>
            </a:fld>
            <a:endParaRPr lang="en-US" altLang="zh-TW"/>
          </a:p>
        </p:txBody>
      </p:sp>
    </p:spTree>
    <p:extLst>
      <p:ext uri="{BB962C8B-B14F-4D97-AF65-F5344CB8AC3E}">
        <p14:creationId xmlns:p14="http://schemas.microsoft.com/office/powerpoint/2010/main" val="20502373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lum bright="18000"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r>
              <a:rPr lang="zh-TW" altLang="en-US"/>
              <a:t>按一下以編輯母片標題樣式</a:t>
            </a:r>
          </a:p>
        </p:txBody>
      </p:sp>
      <p:sp>
        <p:nvSpPr>
          <p:cNvPr id="4" name="日期版面配置區 2"/>
          <p:cNvSpPr>
            <a:spLocks noGrp="1"/>
          </p:cNvSpPr>
          <p:nvPr>
            <p:ph type="dt" sz="half" idx="10"/>
          </p:nvPr>
        </p:nvSpPr>
        <p:spPr/>
        <p:txBody>
          <a:bodyPr/>
          <a:lstStyle>
            <a:lvl1pPr>
              <a:defRPr/>
            </a:lvl1pPr>
          </a:lstStyle>
          <a:p>
            <a:pPr>
              <a:defRPr/>
            </a:pPr>
            <a:fld id="{D209BD5D-7524-4D15-AF74-91B2FE51401A}"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5" name="頁尾版面配置區 3"/>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4"/>
          <p:cNvSpPr>
            <a:spLocks noGrp="1"/>
          </p:cNvSpPr>
          <p:nvPr>
            <p:ph type="sldNum" sz="quarter" idx="12"/>
          </p:nvPr>
        </p:nvSpPr>
        <p:spPr/>
        <p:txBody>
          <a:bodyPr/>
          <a:lstStyle>
            <a:lvl1pPr>
              <a:defRPr/>
            </a:lvl1pPr>
          </a:lstStyle>
          <a:p>
            <a:pPr>
              <a:defRPr/>
            </a:pPr>
            <a:fld id="{B0450FEE-7227-4B19-9F21-3F599247A922}" type="slidenum">
              <a:rPr lang="zh-TW" altLang="en-US"/>
              <a:pPr>
                <a:defRPr/>
              </a:pPr>
              <a:t>‹#›</a:t>
            </a:fld>
            <a:endParaRPr lang="en-US" altLang="zh-TW"/>
          </a:p>
        </p:txBody>
      </p:sp>
    </p:spTree>
    <p:extLst>
      <p:ext uri="{BB962C8B-B14F-4D97-AF65-F5344CB8AC3E}">
        <p14:creationId xmlns:p14="http://schemas.microsoft.com/office/powerpoint/2010/main" val="7023092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EC870342-BD7D-4E03-B937-E247221E5BE4}"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279EE4D9-1D53-4A65-B93F-EFC5E516341A}" type="slidenum">
              <a:rPr lang="zh-TW" altLang="en-US"/>
              <a:pPr>
                <a:defRPr/>
              </a:pPr>
              <a:t>‹#›</a:t>
            </a:fld>
            <a:endParaRPr lang="en-US" altLang="zh-TW"/>
          </a:p>
        </p:txBody>
      </p:sp>
    </p:spTree>
    <p:extLst>
      <p:ext uri="{BB962C8B-B14F-4D97-AF65-F5344CB8AC3E}">
        <p14:creationId xmlns:p14="http://schemas.microsoft.com/office/powerpoint/2010/main" val="8059386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區段標題">
    <p:spTree>
      <p:nvGrpSpPr>
        <p:cNvPr id="1" name=""/>
        <p:cNvGrpSpPr/>
        <p:nvPr/>
      </p:nvGrpSpPr>
      <p:grpSpPr>
        <a:xfrm>
          <a:off x="0" y="0"/>
          <a:ext cx="0" cy="0"/>
          <a:chOff x="0" y="0"/>
          <a:chExt cx="0" cy="0"/>
        </a:xfrm>
      </p:grpSpPr>
      <p:pic>
        <p:nvPicPr>
          <p:cNvPr id="2" name="Picture 2" descr="C:\Users\105113\Documents\0412 礁溪PPT\內頁上.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72553" y="0"/>
            <a:ext cx="307144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0"/>
            <a:ext cx="105947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p:nvPr userDrawn="1"/>
        </p:nvSpPr>
        <p:spPr>
          <a:xfrm>
            <a:off x="8686801" y="1"/>
            <a:ext cx="372218" cy="276999"/>
          </a:xfrm>
          <a:prstGeom prst="rect">
            <a:avLst/>
          </a:prstGeom>
          <a:noFill/>
        </p:spPr>
        <p:txBody>
          <a:bodyPr wrap="none">
            <a:spAutoFit/>
          </a:bodyPr>
          <a:lstStyle>
            <a:lvl1pPr eaLnBrk="0" hangingPunct="0">
              <a:defRPr kumimoji="1" sz="16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16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16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16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pPr eaLnBrk="1" hangingPunct="1">
              <a:defRPr/>
            </a:pPr>
            <a:fld id="{8D2197C7-73FE-45A9-B865-13540EFEA287}" type="slidenum">
              <a:rPr lang="en-US" altLang="zh-TW" sz="1200" smtClean="0">
                <a:solidFill>
                  <a:prstClr val="black"/>
                </a:solidFill>
                <a:ea typeface="標楷體" panose="03000509000000000000" pitchFamily="65" charset="-120"/>
              </a:rPr>
              <a:pPr eaLnBrk="1" hangingPunct="1">
                <a:defRPr/>
              </a:pPr>
              <a:t>‹#›</a:t>
            </a:fld>
            <a:endParaRPr lang="zh-TW" altLang="en-US" sz="1200">
              <a:solidFill>
                <a:prstClr val="black"/>
              </a:solidFill>
              <a:ea typeface="標楷體" panose="03000509000000000000" pitchFamily="65" charset="-120"/>
            </a:endParaRPr>
          </a:p>
        </p:txBody>
      </p:sp>
      <p:pic>
        <p:nvPicPr>
          <p:cNvPr id="5" name="圖片 11" descr="01.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userDrawn="1"/>
        </p:nvSpPr>
        <p:spPr>
          <a:xfrm>
            <a:off x="8686801" y="1"/>
            <a:ext cx="372218" cy="276999"/>
          </a:xfrm>
          <a:prstGeom prst="rect">
            <a:avLst/>
          </a:prstGeom>
          <a:noFill/>
        </p:spPr>
        <p:txBody>
          <a:bodyPr wrap="none">
            <a:spAutoFit/>
          </a:bodyPr>
          <a:lstStyle>
            <a:lvl1pPr eaLnBrk="0" hangingPunct="0">
              <a:defRPr kumimoji="1" sz="16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16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16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16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pPr eaLnBrk="1" hangingPunct="1">
              <a:defRPr/>
            </a:pPr>
            <a:fld id="{B04B9EA0-6165-4ECD-8391-6E776FF747CA}" type="slidenum">
              <a:rPr lang="en-US" altLang="zh-TW" sz="1200" smtClean="0">
                <a:solidFill>
                  <a:prstClr val="black"/>
                </a:solidFill>
                <a:ea typeface="標楷體" panose="03000509000000000000" pitchFamily="65" charset="-120"/>
              </a:rPr>
              <a:pPr eaLnBrk="1" hangingPunct="1">
                <a:defRPr/>
              </a:pPr>
              <a:t>‹#›</a:t>
            </a:fld>
            <a:endParaRPr lang="zh-TW" altLang="en-US" sz="1200">
              <a:solidFill>
                <a:prstClr val="black"/>
              </a:solidFill>
              <a:ea typeface="標楷體" panose="03000509000000000000" pitchFamily="65" charset="-120"/>
            </a:endParaRPr>
          </a:p>
        </p:txBody>
      </p:sp>
      <p:sp>
        <p:nvSpPr>
          <p:cNvPr id="7" name="矩形 6"/>
          <p:cNvSpPr/>
          <p:nvPr userDrawn="1"/>
        </p:nvSpPr>
        <p:spPr bwMode="gray">
          <a:xfrm>
            <a:off x="0" y="1279525"/>
            <a:ext cx="9144000" cy="459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1200">
              <a:solidFill>
                <a:prstClr val="white"/>
              </a:solidFill>
            </a:endParaRPr>
          </a:p>
        </p:txBody>
      </p:sp>
      <p:pic>
        <p:nvPicPr>
          <p:cNvPr id="8" name="圖片 15" descr="02.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3671890"/>
            <a:ext cx="7548197"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1795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76BCEEB7-1A8F-4D16-9C59-AF4C78566658}"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817925CC-259D-4E4D-985C-080BADD8E3DF}" type="slidenum">
              <a:rPr lang="zh-TW" altLang="en-US"/>
              <a:pPr>
                <a:defRPr/>
              </a:pPr>
              <a:t>‹#›</a:t>
            </a:fld>
            <a:endParaRPr lang="en-US" altLang="zh-TW"/>
          </a:p>
        </p:txBody>
      </p:sp>
    </p:spTree>
    <p:extLst>
      <p:ext uri="{BB962C8B-B14F-4D97-AF65-F5344CB8AC3E}">
        <p14:creationId xmlns:p14="http://schemas.microsoft.com/office/powerpoint/2010/main" val="20796046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D1E928A8-E3B3-44B7-9193-21A621B8BFDD}"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607F9C62-9FB5-4577-A1AB-16E3E5B0BA9C}" type="slidenum">
              <a:rPr lang="zh-TW" altLang="en-US"/>
              <a:pPr>
                <a:defRPr/>
              </a:pPr>
              <a:t>‹#›</a:t>
            </a:fld>
            <a:endParaRPr lang="en-US" altLang="zh-TW"/>
          </a:p>
        </p:txBody>
      </p:sp>
    </p:spTree>
    <p:extLst>
      <p:ext uri="{BB962C8B-B14F-4D97-AF65-F5344CB8AC3E}">
        <p14:creationId xmlns:p14="http://schemas.microsoft.com/office/powerpoint/2010/main" val="8959064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a:defRPr/>
            </a:lvl1pPr>
          </a:lstStyle>
          <a:p>
            <a:pPr>
              <a:defRPr/>
            </a:pPr>
            <a:fld id="{F22D5BA7-6CA9-49D6-9563-F43F73F7A0B8}"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lvl1pPr>
              <a:defRPr/>
            </a:lvl1pPr>
          </a:lstStyle>
          <a:p>
            <a:pPr>
              <a:defRPr/>
            </a:pPr>
            <a:fld id="{3890920B-603C-414C-99C5-6471FF587E95}" type="slidenum">
              <a:rPr lang="zh-TW" altLang="en-US"/>
              <a:pPr>
                <a:defRPr/>
              </a:pPr>
              <a:t>‹#›</a:t>
            </a:fld>
            <a:endParaRPr lang="en-US" altLang="zh-TW"/>
          </a:p>
        </p:txBody>
      </p:sp>
    </p:spTree>
    <p:extLst>
      <p:ext uri="{BB962C8B-B14F-4D97-AF65-F5344CB8AC3E}">
        <p14:creationId xmlns:p14="http://schemas.microsoft.com/office/powerpoint/2010/main" val="29986714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2" name="Picture 2" descr="C:\Users\105113\Documents\0412 礁溪PPT\內頁上.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72553" y="0"/>
            <a:ext cx="307144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0"/>
            <a:ext cx="105947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p:nvPr userDrawn="1"/>
        </p:nvSpPr>
        <p:spPr>
          <a:xfrm>
            <a:off x="8686801" y="1"/>
            <a:ext cx="372218" cy="276999"/>
          </a:xfrm>
          <a:prstGeom prst="rect">
            <a:avLst/>
          </a:prstGeom>
          <a:noFill/>
        </p:spPr>
        <p:txBody>
          <a:bodyPr wrap="none">
            <a:spAutoFit/>
          </a:bodyPr>
          <a:lstStyle>
            <a:lvl1pPr eaLnBrk="0" hangingPunct="0">
              <a:defRPr kumimoji="1" sz="16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16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16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16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pPr eaLnBrk="1" hangingPunct="1">
              <a:defRPr/>
            </a:pPr>
            <a:fld id="{0F8CCC83-D725-47AF-9009-8FA892BFE82C}" type="slidenum">
              <a:rPr lang="en-US" altLang="zh-TW" sz="1200" smtClean="0">
                <a:solidFill>
                  <a:prstClr val="black"/>
                </a:solidFill>
                <a:ea typeface="標楷體" panose="03000509000000000000" pitchFamily="65" charset="-120"/>
              </a:rPr>
              <a:pPr eaLnBrk="1" hangingPunct="1">
                <a:defRPr/>
              </a:pPr>
              <a:t>‹#›</a:t>
            </a:fld>
            <a:endParaRPr lang="zh-TW" altLang="en-US" sz="1200">
              <a:solidFill>
                <a:prstClr val="black"/>
              </a:solidFill>
              <a:ea typeface="標楷體" panose="03000509000000000000" pitchFamily="65" charset="-120"/>
            </a:endParaRPr>
          </a:p>
        </p:txBody>
      </p:sp>
      <p:sp>
        <p:nvSpPr>
          <p:cNvPr id="5" name="矩形 4"/>
          <p:cNvSpPr/>
          <p:nvPr userDrawn="1"/>
        </p:nvSpPr>
        <p:spPr bwMode="white">
          <a:xfrm>
            <a:off x="1" y="2"/>
            <a:ext cx="5215304"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1200">
              <a:solidFill>
                <a:prstClr val="white"/>
              </a:solidFill>
            </a:endParaRPr>
          </a:p>
        </p:txBody>
      </p:sp>
      <p:sp>
        <p:nvSpPr>
          <p:cNvPr id="6" name="雙波浪線 5"/>
          <p:cNvSpPr/>
          <p:nvPr userDrawn="1"/>
        </p:nvSpPr>
        <p:spPr>
          <a:xfrm>
            <a:off x="0" y="642938"/>
            <a:ext cx="9144000" cy="36512"/>
          </a:xfrm>
          <a:prstGeom prst="doubleWave">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1200">
              <a:solidFill>
                <a:prstClr val="white"/>
              </a:solidFill>
            </a:endParaRPr>
          </a:p>
        </p:txBody>
      </p:sp>
      <p:sp>
        <p:nvSpPr>
          <p:cNvPr id="7" name="日期版面配置區 1"/>
          <p:cNvSpPr>
            <a:spLocks noGrp="1"/>
          </p:cNvSpPr>
          <p:nvPr>
            <p:ph type="dt" sz="half" idx="10"/>
          </p:nvPr>
        </p:nvSpPr>
        <p:spPr/>
        <p:txBody>
          <a:bodyPr/>
          <a:lstStyle>
            <a:lvl1pPr>
              <a:defRPr/>
            </a:lvl1pPr>
          </a:lstStyle>
          <a:p>
            <a:pPr>
              <a:defRPr/>
            </a:pPr>
            <a:fld id="{B5B96E34-8BFD-42B7-9E92-520A58956FDC}"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8" name="頁尾版面配置區 2"/>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3"/>
          <p:cNvSpPr>
            <a:spLocks noGrp="1"/>
          </p:cNvSpPr>
          <p:nvPr>
            <p:ph type="sldNum" sz="quarter" idx="12"/>
          </p:nvPr>
        </p:nvSpPr>
        <p:spPr/>
        <p:txBody>
          <a:bodyPr/>
          <a:lstStyle>
            <a:lvl1pPr>
              <a:defRPr/>
            </a:lvl1pPr>
          </a:lstStyle>
          <a:p>
            <a:pPr>
              <a:defRPr/>
            </a:pPr>
            <a:fld id="{463F050B-4C5D-4002-9D69-9C4A3B41DB57}" type="slidenum">
              <a:rPr lang="zh-TW" altLang="en-US"/>
              <a:pPr>
                <a:defRPr/>
              </a:pPr>
              <a:t>‹#›</a:t>
            </a:fld>
            <a:endParaRPr lang="en-US" altLang="zh-TW"/>
          </a:p>
        </p:txBody>
      </p:sp>
    </p:spTree>
    <p:extLst>
      <p:ext uri="{BB962C8B-B14F-4D97-AF65-F5344CB8AC3E}">
        <p14:creationId xmlns:p14="http://schemas.microsoft.com/office/powerpoint/2010/main" val="497749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7EB12CE-2D0A-464C-BE4E-88D58ABD87ED}" type="slidenum">
              <a:rPr lang="en-US" altLang="zh-TW"/>
              <a:pPr>
                <a:defRPr/>
              </a:pPr>
              <a:t>‹#›</a:t>
            </a:fld>
            <a:endParaRPr lang="en-US" altLang="zh-TW"/>
          </a:p>
        </p:txBody>
      </p:sp>
    </p:spTree>
    <p:extLst>
      <p:ext uri="{BB962C8B-B14F-4D97-AF65-F5344CB8AC3E}">
        <p14:creationId xmlns:p14="http://schemas.microsoft.com/office/powerpoint/2010/main" val="26766241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549C0B79-8473-4546-B4AB-73570EDA4EE3}"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042B6B8A-D8F3-4AAF-BEB8-AEF052D03867}" type="slidenum">
              <a:rPr lang="zh-TW" altLang="en-US"/>
              <a:pPr>
                <a:defRPr/>
              </a:pPr>
              <a:t>‹#›</a:t>
            </a:fld>
            <a:endParaRPr lang="en-US" altLang="zh-TW"/>
          </a:p>
        </p:txBody>
      </p:sp>
    </p:spTree>
    <p:extLst>
      <p:ext uri="{BB962C8B-B14F-4D97-AF65-F5344CB8AC3E}">
        <p14:creationId xmlns:p14="http://schemas.microsoft.com/office/powerpoint/2010/main" val="22499072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5AA4D77-1972-4908-AD96-3E7E888EAECF}"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ABEA8408-8008-45E2-822E-E8924913B59D}" type="slidenum">
              <a:rPr lang="zh-TW" altLang="en-US"/>
              <a:pPr>
                <a:defRPr/>
              </a:pPr>
              <a:t>‹#›</a:t>
            </a:fld>
            <a:endParaRPr lang="en-US" altLang="zh-TW"/>
          </a:p>
        </p:txBody>
      </p:sp>
    </p:spTree>
    <p:extLst>
      <p:ext uri="{BB962C8B-B14F-4D97-AF65-F5344CB8AC3E}">
        <p14:creationId xmlns:p14="http://schemas.microsoft.com/office/powerpoint/2010/main" val="39309669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35262ABD-CA8F-44A5-A4EC-139983D9E092}"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8144219-6C0B-4D59-B911-4B9B9A943D48}" type="slidenum">
              <a:rPr lang="zh-TW" altLang="en-US"/>
              <a:pPr>
                <a:defRPr/>
              </a:pPr>
              <a:t>‹#›</a:t>
            </a:fld>
            <a:endParaRPr lang="en-US" altLang="zh-TW"/>
          </a:p>
        </p:txBody>
      </p:sp>
    </p:spTree>
    <p:extLst>
      <p:ext uri="{BB962C8B-B14F-4D97-AF65-F5344CB8AC3E}">
        <p14:creationId xmlns:p14="http://schemas.microsoft.com/office/powerpoint/2010/main" val="16885414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1"/>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E6984A2D-2274-46F5-B0FE-92B0B3E3C6D4}"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202AD4EB-D02E-400E-809D-1386A6760783}" type="slidenum">
              <a:rPr lang="zh-TW" altLang="en-US"/>
              <a:pPr>
                <a:defRPr/>
              </a:pPr>
              <a:t>‹#›</a:t>
            </a:fld>
            <a:endParaRPr lang="en-US" altLang="zh-TW"/>
          </a:p>
        </p:txBody>
      </p:sp>
    </p:spTree>
    <p:extLst>
      <p:ext uri="{BB962C8B-B14F-4D97-AF65-F5344CB8AC3E}">
        <p14:creationId xmlns:p14="http://schemas.microsoft.com/office/powerpoint/2010/main" val="6512973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4173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36568B10-ACA2-402A-A74A-F3BAAAC3B08C}"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FF36FA1D-F221-4B3B-81FB-6B6F9990F4E9}" type="slidenum">
              <a:rPr lang="zh-TW" altLang="en-US"/>
              <a:pPr>
                <a:defRPr/>
              </a:pPr>
              <a:t>‹#›</a:t>
            </a:fld>
            <a:endParaRPr lang="en-US" altLang="zh-TW"/>
          </a:p>
        </p:txBody>
      </p:sp>
    </p:spTree>
    <p:extLst>
      <p:ext uri="{BB962C8B-B14F-4D97-AF65-F5344CB8AC3E}">
        <p14:creationId xmlns:p14="http://schemas.microsoft.com/office/powerpoint/2010/main" val="3903530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A5C81EC-B7D3-4951-921C-FDFDD540ADC2}" type="slidenum">
              <a:rPr lang="en-US" altLang="zh-TW"/>
              <a:pPr>
                <a:defRPr/>
              </a:pPr>
              <a:t>‹#›</a:t>
            </a:fld>
            <a:endParaRPr lang="en-US" altLang="zh-TW"/>
          </a:p>
        </p:txBody>
      </p:sp>
    </p:spTree>
    <p:extLst>
      <p:ext uri="{BB962C8B-B14F-4D97-AF65-F5344CB8AC3E}">
        <p14:creationId xmlns:p14="http://schemas.microsoft.com/office/powerpoint/2010/main" val="187072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4.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3.jpeg"/><Relationship Id="rId2" Type="http://schemas.openxmlformats.org/officeDocument/2006/relationships/slideLayout" Target="../slideLayouts/slideLayout42.xml"/><Relationship Id="rId16" Type="http://schemas.openxmlformats.org/officeDocument/2006/relationships/theme" Target="../theme/theme5.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3.jpeg"/><Relationship Id="rId2" Type="http://schemas.openxmlformats.org/officeDocument/2006/relationships/slideLayout" Target="../slideLayouts/slideLayout57.xml"/><Relationship Id="rId16" Type="http://schemas.openxmlformats.org/officeDocument/2006/relationships/theme" Target="../theme/theme6.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image" Target="../media/image4.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image" Target="../media/image3.jpeg"/><Relationship Id="rId2" Type="http://schemas.openxmlformats.org/officeDocument/2006/relationships/slideLayout" Target="../slideLayouts/slideLayout72.xml"/><Relationship Id="rId16" Type="http://schemas.openxmlformats.org/officeDocument/2006/relationships/theme" Target="../theme/theme7.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母片拷貝"/>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201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buFontTx/>
              <a:buNone/>
              <a:defRPr sz="1400">
                <a:latin typeface="+mn-lt"/>
                <a:ea typeface="+mn-ea"/>
                <a:cs typeface="華康中黑體" pitchFamily="49" charset="-120"/>
              </a:defRPr>
            </a:lvl1pPr>
          </a:lstStyle>
          <a:p>
            <a:pPr>
              <a:defRPr/>
            </a:pPr>
            <a:endParaRPr lang="en-US" altLang="zh-TW"/>
          </a:p>
        </p:txBody>
      </p:sp>
      <p:sp>
        <p:nvSpPr>
          <p:cNvPr id="2201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buFontTx/>
              <a:buNone/>
              <a:defRPr sz="1400">
                <a:latin typeface="+mn-lt"/>
                <a:ea typeface="+mn-ea"/>
                <a:cs typeface="華康中黑體" pitchFamily="49" charset="-120"/>
              </a:defRPr>
            </a:lvl1pPr>
          </a:lstStyle>
          <a:p>
            <a:pPr>
              <a:defRPr/>
            </a:pPr>
            <a:endParaRPr lang="en-US" altLang="zh-TW"/>
          </a:p>
        </p:txBody>
      </p:sp>
      <p:sp>
        <p:nvSpPr>
          <p:cNvPr id="2201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ea typeface="新細明體" panose="02020500000000000000" pitchFamily="18" charset="-120"/>
                <a:cs typeface="華康中黑體" pitchFamily="49" charset="-120"/>
              </a:defRPr>
            </a:lvl1pPr>
          </a:lstStyle>
          <a:p>
            <a:pPr>
              <a:defRPr/>
            </a:pPr>
            <a:fld id="{96EB8D57-6550-437E-92D1-E934673EFDB3}" type="slidenum">
              <a:rPr lang="en-US" altLang="zh-TW"/>
              <a:pPr>
                <a:defRPr/>
              </a:pPr>
              <a:t>‹#›</a:t>
            </a:fld>
            <a:endParaRPr lang="en-US" altLang="zh-TW"/>
          </a:p>
        </p:txBody>
      </p:sp>
      <p:sp>
        <p:nvSpPr>
          <p:cNvPr id="220168" name="Rectangle 8"/>
          <p:cNvSpPr>
            <a:spLocks noChangeArrowheads="1"/>
          </p:cNvSpPr>
          <p:nvPr/>
        </p:nvSpPr>
        <p:spPr bwMode="auto">
          <a:xfrm>
            <a:off x="8604250" y="6453188"/>
            <a:ext cx="647700" cy="360362"/>
          </a:xfrm>
          <a:prstGeom prst="rect">
            <a:avLst/>
          </a:prstGeom>
          <a:noFill/>
          <a:ln w="9525">
            <a:noFill/>
            <a:miter lim="800000"/>
            <a:headEnd/>
            <a:tailEnd/>
          </a:ln>
          <a:effectLst/>
        </p:spPr>
        <p:txBody>
          <a:bodyPr/>
          <a:lstStyle>
            <a:lvl1pPr eaLnBrk="0" hangingPunct="0">
              <a:defRPr kumimoji="1" sz="2000">
                <a:solidFill>
                  <a:schemeClr val="tx1"/>
                </a:solidFill>
                <a:latin typeface="Times New Roman" panose="02020603050405020304" pitchFamily="18" charset="0"/>
                <a:ea typeface="華康中黑體" pitchFamily="49" charset="-120"/>
              </a:defRPr>
            </a:lvl1pPr>
            <a:lvl2pPr marL="742950" indent="-285750" eaLnBrk="0" hangingPunct="0">
              <a:defRPr kumimoji="1" sz="2000">
                <a:solidFill>
                  <a:schemeClr val="tx1"/>
                </a:solidFill>
                <a:latin typeface="Times New Roman" panose="02020603050405020304" pitchFamily="18" charset="0"/>
                <a:ea typeface="華康中黑體" pitchFamily="49" charset="-120"/>
              </a:defRPr>
            </a:lvl2pPr>
            <a:lvl3pPr marL="1143000" indent="-228600" eaLnBrk="0" hangingPunct="0">
              <a:defRPr kumimoji="1" sz="2000">
                <a:solidFill>
                  <a:schemeClr val="tx1"/>
                </a:solidFill>
                <a:latin typeface="Times New Roman" panose="02020603050405020304" pitchFamily="18" charset="0"/>
                <a:ea typeface="華康中黑體" pitchFamily="49" charset="-120"/>
              </a:defRPr>
            </a:lvl3pPr>
            <a:lvl4pPr marL="1600200" indent="-228600" eaLnBrk="0" hangingPunct="0">
              <a:defRPr kumimoji="1" sz="2000">
                <a:solidFill>
                  <a:schemeClr val="tx1"/>
                </a:solidFill>
                <a:latin typeface="Times New Roman" panose="02020603050405020304" pitchFamily="18" charset="0"/>
                <a:ea typeface="華康中黑體" pitchFamily="49" charset="-120"/>
              </a:defRPr>
            </a:lvl4pPr>
            <a:lvl5pPr marL="2057400" indent="-228600" eaLnBrk="0" hangingPunct="0">
              <a:defRPr kumimoji="1" sz="20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華康中黑體" pitchFamily="49" charset="-120"/>
              </a:defRPr>
            </a:lvl9pPr>
          </a:lstStyle>
          <a:p>
            <a:pPr algn="ctr" eaLnBrk="1" hangingPunct="1">
              <a:defRPr/>
            </a:pPr>
            <a:fld id="{B6900532-F1AE-4331-AF33-9E8E5E465290}" type="slidenum">
              <a:rPr lang="en-US" altLang="zh-TW" sz="1600" smtClean="0">
                <a:solidFill>
                  <a:schemeClr val="bg1"/>
                </a:solidFill>
                <a:latin typeface="Trebuchet MS" panose="020B0603020202020204" pitchFamily="34" charset="0"/>
                <a:ea typeface="新細明體" panose="02020500000000000000" pitchFamily="18" charset="-120"/>
                <a:cs typeface="華康中黑體" pitchFamily="49" charset="-120"/>
              </a:rPr>
              <a:pPr algn="ctr" eaLnBrk="1" hangingPunct="1">
                <a:defRPr/>
              </a:pPr>
              <a:t>‹#›</a:t>
            </a:fld>
            <a:endParaRPr lang="en-US" altLang="zh-TW" sz="1600">
              <a:solidFill>
                <a:schemeClr val="bg1"/>
              </a:solidFill>
              <a:latin typeface="Trebuchet MS" panose="020B0603020202020204" pitchFamily="34" charset="0"/>
              <a:ea typeface="新細明體" panose="02020500000000000000" pitchFamily="18" charset="-120"/>
              <a:cs typeface="華康中黑體" pitchFamily="49" charset="-120"/>
            </a:endParaRPr>
          </a:p>
        </p:txBody>
      </p:sp>
    </p:spTree>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手繪多邊形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sz="1800">
              <a:solidFill>
                <a:prstClr val="black"/>
              </a:solidFill>
              <a:latin typeface="Constantia"/>
              <a:ea typeface="新細明體" pitchFamily="18" charset="-120"/>
            </a:endParaRPr>
          </a:p>
        </p:txBody>
      </p:sp>
      <p:sp>
        <p:nvSpPr>
          <p:cNvPr id="8" name="手繪多邊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sz="1800">
              <a:solidFill>
                <a:prstClr val="black"/>
              </a:solidFill>
              <a:latin typeface="Constantia"/>
              <a:ea typeface="新細明體" pitchFamily="18" charset="-120"/>
            </a:endParaRPr>
          </a:p>
        </p:txBody>
      </p:sp>
      <p:sp>
        <p:nvSpPr>
          <p:cNvPr id="1028" name="標題版面配置區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zh-TW" altLang="en-US" smtClean="0"/>
              <a:t>按一下以編輯母片標題樣式</a:t>
            </a:r>
            <a:endParaRPr lang="en-US" altLang="zh-TW" smtClean="0"/>
          </a:p>
        </p:txBody>
      </p:sp>
      <p:sp>
        <p:nvSpPr>
          <p:cNvPr id="1029" name="文字版面配置區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華康中黑體" charset="-120"/>
                <a:cs typeface="+mn-cs"/>
              </a:defRPr>
            </a:lvl1pPr>
          </a:lstStyle>
          <a:p>
            <a:pPr>
              <a:defRPr/>
            </a:pPr>
            <a:endParaRPr lang="en-US" altLang="zh-TW">
              <a:solidFill>
                <a:srgbClr val="04617B">
                  <a:shade val="90000"/>
                </a:srgbClr>
              </a:solidFill>
              <a:latin typeface="Arial" pitchFamily="34" charset="0"/>
            </a:endParaRPr>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華康中黑體" charset="-120"/>
                <a:cs typeface="+mn-cs"/>
              </a:defRPr>
            </a:lvl1pPr>
          </a:lstStyle>
          <a:p>
            <a:pPr>
              <a:defRPr/>
            </a:pPr>
            <a:endParaRPr lang="en-US" altLang="zh-TW">
              <a:solidFill>
                <a:srgbClr val="04617B">
                  <a:shade val="90000"/>
                </a:srgbClr>
              </a:solidFill>
              <a:latin typeface="Arial" pitchFamily="34" charset="0"/>
            </a:endParaRPr>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ea typeface="華康中黑體" charset="-120"/>
                <a:cs typeface="+mn-cs"/>
              </a:defRPr>
            </a:lvl1pPr>
          </a:lstStyle>
          <a:p>
            <a:pPr>
              <a:defRPr/>
            </a:pPr>
            <a:fld id="{CA6D67A2-D18D-41CC-88DB-CAC1B2A71EEE}" type="slidenum">
              <a:rPr lang="en-US" altLang="zh-TW">
                <a:solidFill>
                  <a:srgbClr val="04617B">
                    <a:shade val="90000"/>
                  </a:srgbClr>
                </a:solidFill>
                <a:latin typeface="Arial" pitchFamily="34" charset="0"/>
              </a:rPr>
              <a:pPr>
                <a:defRPr/>
              </a:pPr>
              <a:t>‹#›</a:t>
            </a:fld>
            <a:endParaRPr lang="en-US" altLang="zh-TW">
              <a:solidFill>
                <a:srgbClr val="04617B">
                  <a:shade val="90000"/>
                </a:srgbClr>
              </a:solidFill>
              <a:latin typeface="Arial" pitchFamily="34" charset="0"/>
            </a:endParaRPr>
          </a:p>
        </p:txBody>
      </p:sp>
      <p:grpSp>
        <p:nvGrpSpPr>
          <p:cNvPr id="1033" name="群組 1"/>
          <p:cNvGrpSpPr>
            <a:grpSpLocks/>
          </p:cNvGrpSpPr>
          <p:nvPr/>
        </p:nvGrpSpPr>
        <p:grpSpPr bwMode="auto">
          <a:xfrm>
            <a:off x="-19050" y="203200"/>
            <a:ext cx="9180513" cy="647700"/>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kumimoji="0" lang="en-US" sz="1800">
                <a:solidFill>
                  <a:prstClr val="black"/>
                </a:solidFill>
                <a:latin typeface="Arial" pitchFamily="34" charset="0"/>
                <a:ea typeface="華康中黑體" charset="-120"/>
              </a:endParaRPr>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kumimoji="0" lang="en-US" sz="1800">
                <a:solidFill>
                  <a:prstClr val="black"/>
                </a:solidFill>
                <a:latin typeface="Arial" pitchFamily="34" charset="0"/>
                <a:ea typeface="華康中黑體" charset="-120"/>
              </a:endParaRPr>
            </a:p>
          </p:txBody>
        </p:sp>
      </p:grpSp>
      <p:sp>
        <p:nvSpPr>
          <p:cNvPr id="14" name="Rectangle 27"/>
          <p:cNvSpPr txBox="1">
            <a:spLocks noChangeArrowheads="1"/>
          </p:cNvSpPr>
          <p:nvPr userDrawn="1"/>
        </p:nvSpPr>
        <p:spPr bwMode="auto">
          <a:xfrm>
            <a:off x="6875463" y="6400800"/>
            <a:ext cx="2233612" cy="457200"/>
          </a:xfrm>
          <a:prstGeom prst="rect">
            <a:avLst/>
          </a:prstGeom>
          <a:noFill/>
          <a:ln w="9525">
            <a:noFill/>
            <a:miter lim="800000"/>
            <a:headEnd/>
            <a:tailEnd/>
          </a:ln>
          <a:effectLst/>
        </p:spPr>
        <p:txBody>
          <a:bodyPr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defRPr/>
            </a:pPr>
            <a:fld id="{ED25CF4E-7036-489C-BF75-667CA657B74D}" type="slidenum">
              <a:rPr kumimoji="0" lang="en-US" altLang="zh-TW" sz="1400" b="1" smtClean="0">
                <a:solidFill>
                  <a:prstClr val="black"/>
                </a:solidFill>
                <a:effectLst>
                  <a:outerShdw blurRad="38100" dist="38100" dir="2700000" algn="tl">
                    <a:srgbClr val="C0C0C0"/>
                  </a:outerShdw>
                </a:effectLst>
                <a:ea typeface="全真粗黑體"/>
                <a:cs typeface="Arial" panose="020B0604020202020204" pitchFamily="34" charset="0"/>
              </a:rPr>
              <a:pPr algn="r" eaLnBrk="1" hangingPunct="1">
                <a:defRPr/>
              </a:pPr>
              <a:t>‹#›</a:t>
            </a:fld>
            <a:endParaRPr kumimoji="0" lang="en-US" altLang="zh-TW" sz="1400" b="1" smtClean="0">
              <a:solidFill>
                <a:prstClr val="black"/>
              </a:solidFill>
              <a:effectLst>
                <a:outerShdw blurRad="38100" dist="38100" dir="2700000" algn="tl">
                  <a:srgbClr val="C0C0C0"/>
                </a:outerShdw>
              </a:effectLst>
              <a:ea typeface="全真粗黑體"/>
              <a:cs typeface="Arial" panose="020B0604020202020204" pitchFamily="34" charset="0"/>
            </a:endParaRPr>
          </a:p>
        </p:txBody>
      </p:sp>
    </p:spTree>
    <p:extLst>
      <p:ext uri="{BB962C8B-B14F-4D97-AF65-F5344CB8AC3E}">
        <p14:creationId xmlns:p14="http://schemas.microsoft.com/office/powerpoint/2010/main" val="492689690"/>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微軟正黑體" pitchFamily="34" charset="-120"/>
        </a:defRPr>
      </a:lvl2pPr>
      <a:lvl3pPr algn="l" rtl="0" eaLnBrk="0" fontAlgn="base" hangingPunct="0">
        <a:spcBef>
          <a:spcPct val="0"/>
        </a:spcBef>
        <a:spcAft>
          <a:spcPct val="0"/>
        </a:spcAft>
        <a:defRPr sz="5000">
          <a:solidFill>
            <a:schemeClr val="tx2"/>
          </a:solidFill>
          <a:latin typeface="Calibri" pitchFamily="34" charset="0"/>
          <a:ea typeface="微軟正黑體" pitchFamily="34" charset="-120"/>
        </a:defRPr>
      </a:lvl3pPr>
      <a:lvl4pPr algn="l" rtl="0" eaLnBrk="0" fontAlgn="base" hangingPunct="0">
        <a:spcBef>
          <a:spcPct val="0"/>
        </a:spcBef>
        <a:spcAft>
          <a:spcPct val="0"/>
        </a:spcAft>
        <a:defRPr sz="5000">
          <a:solidFill>
            <a:schemeClr val="tx2"/>
          </a:solidFill>
          <a:latin typeface="Calibri" pitchFamily="34" charset="0"/>
          <a:ea typeface="微軟正黑體" pitchFamily="34" charset="-120"/>
        </a:defRPr>
      </a:lvl4pPr>
      <a:lvl5pPr algn="l" rtl="0" eaLnBrk="0" fontAlgn="base" hangingPunct="0">
        <a:spcBef>
          <a:spcPct val="0"/>
        </a:spcBef>
        <a:spcAft>
          <a:spcPct val="0"/>
        </a:spcAft>
        <a:defRPr sz="5000">
          <a:solidFill>
            <a:schemeClr val="tx2"/>
          </a:solidFill>
          <a:latin typeface="Calibri" pitchFamily="34" charset="0"/>
          <a:ea typeface="微軟正黑體" pitchFamily="34" charset="-120"/>
        </a:defRPr>
      </a:lvl5pPr>
      <a:lvl6pPr marL="457200" algn="l" rtl="0" eaLnBrk="1" fontAlgn="base" hangingPunct="1">
        <a:spcBef>
          <a:spcPct val="0"/>
        </a:spcBef>
        <a:spcAft>
          <a:spcPct val="0"/>
        </a:spcAft>
        <a:defRPr sz="5000">
          <a:solidFill>
            <a:schemeClr val="tx2"/>
          </a:solidFill>
          <a:latin typeface="Calibri" pitchFamily="34" charset="0"/>
          <a:ea typeface="微軟正黑體" pitchFamily="34" charset="-120"/>
        </a:defRPr>
      </a:lvl6pPr>
      <a:lvl7pPr marL="914400" algn="l" rtl="0" eaLnBrk="1" fontAlgn="base" hangingPunct="1">
        <a:spcBef>
          <a:spcPct val="0"/>
        </a:spcBef>
        <a:spcAft>
          <a:spcPct val="0"/>
        </a:spcAft>
        <a:defRPr sz="5000">
          <a:solidFill>
            <a:schemeClr val="tx2"/>
          </a:solidFill>
          <a:latin typeface="Calibri" pitchFamily="34" charset="0"/>
          <a:ea typeface="微軟正黑體" pitchFamily="34" charset="-120"/>
        </a:defRPr>
      </a:lvl7pPr>
      <a:lvl8pPr marL="1371600" algn="l" rtl="0" eaLnBrk="1" fontAlgn="base" hangingPunct="1">
        <a:spcBef>
          <a:spcPct val="0"/>
        </a:spcBef>
        <a:spcAft>
          <a:spcPct val="0"/>
        </a:spcAft>
        <a:defRPr sz="5000">
          <a:solidFill>
            <a:schemeClr val="tx2"/>
          </a:solidFill>
          <a:latin typeface="Calibri" pitchFamily="34" charset="0"/>
          <a:ea typeface="微軟正黑體" pitchFamily="34" charset="-120"/>
        </a:defRPr>
      </a:lvl8pPr>
      <a:lvl9pPr marL="1828800" algn="l" rtl="0" eaLnBrk="1" fontAlgn="base" hangingPunct="1">
        <a:spcBef>
          <a:spcPct val="0"/>
        </a:spcBef>
        <a:spcAft>
          <a:spcPct val="0"/>
        </a:spcAft>
        <a:defRPr sz="5000">
          <a:solidFill>
            <a:schemeClr val="tx2"/>
          </a:solidFill>
          <a:latin typeface="Calibri" pitchFamily="34" charset="0"/>
          <a:ea typeface="微軟正黑體" pitchFamily="34" charset="-12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A086D946-7333-48BE-862C-F3F96DC526F6}" type="datetimeFigureOut">
              <a:rPr kumimoji="0" lang="zh-TW" altLang="en-US" smtClean="0">
                <a:solidFill>
                  <a:prstClr val="black">
                    <a:tint val="75000"/>
                  </a:prstClr>
                </a:solidFill>
                <a:latin typeface="Calibri" panose="020F0502020204030204"/>
                <a:ea typeface="新細明體" panose="02020500000000000000" pitchFamily="18" charset="-120"/>
              </a:rPr>
              <a:pPr eaLnBrk="1" fontAlgn="auto" hangingPunct="1">
                <a:spcBef>
                  <a:spcPts val="0"/>
                </a:spcBef>
                <a:spcAft>
                  <a:spcPts val="0"/>
                </a:spcAft>
              </a:pPr>
              <a:t>2023/11/30</a:t>
            </a:fld>
            <a:endParaRPr kumimoji="0" lang="zh-TW" altLang="en-US" smtClean="0">
              <a:solidFill>
                <a:prstClr val="black">
                  <a:tint val="75000"/>
                </a:prstClr>
              </a:solidFill>
              <a:latin typeface="Calibri" panose="020F0502020204030204"/>
              <a:ea typeface="新細明體" panose="02020500000000000000" pitchFamily="18" charset="-120"/>
            </a:endParaRPr>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kumimoji="0" lang="zh-TW" altLang="en-US" smtClean="0">
              <a:solidFill>
                <a:prstClr val="black">
                  <a:tint val="75000"/>
                </a:prstClr>
              </a:solidFill>
              <a:latin typeface="Calibri" panose="020F0502020204030204"/>
              <a:ea typeface="新細明體" panose="02020500000000000000" pitchFamily="18" charset="-120"/>
            </a:endParaRPr>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35404C1C-AECD-47AF-B907-D7C5D5166F32}" type="slidenum">
              <a:rPr kumimoji="0" lang="zh-TW" altLang="en-US" smtClean="0">
                <a:solidFill>
                  <a:prstClr val="black">
                    <a:tint val="75000"/>
                  </a:prstClr>
                </a:solidFill>
                <a:latin typeface="Calibri" panose="020F0502020204030204"/>
                <a:ea typeface="新細明體" panose="02020500000000000000" pitchFamily="18" charset="-120"/>
              </a:rPr>
              <a:pPr eaLnBrk="1" fontAlgn="auto" hangingPunct="1">
                <a:spcBef>
                  <a:spcPts val="0"/>
                </a:spcBef>
                <a:spcAft>
                  <a:spcPts val="0"/>
                </a:spcAft>
              </a:pPr>
              <a:t>‹#›</a:t>
            </a:fld>
            <a:endParaRPr kumimoji="0" lang="zh-TW" altLang="en-US" smtClean="0">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400496189"/>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TW"/>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TW"/>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6EB8D57-6550-437E-92D1-E934673EFDB3}" type="slidenum">
              <a:rPr lang="en-US" altLang="zh-TW" smtClean="0"/>
              <a:pPr>
                <a:defRPr/>
              </a:pPr>
              <a:t>‹#›</a:t>
            </a:fld>
            <a:endParaRPr lang="en-US" altLang="zh-TW"/>
          </a:p>
        </p:txBody>
      </p:sp>
    </p:spTree>
    <p:extLst>
      <p:ext uri="{BB962C8B-B14F-4D97-AF65-F5344CB8AC3E}">
        <p14:creationId xmlns:p14="http://schemas.microsoft.com/office/powerpoint/2010/main" val="3318248942"/>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105113\Documents\0412 礁溪PPT\內頁上.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72553" y="0"/>
            <a:ext cx="307144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 y="0"/>
            <a:ext cx="105947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9" name="文字版面配置區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charset="0"/>
                <a:ea typeface="標楷體" pitchFamily="65" charset="-120"/>
              </a:defRPr>
            </a:lvl1pPr>
          </a:lstStyle>
          <a:p>
            <a:pPr>
              <a:defRPr/>
            </a:pPr>
            <a:fld id="{E44FD413-3EF2-4281-ACC3-DE1064F2C954}"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ea typeface="標楷體" pitchFamily="65" charset="-120"/>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ea typeface="標楷體" panose="03000509000000000000" pitchFamily="65" charset="-120"/>
              </a:defRPr>
            </a:lvl1pPr>
          </a:lstStyle>
          <a:p>
            <a:pPr>
              <a:defRPr/>
            </a:pPr>
            <a:fld id="{E1FA463F-BBC7-4A82-A180-D0AF1E3E6879}" type="slidenum">
              <a:rPr lang="zh-TW" altLang="en-US">
                <a:latin typeface="Arial" panose="020B0604020202020204" pitchFamily="34" charset="0"/>
              </a:rPr>
              <a:pPr>
                <a:defRPr/>
              </a:pPr>
              <a:t>‹#›</a:t>
            </a:fld>
            <a:endParaRPr lang="en-US" altLang="zh-TW">
              <a:latin typeface="Arial" panose="020B0604020202020204" pitchFamily="34" charset="0"/>
            </a:endParaRPr>
          </a:p>
        </p:txBody>
      </p:sp>
      <p:sp>
        <p:nvSpPr>
          <p:cNvPr id="13" name="文字方塊 12"/>
          <p:cNvSpPr txBox="1"/>
          <p:nvPr/>
        </p:nvSpPr>
        <p:spPr>
          <a:xfrm>
            <a:off x="8686801" y="1"/>
            <a:ext cx="372218" cy="276999"/>
          </a:xfrm>
          <a:prstGeom prst="rect">
            <a:avLst/>
          </a:prstGeom>
          <a:noFill/>
        </p:spPr>
        <p:txBody>
          <a:bodyPr wrap="none">
            <a:spAutoFit/>
          </a:bodyPr>
          <a:lstStyle>
            <a:lvl1pPr eaLnBrk="0" hangingPunct="0">
              <a:defRPr kumimoji="1" sz="16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16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16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16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pPr eaLnBrk="1" hangingPunct="1">
              <a:defRPr/>
            </a:pPr>
            <a:fld id="{F5CD6849-B6F0-4DD0-8F11-7FAC6F14C3E9}" type="slidenum">
              <a:rPr lang="en-US" altLang="zh-TW" sz="1200" smtClean="0">
                <a:solidFill>
                  <a:prstClr val="black"/>
                </a:solidFill>
                <a:ea typeface="標楷體" panose="03000509000000000000" pitchFamily="65" charset="-120"/>
              </a:rPr>
              <a:pPr eaLnBrk="1" hangingPunct="1">
                <a:defRPr/>
              </a:pPr>
              <a:t>‹#›</a:t>
            </a:fld>
            <a:endParaRPr lang="zh-TW" altLang="en-US" sz="1200">
              <a:solidFill>
                <a:prstClr val="black"/>
              </a:solidFill>
              <a:ea typeface="標楷體" panose="03000509000000000000" pitchFamily="65" charset="-120"/>
            </a:endParaRPr>
          </a:p>
        </p:txBody>
      </p:sp>
    </p:spTree>
    <p:extLst>
      <p:ext uri="{BB962C8B-B14F-4D97-AF65-F5344CB8AC3E}">
        <p14:creationId xmlns:p14="http://schemas.microsoft.com/office/powerpoint/2010/main" val="1323340215"/>
      </p:ext>
    </p:extLst>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 id="2147484272" r:id="rId13"/>
    <p:sldLayoutId id="2147484273" r:id="rId14"/>
    <p:sldLayoutId id="2147484274" r:id="rId15"/>
  </p:sldLayoutIdLst>
  <p:timing>
    <p:tnLst>
      <p:par>
        <p:cTn id="1" dur="indefinite" restart="never" nodeType="tmRoot"/>
      </p:par>
    </p:tnLst>
  </p:timing>
  <p:hf sldNum="0" hd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ea typeface="新細明體" charset="-120"/>
        </a:defRPr>
      </a:lvl2pPr>
      <a:lvl3pPr algn="ctr" rtl="0" eaLnBrk="0" fontAlgn="base" hangingPunct="0">
        <a:spcBef>
          <a:spcPct val="0"/>
        </a:spcBef>
        <a:spcAft>
          <a:spcPct val="0"/>
        </a:spcAft>
        <a:defRPr sz="3300">
          <a:solidFill>
            <a:schemeClr val="tx1"/>
          </a:solidFill>
          <a:latin typeface="Calibri" pitchFamily="34" charset="0"/>
          <a:ea typeface="新細明體" charset="-120"/>
        </a:defRPr>
      </a:lvl3pPr>
      <a:lvl4pPr algn="ctr" rtl="0" eaLnBrk="0" fontAlgn="base" hangingPunct="0">
        <a:spcBef>
          <a:spcPct val="0"/>
        </a:spcBef>
        <a:spcAft>
          <a:spcPct val="0"/>
        </a:spcAft>
        <a:defRPr sz="3300">
          <a:solidFill>
            <a:schemeClr val="tx1"/>
          </a:solidFill>
          <a:latin typeface="Calibri" pitchFamily="34" charset="0"/>
          <a:ea typeface="新細明體" charset="-120"/>
        </a:defRPr>
      </a:lvl4pPr>
      <a:lvl5pPr algn="ctr" rtl="0" eaLnBrk="0" fontAlgn="base" hangingPunct="0">
        <a:spcBef>
          <a:spcPct val="0"/>
        </a:spcBef>
        <a:spcAft>
          <a:spcPct val="0"/>
        </a:spcAft>
        <a:defRPr sz="3300">
          <a:solidFill>
            <a:schemeClr val="tx1"/>
          </a:solidFill>
          <a:latin typeface="Calibri" pitchFamily="34" charset="0"/>
          <a:ea typeface="新細明體" charset="-120"/>
        </a:defRPr>
      </a:lvl5pPr>
      <a:lvl6pPr marL="342900" algn="ctr" rtl="0" fontAlgn="base">
        <a:spcBef>
          <a:spcPct val="0"/>
        </a:spcBef>
        <a:spcAft>
          <a:spcPct val="0"/>
        </a:spcAft>
        <a:defRPr sz="3300">
          <a:solidFill>
            <a:schemeClr val="tx1"/>
          </a:solidFill>
          <a:latin typeface="Calibri" pitchFamily="34" charset="0"/>
          <a:ea typeface="新細明體" charset="-120"/>
        </a:defRPr>
      </a:lvl6pPr>
      <a:lvl7pPr marL="685800" algn="ctr" rtl="0" fontAlgn="base">
        <a:spcBef>
          <a:spcPct val="0"/>
        </a:spcBef>
        <a:spcAft>
          <a:spcPct val="0"/>
        </a:spcAft>
        <a:defRPr sz="3300">
          <a:solidFill>
            <a:schemeClr val="tx1"/>
          </a:solidFill>
          <a:latin typeface="Calibri" pitchFamily="34" charset="0"/>
          <a:ea typeface="新細明體" charset="-120"/>
        </a:defRPr>
      </a:lvl7pPr>
      <a:lvl8pPr marL="1028700" algn="ctr" rtl="0" fontAlgn="base">
        <a:spcBef>
          <a:spcPct val="0"/>
        </a:spcBef>
        <a:spcAft>
          <a:spcPct val="0"/>
        </a:spcAft>
        <a:defRPr sz="3300">
          <a:solidFill>
            <a:schemeClr val="tx1"/>
          </a:solidFill>
          <a:latin typeface="Calibri" pitchFamily="34" charset="0"/>
          <a:ea typeface="新細明體" charset="-120"/>
        </a:defRPr>
      </a:lvl8pPr>
      <a:lvl9pPr marL="1371600" algn="ctr" rtl="0" fontAlgn="base">
        <a:spcBef>
          <a:spcPct val="0"/>
        </a:spcBef>
        <a:spcAft>
          <a:spcPct val="0"/>
        </a:spcAft>
        <a:defRPr sz="3300">
          <a:solidFill>
            <a:schemeClr val="tx1"/>
          </a:solidFill>
          <a:latin typeface="Calibri" pitchFamily="34" charset="0"/>
          <a:ea typeface="新細明體" charset="-12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105113\Documents\0412 礁溪PPT\內頁上.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72553" y="0"/>
            <a:ext cx="307144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 y="0"/>
            <a:ext cx="105947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9" name="文字版面配置區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charset="0"/>
                <a:ea typeface="標楷體" pitchFamily="65" charset="-120"/>
              </a:defRPr>
            </a:lvl1pPr>
          </a:lstStyle>
          <a:p>
            <a:pPr>
              <a:defRPr/>
            </a:pPr>
            <a:fld id="{E44FD413-3EF2-4281-ACC3-DE1064F2C954}"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ea typeface="標楷體" pitchFamily="65" charset="-120"/>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ea typeface="標楷體" panose="03000509000000000000" pitchFamily="65" charset="-120"/>
              </a:defRPr>
            </a:lvl1pPr>
          </a:lstStyle>
          <a:p>
            <a:pPr>
              <a:defRPr/>
            </a:pPr>
            <a:fld id="{E1FA463F-BBC7-4A82-A180-D0AF1E3E6879}" type="slidenum">
              <a:rPr lang="zh-TW" altLang="en-US">
                <a:latin typeface="Arial" panose="020B0604020202020204" pitchFamily="34" charset="0"/>
              </a:rPr>
              <a:pPr>
                <a:defRPr/>
              </a:pPr>
              <a:t>‹#›</a:t>
            </a:fld>
            <a:endParaRPr lang="en-US" altLang="zh-TW">
              <a:latin typeface="Arial" panose="020B0604020202020204" pitchFamily="34" charset="0"/>
            </a:endParaRPr>
          </a:p>
        </p:txBody>
      </p:sp>
      <p:sp>
        <p:nvSpPr>
          <p:cNvPr id="13" name="文字方塊 12"/>
          <p:cNvSpPr txBox="1"/>
          <p:nvPr/>
        </p:nvSpPr>
        <p:spPr>
          <a:xfrm>
            <a:off x="8686801" y="1"/>
            <a:ext cx="372218" cy="276999"/>
          </a:xfrm>
          <a:prstGeom prst="rect">
            <a:avLst/>
          </a:prstGeom>
          <a:noFill/>
        </p:spPr>
        <p:txBody>
          <a:bodyPr wrap="none">
            <a:spAutoFit/>
          </a:bodyPr>
          <a:lstStyle>
            <a:lvl1pPr eaLnBrk="0" hangingPunct="0">
              <a:defRPr kumimoji="1" sz="16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16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16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16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pPr eaLnBrk="1" hangingPunct="1">
              <a:defRPr/>
            </a:pPr>
            <a:fld id="{F5CD6849-B6F0-4DD0-8F11-7FAC6F14C3E9}" type="slidenum">
              <a:rPr lang="en-US" altLang="zh-TW" sz="1200" smtClean="0">
                <a:solidFill>
                  <a:prstClr val="black"/>
                </a:solidFill>
                <a:ea typeface="標楷體" panose="03000509000000000000" pitchFamily="65" charset="-120"/>
              </a:rPr>
              <a:pPr eaLnBrk="1" hangingPunct="1">
                <a:defRPr/>
              </a:pPr>
              <a:t>‹#›</a:t>
            </a:fld>
            <a:endParaRPr lang="zh-TW" altLang="en-US" sz="1200">
              <a:solidFill>
                <a:prstClr val="black"/>
              </a:solidFill>
              <a:ea typeface="標楷體" panose="03000509000000000000" pitchFamily="65" charset="-120"/>
            </a:endParaRPr>
          </a:p>
        </p:txBody>
      </p:sp>
    </p:spTree>
    <p:extLst>
      <p:ext uri="{BB962C8B-B14F-4D97-AF65-F5344CB8AC3E}">
        <p14:creationId xmlns:p14="http://schemas.microsoft.com/office/powerpoint/2010/main" val="2734209111"/>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 id="2147484287" r:id="rId12"/>
    <p:sldLayoutId id="2147484288" r:id="rId13"/>
    <p:sldLayoutId id="2147484289" r:id="rId14"/>
    <p:sldLayoutId id="2147484290" r:id="rId15"/>
  </p:sldLayoutIdLst>
  <p:timing>
    <p:tnLst>
      <p:par>
        <p:cTn id="1" dur="indefinite" restart="never" nodeType="tmRoot"/>
      </p:par>
    </p:tnLst>
  </p:timing>
  <p:hf sldNum="0" hd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ea typeface="新細明體" charset="-120"/>
        </a:defRPr>
      </a:lvl2pPr>
      <a:lvl3pPr algn="ctr" rtl="0" eaLnBrk="0" fontAlgn="base" hangingPunct="0">
        <a:spcBef>
          <a:spcPct val="0"/>
        </a:spcBef>
        <a:spcAft>
          <a:spcPct val="0"/>
        </a:spcAft>
        <a:defRPr sz="3300">
          <a:solidFill>
            <a:schemeClr val="tx1"/>
          </a:solidFill>
          <a:latin typeface="Calibri" pitchFamily="34" charset="0"/>
          <a:ea typeface="新細明體" charset="-120"/>
        </a:defRPr>
      </a:lvl3pPr>
      <a:lvl4pPr algn="ctr" rtl="0" eaLnBrk="0" fontAlgn="base" hangingPunct="0">
        <a:spcBef>
          <a:spcPct val="0"/>
        </a:spcBef>
        <a:spcAft>
          <a:spcPct val="0"/>
        </a:spcAft>
        <a:defRPr sz="3300">
          <a:solidFill>
            <a:schemeClr val="tx1"/>
          </a:solidFill>
          <a:latin typeface="Calibri" pitchFamily="34" charset="0"/>
          <a:ea typeface="新細明體" charset="-120"/>
        </a:defRPr>
      </a:lvl4pPr>
      <a:lvl5pPr algn="ctr" rtl="0" eaLnBrk="0" fontAlgn="base" hangingPunct="0">
        <a:spcBef>
          <a:spcPct val="0"/>
        </a:spcBef>
        <a:spcAft>
          <a:spcPct val="0"/>
        </a:spcAft>
        <a:defRPr sz="3300">
          <a:solidFill>
            <a:schemeClr val="tx1"/>
          </a:solidFill>
          <a:latin typeface="Calibri" pitchFamily="34" charset="0"/>
          <a:ea typeface="新細明體" charset="-120"/>
        </a:defRPr>
      </a:lvl5pPr>
      <a:lvl6pPr marL="342900" algn="ctr" rtl="0" fontAlgn="base">
        <a:spcBef>
          <a:spcPct val="0"/>
        </a:spcBef>
        <a:spcAft>
          <a:spcPct val="0"/>
        </a:spcAft>
        <a:defRPr sz="3300">
          <a:solidFill>
            <a:schemeClr val="tx1"/>
          </a:solidFill>
          <a:latin typeface="Calibri" pitchFamily="34" charset="0"/>
          <a:ea typeface="新細明體" charset="-120"/>
        </a:defRPr>
      </a:lvl6pPr>
      <a:lvl7pPr marL="685800" algn="ctr" rtl="0" fontAlgn="base">
        <a:spcBef>
          <a:spcPct val="0"/>
        </a:spcBef>
        <a:spcAft>
          <a:spcPct val="0"/>
        </a:spcAft>
        <a:defRPr sz="3300">
          <a:solidFill>
            <a:schemeClr val="tx1"/>
          </a:solidFill>
          <a:latin typeface="Calibri" pitchFamily="34" charset="0"/>
          <a:ea typeface="新細明體" charset="-120"/>
        </a:defRPr>
      </a:lvl7pPr>
      <a:lvl8pPr marL="1028700" algn="ctr" rtl="0" fontAlgn="base">
        <a:spcBef>
          <a:spcPct val="0"/>
        </a:spcBef>
        <a:spcAft>
          <a:spcPct val="0"/>
        </a:spcAft>
        <a:defRPr sz="3300">
          <a:solidFill>
            <a:schemeClr val="tx1"/>
          </a:solidFill>
          <a:latin typeface="Calibri" pitchFamily="34" charset="0"/>
          <a:ea typeface="新細明體" charset="-120"/>
        </a:defRPr>
      </a:lvl8pPr>
      <a:lvl9pPr marL="1371600" algn="ctr" rtl="0" fontAlgn="base">
        <a:spcBef>
          <a:spcPct val="0"/>
        </a:spcBef>
        <a:spcAft>
          <a:spcPct val="0"/>
        </a:spcAft>
        <a:defRPr sz="3300">
          <a:solidFill>
            <a:schemeClr val="tx1"/>
          </a:solidFill>
          <a:latin typeface="Calibri" pitchFamily="34" charset="0"/>
          <a:ea typeface="新細明體" charset="-12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105113\Documents\0412 礁溪PPT\內頁上.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72553" y="0"/>
            <a:ext cx="307144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 y="0"/>
            <a:ext cx="105947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9" name="文字版面配置區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charset="0"/>
                <a:ea typeface="標楷體" pitchFamily="65" charset="-120"/>
              </a:defRPr>
            </a:lvl1pPr>
          </a:lstStyle>
          <a:p>
            <a:pPr>
              <a:defRPr/>
            </a:pPr>
            <a:fld id="{E44FD413-3EF2-4281-ACC3-DE1064F2C954}" type="datetime1">
              <a:rPr lang="zh-TW" altLang="en-US">
                <a:solidFill>
                  <a:prstClr val="black">
                    <a:tint val="75000"/>
                  </a:prstClr>
                </a:solidFill>
              </a:rPr>
              <a:pPr>
                <a:defRPr/>
              </a:pPr>
              <a:t>2023/11/30</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ea typeface="標楷體" pitchFamily="65" charset="-120"/>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ea typeface="標楷體" panose="03000509000000000000" pitchFamily="65" charset="-120"/>
              </a:defRPr>
            </a:lvl1pPr>
          </a:lstStyle>
          <a:p>
            <a:pPr>
              <a:defRPr/>
            </a:pPr>
            <a:fld id="{E1FA463F-BBC7-4A82-A180-D0AF1E3E6879}" type="slidenum">
              <a:rPr lang="zh-TW" altLang="en-US">
                <a:latin typeface="Arial" panose="020B0604020202020204" pitchFamily="34" charset="0"/>
              </a:rPr>
              <a:pPr>
                <a:defRPr/>
              </a:pPr>
              <a:t>‹#›</a:t>
            </a:fld>
            <a:endParaRPr lang="en-US" altLang="zh-TW">
              <a:latin typeface="Arial" panose="020B0604020202020204" pitchFamily="34" charset="0"/>
            </a:endParaRPr>
          </a:p>
        </p:txBody>
      </p:sp>
      <p:sp>
        <p:nvSpPr>
          <p:cNvPr id="13" name="文字方塊 12"/>
          <p:cNvSpPr txBox="1"/>
          <p:nvPr/>
        </p:nvSpPr>
        <p:spPr>
          <a:xfrm>
            <a:off x="8686801" y="1"/>
            <a:ext cx="372218" cy="276999"/>
          </a:xfrm>
          <a:prstGeom prst="rect">
            <a:avLst/>
          </a:prstGeom>
          <a:noFill/>
        </p:spPr>
        <p:txBody>
          <a:bodyPr wrap="none">
            <a:spAutoFit/>
          </a:bodyPr>
          <a:lstStyle>
            <a:lvl1pPr eaLnBrk="0" hangingPunct="0">
              <a:defRPr kumimoji="1" sz="16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16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16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16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pPr eaLnBrk="1" hangingPunct="1">
              <a:defRPr/>
            </a:pPr>
            <a:fld id="{F5CD6849-B6F0-4DD0-8F11-7FAC6F14C3E9}" type="slidenum">
              <a:rPr lang="en-US" altLang="zh-TW" sz="1200" smtClean="0">
                <a:solidFill>
                  <a:prstClr val="black"/>
                </a:solidFill>
                <a:ea typeface="標楷體" panose="03000509000000000000" pitchFamily="65" charset="-120"/>
              </a:rPr>
              <a:pPr eaLnBrk="1" hangingPunct="1">
                <a:defRPr/>
              </a:pPr>
              <a:t>‹#›</a:t>
            </a:fld>
            <a:endParaRPr lang="zh-TW" altLang="en-US" sz="1200">
              <a:solidFill>
                <a:prstClr val="black"/>
              </a:solidFill>
              <a:ea typeface="標楷體" panose="03000509000000000000" pitchFamily="65" charset="-120"/>
            </a:endParaRPr>
          </a:p>
        </p:txBody>
      </p:sp>
    </p:spTree>
    <p:extLst>
      <p:ext uri="{BB962C8B-B14F-4D97-AF65-F5344CB8AC3E}">
        <p14:creationId xmlns:p14="http://schemas.microsoft.com/office/powerpoint/2010/main" val="2593734716"/>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 id="2147484303" r:id="rId12"/>
    <p:sldLayoutId id="2147484304" r:id="rId13"/>
    <p:sldLayoutId id="2147484305" r:id="rId14"/>
    <p:sldLayoutId id="2147484306" r:id="rId15"/>
  </p:sldLayoutIdLst>
  <p:timing>
    <p:tnLst>
      <p:par>
        <p:cTn id="1" dur="indefinite" restart="never" nodeType="tmRoot"/>
      </p:par>
    </p:tnLst>
  </p:timing>
  <p:hf sldNum="0" hd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ea typeface="新細明體" charset="-120"/>
        </a:defRPr>
      </a:lvl2pPr>
      <a:lvl3pPr algn="ctr" rtl="0" eaLnBrk="0" fontAlgn="base" hangingPunct="0">
        <a:spcBef>
          <a:spcPct val="0"/>
        </a:spcBef>
        <a:spcAft>
          <a:spcPct val="0"/>
        </a:spcAft>
        <a:defRPr sz="3300">
          <a:solidFill>
            <a:schemeClr val="tx1"/>
          </a:solidFill>
          <a:latin typeface="Calibri" pitchFamily="34" charset="0"/>
          <a:ea typeface="新細明體" charset="-120"/>
        </a:defRPr>
      </a:lvl3pPr>
      <a:lvl4pPr algn="ctr" rtl="0" eaLnBrk="0" fontAlgn="base" hangingPunct="0">
        <a:spcBef>
          <a:spcPct val="0"/>
        </a:spcBef>
        <a:spcAft>
          <a:spcPct val="0"/>
        </a:spcAft>
        <a:defRPr sz="3300">
          <a:solidFill>
            <a:schemeClr val="tx1"/>
          </a:solidFill>
          <a:latin typeface="Calibri" pitchFamily="34" charset="0"/>
          <a:ea typeface="新細明體" charset="-120"/>
        </a:defRPr>
      </a:lvl4pPr>
      <a:lvl5pPr algn="ctr" rtl="0" eaLnBrk="0" fontAlgn="base" hangingPunct="0">
        <a:spcBef>
          <a:spcPct val="0"/>
        </a:spcBef>
        <a:spcAft>
          <a:spcPct val="0"/>
        </a:spcAft>
        <a:defRPr sz="3300">
          <a:solidFill>
            <a:schemeClr val="tx1"/>
          </a:solidFill>
          <a:latin typeface="Calibri" pitchFamily="34" charset="0"/>
          <a:ea typeface="新細明體" charset="-120"/>
        </a:defRPr>
      </a:lvl5pPr>
      <a:lvl6pPr marL="342900" algn="ctr" rtl="0" fontAlgn="base">
        <a:spcBef>
          <a:spcPct val="0"/>
        </a:spcBef>
        <a:spcAft>
          <a:spcPct val="0"/>
        </a:spcAft>
        <a:defRPr sz="3300">
          <a:solidFill>
            <a:schemeClr val="tx1"/>
          </a:solidFill>
          <a:latin typeface="Calibri" pitchFamily="34" charset="0"/>
          <a:ea typeface="新細明體" charset="-120"/>
        </a:defRPr>
      </a:lvl6pPr>
      <a:lvl7pPr marL="685800" algn="ctr" rtl="0" fontAlgn="base">
        <a:spcBef>
          <a:spcPct val="0"/>
        </a:spcBef>
        <a:spcAft>
          <a:spcPct val="0"/>
        </a:spcAft>
        <a:defRPr sz="3300">
          <a:solidFill>
            <a:schemeClr val="tx1"/>
          </a:solidFill>
          <a:latin typeface="Calibri" pitchFamily="34" charset="0"/>
          <a:ea typeface="新細明體" charset="-120"/>
        </a:defRPr>
      </a:lvl7pPr>
      <a:lvl8pPr marL="1028700" algn="ctr" rtl="0" fontAlgn="base">
        <a:spcBef>
          <a:spcPct val="0"/>
        </a:spcBef>
        <a:spcAft>
          <a:spcPct val="0"/>
        </a:spcAft>
        <a:defRPr sz="3300">
          <a:solidFill>
            <a:schemeClr val="tx1"/>
          </a:solidFill>
          <a:latin typeface="Calibri" pitchFamily="34" charset="0"/>
          <a:ea typeface="新細明體" charset="-120"/>
        </a:defRPr>
      </a:lvl8pPr>
      <a:lvl9pPr marL="1371600" algn="ctr" rtl="0" fontAlgn="base">
        <a:spcBef>
          <a:spcPct val="0"/>
        </a:spcBef>
        <a:spcAft>
          <a:spcPct val="0"/>
        </a:spcAft>
        <a:defRPr sz="3300">
          <a:solidFill>
            <a:schemeClr val="tx1"/>
          </a:solidFill>
          <a:latin typeface="Calibri" pitchFamily="34" charset="0"/>
          <a:ea typeface="新細明體" charset="-12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8.xml"/><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043608" y="646732"/>
            <a:ext cx="6858000" cy="1790700"/>
          </a:xfrm>
        </p:spPr>
        <p:txBody>
          <a:bodyPr>
            <a:normAutofit/>
          </a:bodyPr>
          <a:lstStyle/>
          <a:p>
            <a:r>
              <a:rPr lang="zh-TW" altLang="en-US" sz="3600" b="1" dirty="0" smtClean="0">
                <a:solidFill>
                  <a:schemeClr val="bg1"/>
                </a:solidFill>
                <a:latin typeface="Times New Roman" panose="02020603050405020304" pitchFamily="18" charset="0"/>
                <a:ea typeface="標楷體" panose="03000509000000000000" pitchFamily="65" charset="-120"/>
              </a:rPr>
              <a:t>宜蘭縣</a:t>
            </a:r>
            <a:r>
              <a:rPr lang="zh-TW" altLang="en-US" sz="3600" b="1" dirty="0">
                <a:solidFill>
                  <a:schemeClr val="bg1"/>
                </a:solidFill>
                <a:latin typeface="Times New Roman" panose="02020603050405020304" pitchFamily="18" charset="0"/>
                <a:ea typeface="標楷體" panose="03000509000000000000" pitchFamily="65" charset="-120"/>
              </a:rPr>
              <a:t>蘇澳鎮</a:t>
            </a:r>
            <a:r>
              <a:rPr lang="en-US" altLang="zh-TW" sz="3600" b="1" dirty="0" smtClean="0">
                <a:solidFill>
                  <a:schemeClr val="bg1"/>
                </a:solidFill>
                <a:latin typeface="Times New Roman" panose="02020603050405020304" pitchFamily="18" charset="0"/>
                <a:ea typeface="標楷體" panose="03000509000000000000" pitchFamily="65" charset="-120"/>
              </a:rPr>
              <a:t>L5-0b-1~L5</a:t>
            </a:r>
            <a:br>
              <a:rPr lang="en-US" altLang="zh-TW" sz="3600" b="1" dirty="0" smtClean="0">
                <a:solidFill>
                  <a:schemeClr val="bg1"/>
                </a:solidFill>
                <a:latin typeface="Times New Roman" panose="02020603050405020304" pitchFamily="18" charset="0"/>
                <a:ea typeface="標楷體" panose="03000509000000000000" pitchFamily="65" charset="-120"/>
              </a:rPr>
            </a:br>
            <a:r>
              <a:rPr lang="zh-TW" altLang="en-US" sz="3600" b="1" dirty="0" smtClean="0">
                <a:solidFill>
                  <a:schemeClr val="bg1"/>
                </a:solidFill>
                <a:latin typeface="Times New Roman" panose="02020603050405020304" pitchFamily="18" charset="0"/>
                <a:ea typeface="標楷體" panose="03000509000000000000" pitchFamily="65" charset="-120"/>
              </a:rPr>
              <a:t>雨水</a:t>
            </a:r>
            <a:r>
              <a:rPr lang="zh-TW" altLang="en-US" sz="3600" b="1" dirty="0">
                <a:solidFill>
                  <a:schemeClr val="bg1"/>
                </a:solidFill>
                <a:latin typeface="Times New Roman" panose="02020603050405020304" pitchFamily="18" charset="0"/>
                <a:ea typeface="標楷體" panose="03000509000000000000" pitchFamily="65" charset="-120"/>
              </a:rPr>
              <a:t>下水道工程</a:t>
            </a:r>
            <a:endParaRPr lang="zh-TW" altLang="en-US" dirty="0"/>
          </a:p>
        </p:txBody>
      </p:sp>
      <p:sp>
        <p:nvSpPr>
          <p:cNvPr id="3" name="副標題 2"/>
          <p:cNvSpPr>
            <a:spLocks noGrp="1"/>
          </p:cNvSpPr>
          <p:nvPr>
            <p:ph type="subTitle" idx="1"/>
          </p:nvPr>
        </p:nvSpPr>
        <p:spPr>
          <a:xfrm>
            <a:off x="-6096" y="2438635"/>
            <a:ext cx="9144000" cy="1241822"/>
          </a:xfrm>
        </p:spPr>
        <p:txBody>
          <a:bodyPr>
            <a:normAutofit/>
          </a:bodyPr>
          <a:lstStyle/>
          <a:p>
            <a:r>
              <a:rPr lang="zh-TW" altLang="en-US" sz="3500" b="1" dirty="0" smtClean="0">
                <a:solidFill>
                  <a:schemeClr val="bg1"/>
                </a:solidFill>
                <a:latin typeface="Times New Roman" panose="02020603050405020304" pitchFamily="18" charset="0"/>
                <a:ea typeface="標楷體" panose="03000509000000000000" pitchFamily="65" charset="-120"/>
              </a:rPr>
              <a:t>第二次</a:t>
            </a:r>
            <a:r>
              <a:rPr lang="zh-TW" altLang="en-US" sz="3500" b="1" dirty="0">
                <a:solidFill>
                  <a:schemeClr val="bg1"/>
                </a:solidFill>
                <a:latin typeface="Times New Roman" panose="02020603050405020304" pitchFamily="18" charset="0"/>
                <a:ea typeface="標楷體" panose="03000509000000000000" pitchFamily="65" charset="-120"/>
              </a:rPr>
              <a:t>公聽會</a:t>
            </a:r>
            <a:endParaRPr lang="en-US" altLang="zh-TW" sz="3500" b="1" dirty="0">
              <a:solidFill>
                <a:schemeClr val="bg1"/>
              </a:solidFill>
              <a:latin typeface="Times New Roman" panose="02020603050405020304" pitchFamily="18" charset="0"/>
              <a:ea typeface="標楷體" panose="03000509000000000000" pitchFamily="65" charset="-120"/>
            </a:endParaRPr>
          </a:p>
          <a:p>
            <a:endParaRPr lang="en-US" altLang="zh-TW" b="1" dirty="0">
              <a:solidFill>
                <a:schemeClr val="bg1"/>
              </a:solidFill>
              <a:latin typeface="Times New Roman" panose="02020603050405020304" pitchFamily="18" charset="0"/>
              <a:ea typeface="標楷體" panose="03000509000000000000" pitchFamily="65" charset="-120"/>
            </a:endParaRPr>
          </a:p>
          <a:p>
            <a:endParaRPr lang="en-US" altLang="zh-TW" b="1" dirty="0" smtClean="0">
              <a:solidFill>
                <a:schemeClr val="bg1"/>
              </a:solidFill>
              <a:latin typeface="Times New Roman" panose="02020603050405020304" pitchFamily="18" charset="0"/>
              <a:ea typeface="標楷體" panose="03000509000000000000" pitchFamily="65" charset="-120"/>
            </a:endParaRPr>
          </a:p>
        </p:txBody>
      </p:sp>
      <p:sp>
        <p:nvSpPr>
          <p:cNvPr id="9" name="文字方塊 8"/>
          <p:cNvSpPr txBox="1"/>
          <p:nvPr/>
        </p:nvSpPr>
        <p:spPr>
          <a:xfrm>
            <a:off x="107504" y="5934670"/>
            <a:ext cx="2232248" cy="677108"/>
          </a:xfrm>
          <a:prstGeom prst="rect">
            <a:avLst/>
          </a:prstGeom>
          <a:noFill/>
        </p:spPr>
        <p:txBody>
          <a:bodyPr wrap="square" rtlCol="0">
            <a:spAutoFit/>
          </a:bodyPr>
          <a:lstStyle/>
          <a:p>
            <a:pPr algn="dist" eaLnBrk="1" fontAlgn="auto" hangingPunct="1">
              <a:spcBef>
                <a:spcPts val="0"/>
              </a:spcBef>
              <a:spcAft>
                <a:spcPts val="0"/>
              </a:spcAft>
            </a:pPr>
            <a:r>
              <a:rPr kumimoji="0" lang="zh-TW" altLang="en-US" b="1" dirty="0">
                <a:solidFill>
                  <a:prstClr val="white"/>
                </a:solidFill>
                <a:latin typeface="標楷體" panose="03000509000000000000" pitchFamily="65" charset="-120"/>
                <a:ea typeface="標楷體" panose="03000509000000000000" pitchFamily="65" charset="-120"/>
              </a:rPr>
              <a:t>宜蘭縣蘇澳鎮公所</a:t>
            </a:r>
          </a:p>
          <a:p>
            <a:pPr algn="dist" eaLnBrk="1" fontAlgn="auto" hangingPunct="1">
              <a:spcBef>
                <a:spcPts val="0"/>
              </a:spcBef>
              <a:spcAft>
                <a:spcPts val="0"/>
              </a:spcAft>
            </a:pPr>
            <a:r>
              <a:rPr kumimoji="0" lang="en-US" altLang="zh-TW" sz="1800" b="1" dirty="0" smtClean="0">
                <a:solidFill>
                  <a:prstClr val="white"/>
                </a:solidFill>
                <a:latin typeface="標楷體" panose="03000509000000000000" pitchFamily="65" charset="-120"/>
                <a:ea typeface="標楷體" panose="03000509000000000000" pitchFamily="65" charset="-120"/>
              </a:rPr>
              <a:t>112.12.03</a:t>
            </a:r>
            <a:endParaRPr kumimoji="0" lang="zh-TW" altLang="en-US" sz="1800" b="1" dirty="0">
              <a:solidFill>
                <a:prstClr val="white"/>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89585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1" name="群組 24"/>
          <p:cNvGrpSpPr>
            <a:grpSpLocks/>
          </p:cNvGrpSpPr>
          <p:nvPr/>
        </p:nvGrpSpPr>
        <p:grpSpPr bwMode="auto">
          <a:xfrm>
            <a:off x="857251" y="925117"/>
            <a:ext cx="1994297" cy="364331"/>
            <a:chOff x="1" y="108604"/>
            <a:chExt cx="2659765" cy="523221"/>
          </a:xfrm>
        </p:grpSpPr>
        <p:sp>
          <p:nvSpPr>
            <p:cNvPr id="26" name="Rectangle 7"/>
            <p:cNvSpPr>
              <a:spLocks noChangeArrowheads="1"/>
            </p:cNvSpPr>
            <p:nvPr/>
          </p:nvSpPr>
          <p:spPr bwMode="auto">
            <a:xfrm>
              <a:off x="1279864" y="108604"/>
              <a:ext cx="1379902" cy="523221"/>
            </a:xfrm>
            <a:prstGeom prst="rect">
              <a:avLst/>
            </a:prstGeom>
            <a:solidFill>
              <a:schemeClr val="accent5">
                <a:lumMod val="75000"/>
              </a:schemeClr>
            </a:solidFill>
            <a:ln>
              <a:noFill/>
            </a:ln>
          </p:spPr>
          <p:txBody>
            <a:bodyPr anchor="ctr"/>
            <a:lstStyle/>
            <a:p>
              <a:pPr algn="ctr" eaLnBrk="1" hangingPunct="1">
                <a:defRPr/>
              </a:pPr>
              <a:endParaRPr kumimoji="0" lang="zh-TW" altLang="zh-TW" sz="135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27" name="Rectangle 16"/>
            <p:cNvSpPr/>
            <p:nvPr/>
          </p:nvSpPr>
          <p:spPr>
            <a:xfrm>
              <a:off x="2288193" y="108604"/>
              <a:ext cx="269946"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prstClr val="white"/>
                </a:solidFill>
              </a:endParaRPr>
            </a:p>
          </p:txBody>
        </p:sp>
        <p:sp>
          <p:nvSpPr>
            <p:cNvPr id="28" name="Rectangle 15"/>
            <p:cNvSpPr/>
            <p:nvPr/>
          </p:nvSpPr>
          <p:spPr>
            <a:xfrm>
              <a:off x="1" y="108604"/>
              <a:ext cx="2432692"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grpSp>
      <p:sp>
        <p:nvSpPr>
          <p:cNvPr id="29" name="TextBox 17"/>
          <p:cNvSpPr txBox="1"/>
          <p:nvPr/>
        </p:nvSpPr>
        <p:spPr>
          <a:xfrm>
            <a:off x="1115616" y="929879"/>
            <a:ext cx="1579959" cy="415498"/>
          </a:xfrm>
          <a:prstGeom prst="rect">
            <a:avLst/>
          </a:prstGeom>
          <a:noFill/>
        </p:spPr>
        <p:txBody>
          <a:bodyPr>
            <a:spAutoFit/>
          </a:bodyPr>
          <a:lstStyle/>
          <a:p>
            <a:pPr>
              <a:defRPr/>
            </a:pPr>
            <a:r>
              <a:rPr lang="zh-TW" altLang="en-US" sz="21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五</a:t>
            </a:r>
            <a:r>
              <a:rPr lang="en-US" altLang="zh-TW" sz="21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a:t>
            </a:r>
            <a:r>
              <a:rPr lang="zh-TW" altLang="en-US" sz="21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計畫經費</a:t>
            </a:r>
            <a:endParaRPr lang="en-US" sz="2100" b="1" spc="-113" dirty="0">
              <a:solidFill>
                <a:prstClr val="white"/>
              </a:solidFill>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13323" name="矩形 2"/>
          <p:cNvSpPr>
            <a:spLocks noChangeArrowheads="1"/>
          </p:cNvSpPr>
          <p:nvPr/>
        </p:nvSpPr>
        <p:spPr bwMode="auto">
          <a:xfrm>
            <a:off x="1143001" y="1391841"/>
            <a:ext cx="7173415" cy="290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just" eaLnBrk="1" hangingPunct="1">
              <a:spcBef>
                <a:spcPts val="600"/>
              </a:spcBef>
              <a:spcAft>
                <a:spcPts val="600"/>
              </a:spcAft>
              <a:buSzPct val="80000"/>
              <a:buFont typeface="Wingdings" panose="05000000000000000000" pitchFamily="2" charset="2"/>
              <a:buChar char="n"/>
            </a:pPr>
            <a:r>
              <a:rPr lang="zh-TW" altLang="en-US" sz="2400" dirty="0" smtClean="0">
                <a:solidFill>
                  <a:prstClr val="black"/>
                </a:solidFill>
                <a:latin typeface="微軟正黑體" panose="020B0604030504040204" pitchFamily="34" charset="-120"/>
                <a:ea typeface="微軟正黑體" panose="020B0604030504040204" pitchFamily="34" charset="-120"/>
              </a:rPr>
              <a:t>總經費：</a:t>
            </a:r>
            <a:r>
              <a:rPr lang="en-US" altLang="zh-TW" sz="2400" dirty="0" smtClean="0">
                <a:solidFill>
                  <a:prstClr val="black"/>
                </a:solidFill>
                <a:latin typeface="微軟正黑體" panose="020B0604030504040204" pitchFamily="34" charset="-120"/>
                <a:ea typeface="微軟正黑體" panose="020B0604030504040204" pitchFamily="34" charset="-120"/>
              </a:rPr>
              <a:t>2,322</a:t>
            </a:r>
            <a:r>
              <a:rPr lang="zh-TW" altLang="en-US" sz="2400" dirty="0" smtClean="0">
                <a:solidFill>
                  <a:prstClr val="black"/>
                </a:solidFill>
                <a:latin typeface="微軟正黑體" panose="020B0604030504040204" pitchFamily="34" charset="-120"/>
                <a:ea typeface="微軟正黑體" panose="020B0604030504040204" pitchFamily="34" charset="-120"/>
              </a:rPr>
              <a:t>萬</a:t>
            </a:r>
            <a:r>
              <a:rPr lang="en-US" altLang="zh-TW" sz="2400" dirty="0" smtClean="0">
                <a:solidFill>
                  <a:prstClr val="black"/>
                </a:solidFill>
                <a:latin typeface="微軟正黑體" panose="020B0604030504040204" pitchFamily="34" charset="-120"/>
                <a:ea typeface="微軟正黑體" panose="020B0604030504040204" pitchFamily="34" charset="-120"/>
              </a:rPr>
              <a:t>5,000</a:t>
            </a:r>
            <a:r>
              <a:rPr lang="zh-TW" altLang="en-US" sz="2400" dirty="0" smtClean="0">
                <a:solidFill>
                  <a:prstClr val="black"/>
                </a:solidFill>
                <a:latin typeface="微軟正黑體" panose="020B0604030504040204" pitchFamily="34" charset="-120"/>
                <a:ea typeface="微軟正黑體" panose="020B0604030504040204" pitchFamily="34" charset="-120"/>
              </a:rPr>
              <a:t>元</a:t>
            </a:r>
            <a:endParaRPr lang="en-US" altLang="zh-TW" sz="2400" dirty="0" smtClean="0">
              <a:solidFill>
                <a:prstClr val="black"/>
              </a:solidFill>
              <a:latin typeface="微軟正黑體" panose="020B0604030504040204" pitchFamily="34" charset="-120"/>
              <a:ea typeface="微軟正黑體" panose="020B0604030504040204" pitchFamily="34" charset="-120"/>
            </a:endParaRPr>
          </a:p>
          <a:p>
            <a:r>
              <a:rPr lang="zh-TW" altLang="en-US" sz="2400" dirty="0">
                <a:solidFill>
                  <a:prstClr val="black"/>
                </a:solidFill>
                <a:latin typeface="微軟正黑體" panose="020B0604030504040204" pitchFamily="34" charset="-120"/>
                <a:ea typeface="微軟正黑體" panose="020B0604030504040204" pitchFamily="34" charset="-120"/>
              </a:rPr>
              <a:t>經費來源</a:t>
            </a:r>
            <a:r>
              <a:rPr lang="zh-TW" altLang="en-US" sz="2400" dirty="0" smtClean="0">
                <a:solidFill>
                  <a:prstClr val="black"/>
                </a:solidFill>
                <a:latin typeface="微軟正黑體" panose="020B0604030504040204" pitchFamily="34" charset="-120"/>
                <a:ea typeface="微軟正黑體" panose="020B0604030504040204" pitchFamily="34" charset="-120"/>
              </a:rPr>
              <a:t>：</a:t>
            </a:r>
            <a:r>
              <a:rPr lang="zh-HK" altLang="zh-TW" sz="2400" dirty="0">
                <a:solidFill>
                  <a:prstClr val="black"/>
                </a:solidFill>
                <a:latin typeface="微軟正黑體" panose="020B0604030504040204" pitchFamily="34" charset="-120"/>
                <a:ea typeface="微軟正黑體" panose="020B0604030504040204" pitchFamily="34" charset="-120"/>
              </a:rPr>
              <a:t>前瞻基礎建設計畫</a:t>
            </a:r>
            <a:r>
              <a:rPr lang="en-US" altLang="zh-TW" sz="2400" dirty="0">
                <a:solidFill>
                  <a:prstClr val="black"/>
                </a:solidFill>
                <a:latin typeface="微軟正黑體" panose="020B0604030504040204" pitchFamily="34" charset="-120"/>
                <a:ea typeface="微軟正黑體" panose="020B0604030504040204" pitchFamily="34" charset="-120"/>
              </a:rPr>
              <a:t>-</a:t>
            </a:r>
            <a:r>
              <a:rPr lang="zh-HK" altLang="zh-TW" sz="2400" dirty="0">
                <a:solidFill>
                  <a:prstClr val="black"/>
                </a:solidFill>
                <a:latin typeface="微軟正黑體" panose="020B0604030504040204" pitchFamily="34" charset="-120"/>
                <a:ea typeface="微軟正黑體" panose="020B0604030504040204" pitchFamily="34" charset="-120"/>
              </a:rPr>
              <a:t>水環境建設</a:t>
            </a:r>
            <a:r>
              <a:rPr lang="en-US" altLang="zh-TW" sz="2400" dirty="0">
                <a:solidFill>
                  <a:prstClr val="black"/>
                </a:solidFill>
                <a:latin typeface="微軟正黑體" panose="020B0604030504040204" pitchFamily="34" charset="-120"/>
                <a:ea typeface="微軟正黑體" panose="020B0604030504040204" pitchFamily="34" charset="-120"/>
              </a:rPr>
              <a:t>-</a:t>
            </a:r>
            <a:r>
              <a:rPr lang="zh-HK" altLang="zh-TW" sz="2400" dirty="0">
                <a:solidFill>
                  <a:prstClr val="black"/>
                </a:solidFill>
                <a:latin typeface="微軟正黑體" panose="020B0604030504040204" pitchFamily="34" charset="-120"/>
                <a:ea typeface="微軟正黑體" panose="020B0604030504040204" pitchFamily="34" charset="-120"/>
              </a:rPr>
              <a:t>水與</a:t>
            </a:r>
            <a:r>
              <a:rPr lang="zh-HK" altLang="zh-TW" sz="2400" dirty="0" smtClean="0">
                <a:solidFill>
                  <a:prstClr val="black"/>
                </a:solidFill>
                <a:latin typeface="微軟正黑體" panose="020B0604030504040204" pitchFamily="34" charset="-120"/>
                <a:ea typeface="微軟正黑體" panose="020B0604030504040204" pitchFamily="34" charset="-120"/>
              </a:rPr>
              <a:t>安全</a:t>
            </a:r>
            <a:r>
              <a:rPr lang="en-US" altLang="zh-TW" sz="2400" dirty="0">
                <a:solidFill>
                  <a:prstClr val="black"/>
                </a:solidFill>
                <a:latin typeface="微軟正黑體" panose="020B0604030504040204" pitchFamily="34" charset="-120"/>
                <a:ea typeface="微軟正黑體" panose="020B0604030504040204" pitchFamily="34" charset="-120"/>
              </a:rPr>
              <a:t>-</a:t>
            </a:r>
            <a:r>
              <a:rPr lang="zh-HK" altLang="zh-TW" sz="2400" dirty="0">
                <a:solidFill>
                  <a:prstClr val="black"/>
                </a:solidFill>
                <a:latin typeface="微軟正黑體" panose="020B0604030504040204" pitchFamily="34" charset="-120"/>
                <a:ea typeface="微軟正黑體" panose="020B0604030504040204" pitchFamily="34" charset="-120"/>
              </a:rPr>
              <a:t>縣市管河川及區域排水整體改善計畫</a:t>
            </a:r>
            <a:r>
              <a:rPr lang="en-US" altLang="zh-TW" sz="2400" dirty="0">
                <a:solidFill>
                  <a:prstClr val="black"/>
                </a:solidFill>
                <a:latin typeface="微軟正黑體" panose="020B0604030504040204" pitchFamily="34" charset="-120"/>
                <a:ea typeface="微軟正黑體" panose="020B0604030504040204" pitchFamily="34" charset="-120"/>
              </a:rPr>
              <a:t>-</a:t>
            </a:r>
            <a:r>
              <a:rPr lang="zh-HK" altLang="zh-TW" sz="2400" dirty="0">
                <a:solidFill>
                  <a:prstClr val="black"/>
                </a:solidFill>
                <a:latin typeface="微軟正黑體" panose="020B0604030504040204" pitchFamily="34" charset="-120"/>
                <a:ea typeface="微軟正黑體" panose="020B0604030504040204" pitchFamily="34" charset="-120"/>
              </a:rPr>
              <a:t>下水道及都市區</a:t>
            </a:r>
            <a:r>
              <a:rPr lang="zh-HK" altLang="zh-TW" sz="2400" dirty="0" smtClean="0">
                <a:solidFill>
                  <a:prstClr val="black"/>
                </a:solidFill>
                <a:latin typeface="微軟正黑體" panose="020B0604030504040204" pitchFamily="34" charset="-120"/>
                <a:ea typeface="微軟正黑體" panose="020B0604030504040204" pitchFamily="34" charset="-120"/>
              </a:rPr>
              <a:t>其他排水</a:t>
            </a:r>
            <a:r>
              <a:rPr lang="zh-TW" altLang="en-US" sz="2400" dirty="0" smtClean="0">
                <a:solidFill>
                  <a:prstClr val="black"/>
                </a:solidFill>
                <a:latin typeface="微軟正黑體" panose="020B0604030504040204" pitchFamily="34" charset="-120"/>
                <a:ea typeface="微軟正黑體" panose="020B0604030504040204" pitchFamily="34" charset="-120"/>
              </a:rPr>
              <a:t>補助款、</a:t>
            </a:r>
            <a:r>
              <a:rPr lang="en-US" altLang="zh-TW" sz="2400" dirty="0" smtClean="0">
                <a:solidFill>
                  <a:prstClr val="black"/>
                </a:solidFill>
                <a:latin typeface="微軟正黑體" panose="020B0604030504040204" pitchFamily="34" charset="-120"/>
                <a:ea typeface="微軟正黑體" panose="020B0604030504040204" pitchFamily="34" charset="-120"/>
              </a:rPr>
              <a:t>112</a:t>
            </a:r>
            <a:r>
              <a:rPr lang="zh-TW" altLang="en-US" sz="2400" dirty="0" smtClean="0">
                <a:solidFill>
                  <a:prstClr val="black"/>
                </a:solidFill>
                <a:latin typeface="微軟正黑體" panose="020B0604030504040204" pitchFamily="34" charset="-120"/>
                <a:ea typeface="微軟正黑體" panose="020B0604030504040204" pitchFamily="34" charset="-120"/>
              </a:rPr>
              <a:t>年臺灣港務股份有限公司港務盈餘分配款</a:t>
            </a:r>
            <a:endParaRPr lang="en-US" altLang="zh-TW" sz="2400" dirty="0" smtClean="0">
              <a:solidFill>
                <a:prstClr val="black"/>
              </a:solidFill>
              <a:latin typeface="微軟正黑體" panose="020B0604030504040204" pitchFamily="34" charset="-120"/>
              <a:ea typeface="微軟正黑體" panose="020B0604030504040204" pitchFamily="34" charset="-120"/>
            </a:endParaRPr>
          </a:p>
          <a:p>
            <a:pPr algn="just" eaLnBrk="1" hangingPunct="1">
              <a:spcBef>
                <a:spcPts val="600"/>
              </a:spcBef>
              <a:spcAft>
                <a:spcPts val="600"/>
              </a:spcAft>
              <a:buSzPct val="80000"/>
              <a:buFont typeface="Wingdings" panose="05000000000000000000" pitchFamily="2" charset="2"/>
              <a:buChar char="n"/>
            </a:pPr>
            <a:r>
              <a:rPr lang="zh-TW" altLang="en-US" sz="2400" dirty="0">
                <a:solidFill>
                  <a:prstClr val="black"/>
                </a:solidFill>
                <a:latin typeface="微軟正黑體" panose="020B0604030504040204" pitchFamily="34" charset="-120"/>
                <a:ea typeface="微軟正黑體" panose="020B0604030504040204" pitchFamily="34" charset="-120"/>
              </a:rPr>
              <a:t>包括工程費、用地</a:t>
            </a:r>
            <a:r>
              <a:rPr lang="zh-TW" altLang="en-US" sz="2400" dirty="0" smtClean="0">
                <a:solidFill>
                  <a:prstClr val="black"/>
                </a:solidFill>
                <a:latin typeface="微軟正黑體" panose="020B0604030504040204" pitchFamily="34" charset="-120"/>
                <a:ea typeface="微軟正黑體" panose="020B0604030504040204" pitchFamily="34" charset="-120"/>
              </a:rPr>
              <a:t>費等，實際</a:t>
            </a:r>
            <a:r>
              <a:rPr lang="zh-TW" altLang="en-US" sz="2400" dirty="0">
                <a:solidFill>
                  <a:prstClr val="black"/>
                </a:solidFill>
                <a:latin typeface="微軟正黑體" panose="020B0604030504040204" pitchFamily="34" charset="-120"/>
                <a:ea typeface="微軟正黑體" panose="020B0604030504040204" pitchFamily="34" charset="-120"/>
              </a:rPr>
              <a:t>金額尚待土地及地上物查估後始有確切數額</a:t>
            </a:r>
            <a:r>
              <a:rPr lang="zh-TW" altLang="en-US" sz="2400" dirty="0" smtClean="0">
                <a:solidFill>
                  <a:prstClr val="black"/>
                </a:solidFill>
                <a:latin typeface="微軟正黑體" panose="020B0604030504040204" pitchFamily="34" charset="-120"/>
                <a:ea typeface="微軟正黑體" panose="020B0604030504040204" pitchFamily="34" charset="-120"/>
              </a:rPr>
              <a:t>。</a:t>
            </a:r>
            <a:endParaRPr lang="zh-TW" altLang="en-US" sz="2400"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39082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1547813" y="3318738"/>
            <a:ext cx="5970932" cy="475060"/>
          </a:xfrm>
          <a:prstGeom prst="rect">
            <a:avLst/>
          </a:prstGeom>
          <a:noFill/>
          <a:ln w="9525">
            <a:noFill/>
            <a:miter lim="800000"/>
            <a:headEnd/>
            <a:tailEnd/>
          </a:ln>
          <a:effectLst/>
        </p:spPr>
        <p:txBody>
          <a:bodyPr anchor="ctr"/>
          <a:lstStyle/>
          <a:p>
            <a:pPr algn="ctr">
              <a:defRPr/>
            </a:pPr>
            <a:r>
              <a:rPr lang="zh-TW" altLang="en-US" sz="4400" b="1">
                <a:solidFill>
                  <a:prstClr val="black"/>
                </a:solidFill>
                <a:latin typeface="微軟正黑體" panose="020B0604030504040204" pitchFamily="34" charset="-120"/>
                <a:ea typeface="微軟正黑體" panose="020B0604030504040204" pitchFamily="34" charset="-120"/>
              </a:rPr>
              <a:t>土地徵收綜合評估</a:t>
            </a:r>
            <a:endParaRPr lang="zh-TW" altLang="en-US" sz="4400" b="1" dirty="0">
              <a:solidFill>
                <a:prstClr val="black"/>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857251" y="2275329"/>
            <a:ext cx="1994297" cy="420260"/>
            <a:chOff x="1143001" y="90489"/>
            <a:chExt cx="2659063" cy="560347"/>
          </a:xfrm>
        </p:grpSpPr>
        <p:grpSp>
          <p:nvGrpSpPr>
            <p:cNvPr id="5" name="群組 24"/>
            <p:cNvGrpSpPr>
              <a:grpSpLocks/>
            </p:cNvGrpSpPr>
            <p:nvPr/>
          </p:nvGrpSpPr>
          <p:grpSpPr bwMode="auto">
            <a:xfrm>
              <a:off x="1143001" y="90489"/>
              <a:ext cx="2659063" cy="485775"/>
              <a:chOff x="1" y="108604"/>
              <a:chExt cx="2659765" cy="523221"/>
            </a:xfrm>
          </p:grpSpPr>
          <p:sp>
            <p:nvSpPr>
              <p:cNvPr id="6" name="Rectangle 7"/>
              <p:cNvSpPr>
                <a:spLocks noChangeArrowheads="1"/>
              </p:cNvSpPr>
              <p:nvPr/>
            </p:nvSpPr>
            <p:spPr bwMode="auto">
              <a:xfrm>
                <a:off x="1279864" y="108604"/>
                <a:ext cx="1379902" cy="523221"/>
              </a:xfrm>
              <a:prstGeom prst="rect">
                <a:avLst/>
              </a:prstGeom>
              <a:solidFill>
                <a:schemeClr val="accent5">
                  <a:lumMod val="75000"/>
                </a:schemeClr>
              </a:solidFill>
              <a:ln>
                <a:noFill/>
              </a:ln>
            </p:spPr>
            <p:txBody>
              <a:bodyPr anchor="ctr"/>
              <a:lstStyle/>
              <a:p>
                <a:pPr algn="ctr">
                  <a:defRPr/>
                </a:pPr>
                <a:endParaRPr lang="zh-TW" altLang="zh-TW" sz="150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7" name="Rectangle 16"/>
              <p:cNvSpPr/>
              <p:nvPr/>
            </p:nvSpPr>
            <p:spPr>
              <a:xfrm>
                <a:off x="2288193" y="108604"/>
                <a:ext cx="269946"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prstClr val="white"/>
                  </a:solidFill>
                </a:endParaRPr>
              </a:p>
            </p:txBody>
          </p:sp>
          <p:sp>
            <p:nvSpPr>
              <p:cNvPr id="8" name="Rectangle 15"/>
              <p:cNvSpPr/>
              <p:nvPr/>
            </p:nvSpPr>
            <p:spPr>
              <a:xfrm>
                <a:off x="1" y="108604"/>
                <a:ext cx="2432692"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grpSp>
        <p:sp>
          <p:nvSpPr>
            <p:cNvPr id="9" name="TextBox 17"/>
            <p:cNvSpPr txBox="1"/>
            <p:nvPr/>
          </p:nvSpPr>
          <p:spPr>
            <a:xfrm>
              <a:off x="1487489" y="96838"/>
              <a:ext cx="2106611" cy="553998"/>
            </a:xfrm>
            <a:prstGeom prst="rect">
              <a:avLst/>
            </a:prstGeom>
            <a:noFill/>
          </p:spPr>
          <p:txBody>
            <a:bodyPr>
              <a:spAutoFit/>
            </a:bodyPr>
            <a:lstStyle/>
            <a:p>
              <a:pPr>
                <a:defRPr/>
              </a:pPr>
              <a:r>
                <a:rPr lang="zh-TW" altLang="en-US" sz="21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貳</a:t>
              </a:r>
              <a:r>
                <a:rPr lang="en-US" altLang="zh-TW" sz="21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a:t>
              </a:r>
              <a:r>
                <a:rPr lang="zh-TW" altLang="en-US" sz="21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 </a:t>
              </a:r>
              <a:endParaRPr lang="en-US" sz="2100" b="1" spc="-113" dirty="0">
                <a:solidFill>
                  <a:prstClr val="white"/>
                </a:solidFill>
                <a:latin typeface="微軟正黑體" panose="020B0604030504040204" pitchFamily="34" charset="-120"/>
                <a:ea typeface="微軟正黑體" panose="020B0604030504040204" pitchFamily="34" charset="-120"/>
                <a:cs typeface="Open Sans" panose="020B0606030504020204" pitchFamily="34" charset="0"/>
              </a:endParaRPr>
            </a:p>
          </p:txBody>
        </p:sp>
      </p:grpSp>
    </p:spTree>
    <p:extLst>
      <p:ext uri="{BB962C8B-B14F-4D97-AF65-F5344CB8AC3E}">
        <p14:creationId xmlns:p14="http://schemas.microsoft.com/office/powerpoint/2010/main" val="3370394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1" name="群組 24"/>
          <p:cNvGrpSpPr>
            <a:grpSpLocks/>
          </p:cNvGrpSpPr>
          <p:nvPr/>
        </p:nvGrpSpPr>
        <p:grpSpPr bwMode="auto">
          <a:xfrm>
            <a:off x="539552" y="116632"/>
            <a:ext cx="4146797" cy="364331"/>
            <a:chOff x="1" y="108604"/>
            <a:chExt cx="2659765" cy="523221"/>
          </a:xfrm>
        </p:grpSpPr>
        <p:sp>
          <p:nvSpPr>
            <p:cNvPr id="26" name="Rectangle 7"/>
            <p:cNvSpPr>
              <a:spLocks noChangeArrowheads="1"/>
            </p:cNvSpPr>
            <p:nvPr/>
          </p:nvSpPr>
          <p:spPr bwMode="auto">
            <a:xfrm>
              <a:off x="1279864" y="108604"/>
              <a:ext cx="1379902" cy="523221"/>
            </a:xfrm>
            <a:prstGeom prst="rect">
              <a:avLst/>
            </a:prstGeom>
            <a:solidFill>
              <a:schemeClr val="accent5">
                <a:lumMod val="75000"/>
              </a:schemeClr>
            </a:solidFill>
            <a:ln>
              <a:noFill/>
            </a:ln>
          </p:spPr>
          <p:txBody>
            <a:bodyPr anchor="ctr"/>
            <a:lstStyle/>
            <a:p>
              <a:pPr algn="ctr" eaLnBrk="1" hangingPunct="1">
                <a:defRPr/>
              </a:pPr>
              <a:endParaRPr kumimoji="0" lang="zh-TW" altLang="zh-TW" sz="135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27" name="Rectangle 16"/>
            <p:cNvSpPr/>
            <p:nvPr/>
          </p:nvSpPr>
          <p:spPr>
            <a:xfrm>
              <a:off x="2288193" y="108604"/>
              <a:ext cx="269946"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prstClr val="white"/>
                </a:solidFill>
              </a:endParaRPr>
            </a:p>
          </p:txBody>
        </p:sp>
        <p:sp>
          <p:nvSpPr>
            <p:cNvPr id="28" name="Rectangle 15"/>
            <p:cNvSpPr/>
            <p:nvPr/>
          </p:nvSpPr>
          <p:spPr>
            <a:xfrm>
              <a:off x="1" y="108604"/>
              <a:ext cx="2432692"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grpSp>
      <p:sp>
        <p:nvSpPr>
          <p:cNvPr id="29" name="TextBox 17"/>
          <p:cNvSpPr txBox="1"/>
          <p:nvPr/>
        </p:nvSpPr>
        <p:spPr>
          <a:xfrm>
            <a:off x="539552" y="91048"/>
            <a:ext cx="4506837" cy="415498"/>
          </a:xfrm>
          <a:prstGeom prst="rect">
            <a:avLst/>
          </a:prstGeom>
          <a:noFill/>
        </p:spPr>
        <p:txBody>
          <a:bodyPr wrap="square">
            <a:spAutoFit/>
          </a:bodyPr>
          <a:lstStyle/>
          <a:p>
            <a:pPr>
              <a:defRPr/>
            </a:pPr>
            <a:r>
              <a:rPr lang="zh-TW" alt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綜合評估分析</a:t>
            </a:r>
            <a:r>
              <a:rPr lang="en-US" altLang="zh-TW"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a:t>
            </a:r>
            <a:r>
              <a:rPr lang="en-US" altLang="zh-TW"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1/9)-</a:t>
            </a:r>
            <a:r>
              <a:rPr lang="zh-TW" alt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社會因素</a:t>
            </a:r>
            <a:endParaRPr 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302219541"/>
              </p:ext>
            </p:extLst>
          </p:nvPr>
        </p:nvGraphicFramePr>
        <p:xfrm>
          <a:off x="539552" y="692696"/>
          <a:ext cx="8352928" cy="4999958"/>
        </p:xfrm>
        <a:graphic>
          <a:graphicData uri="http://schemas.openxmlformats.org/drawingml/2006/table">
            <a:tbl>
              <a:tblPr firstRow="1" bandRow="1">
                <a:tableStyleId>{7DF18680-E054-41AD-8BC1-D1AEF772440D}</a:tableStyleId>
              </a:tblPr>
              <a:tblGrid>
                <a:gridCol w="1656184"/>
                <a:gridCol w="6696744"/>
              </a:tblGrid>
              <a:tr h="43051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ts val="450"/>
                        </a:spcAft>
                        <a:buClrTx/>
                        <a:buSzPct val="80000"/>
                        <a:buFont typeface="Wingdings" panose="05000000000000000000" pitchFamily="2" charset="2"/>
                        <a:buNone/>
                        <a:tabLst/>
                      </a:pPr>
                      <a:r>
                        <a:rPr kumimoji="1" lang="zh-TW" altLang="en-US" sz="1800" kern="1200" dirty="0">
                          <a:solidFill>
                            <a:schemeClr val="bg1"/>
                          </a:solidFill>
                          <a:latin typeface="微軟正黑體" panose="020B0604030504040204" pitchFamily="34" charset="-120"/>
                          <a:ea typeface="微軟正黑體" panose="020B0604030504040204" pitchFamily="34" charset="-120"/>
                          <a:cs typeface="+mn-cs"/>
                        </a:rPr>
                        <a:t>評估分析項目</a:t>
                      </a:r>
                    </a:p>
                  </a:txBody>
                  <a:tcPr marT="45704" marB="45704"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ts val="450"/>
                        </a:spcAft>
                        <a:buClrTx/>
                        <a:buSzPct val="80000"/>
                        <a:buFont typeface="Wingdings" panose="05000000000000000000" pitchFamily="2" charset="2"/>
                        <a:buNone/>
                        <a:tabLst/>
                      </a:pPr>
                      <a:r>
                        <a:rPr kumimoji="1" lang="zh-TW" altLang="en-US" sz="1800" kern="1200" dirty="0">
                          <a:solidFill>
                            <a:schemeClr val="bg1"/>
                          </a:solidFill>
                          <a:latin typeface="微軟正黑體" panose="020B0604030504040204" pitchFamily="34" charset="-120"/>
                          <a:ea typeface="微軟正黑體" panose="020B0604030504040204" pitchFamily="34" charset="-120"/>
                          <a:cs typeface="+mn-cs"/>
                        </a:rPr>
                        <a:t>影響說明</a:t>
                      </a:r>
                    </a:p>
                  </a:txBody>
                  <a:tcPr marT="45704" marB="45704" anchor="ctr" horzOverflow="overflow"/>
                </a:tc>
              </a:tr>
              <a:tr h="246635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just" defTabSz="914400" rtl="0" eaLnBrk="1" fontAlgn="base" latinLnBrk="0" hangingPunct="1">
                        <a:lnSpc>
                          <a:spcPct val="100000"/>
                        </a:lnSpc>
                        <a:spcBef>
                          <a:spcPct val="0"/>
                        </a:spcBef>
                        <a:spcAft>
                          <a:spcPts val="450"/>
                        </a:spcAft>
                        <a:buClrTx/>
                        <a:buSzPct val="80000"/>
                        <a:buFont typeface="Wingdings" panose="05000000000000000000" pitchFamily="2" charset="2"/>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徵收所影響</a:t>
                      </a:r>
                      <a:r>
                        <a:rPr kumimoji="1" lang="zh-TW" altLang="en-US" sz="1800" u="sng" kern="1200" dirty="0">
                          <a:solidFill>
                            <a:srgbClr val="6600CC"/>
                          </a:solidFill>
                          <a:latin typeface="微軟正黑體" panose="020B0604030504040204" pitchFamily="34" charset="-120"/>
                          <a:ea typeface="微軟正黑體" panose="020B0604030504040204" pitchFamily="34" charset="-120"/>
                          <a:cs typeface="+mn-cs"/>
                        </a:rPr>
                        <a:t>人口之多寡、年齡結構 </a:t>
                      </a:r>
                    </a:p>
                  </a:txBody>
                  <a:tcPr marT="45704" marB="45704"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342900" marR="0" lvl="0" indent="-342900" algn="just" defTabSz="914400" rtl="0" eaLnBrk="1" fontAlgn="base" latinLnBrk="0" hangingPunct="1">
                        <a:lnSpc>
                          <a:spcPct val="100000"/>
                        </a:lnSpc>
                        <a:spcBef>
                          <a:spcPts val="600"/>
                        </a:spcBef>
                        <a:spcAft>
                          <a:spcPts val="600"/>
                        </a:spcAft>
                        <a:buClrTx/>
                        <a:buSzPct val="80000"/>
                        <a:buFont typeface="Wingdings" panose="05000000000000000000" pitchFamily="2" charset="2"/>
                        <a:buChar char="n"/>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本興辦事業所需用地坐落宜蘭縣</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蘇澳鎮</a:t>
                      </a:r>
                      <a:r>
                        <a:rPr kumimoji="1" lang="zh-TW" altLang="en-US" sz="1800" u="sng" kern="1200" dirty="0" smtClean="0">
                          <a:solidFill>
                            <a:srgbClr val="0000FF"/>
                          </a:solidFill>
                          <a:latin typeface="微軟正黑體" panose="020B0604030504040204" pitchFamily="34" charset="-120"/>
                          <a:ea typeface="微軟正黑體" panose="020B0604030504040204" pitchFamily="34" charset="-120"/>
                          <a:cs typeface="+mn-cs"/>
                        </a:rPr>
                        <a:t>蘇北里</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a:t>
                      </a:r>
                      <a:r>
                        <a:rPr kumimoji="1" lang="zh-TW" altLang="en-US" sz="1800" u="sng" kern="1200" dirty="0">
                          <a:solidFill>
                            <a:srgbClr val="0000FF"/>
                          </a:solidFill>
                          <a:latin typeface="微軟正黑體" panose="020B0604030504040204" pitchFamily="34" charset="-120"/>
                          <a:ea typeface="微軟正黑體" panose="020B0604030504040204" pitchFamily="34" charset="-120"/>
                          <a:cs typeface="+mn-cs"/>
                        </a:rPr>
                        <a:t>人口年齡結構</a:t>
                      </a:r>
                      <a:r>
                        <a:rPr kumimoji="1" lang="zh-TW" altLang="en-US" sz="1800" u="sng" kern="1200" dirty="0" smtClean="0">
                          <a:solidFill>
                            <a:srgbClr val="0000FF"/>
                          </a:solidFill>
                          <a:latin typeface="微軟正黑體" panose="020B0604030504040204" pitchFamily="34" charset="-120"/>
                          <a:ea typeface="微軟正黑體" panose="020B0604030504040204" pitchFamily="34" charset="-120"/>
                          <a:cs typeface="+mn-cs"/>
                        </a:rPr>
                        <a:t>以</a:t>
                      </a:r>
                      <a:r>
                        <a:rPr kumimoji="1" lang="en-US" altLang="zh-TW" sz="1800" u="sng" kern="1200" dirty="0" smtClean="0">
                          <a:solidFill>
                            <a:srgbClr val="0000FF"/>
                          </a:solidFill>
                          <a:latin typeface="微軟正黑體" panose="020B0604030504040204" pitchFamily="34" charset="-120"/>
                          <a:ea typeface="微軟正黑體" panose="020B0604030504040204" pitchFamily="34" charset="-120"/>
                          <a:cs typeface="+mn-cs"/>
                        </a:rPr>
                        <a:t>50-54</a:t>
                      </a:r>
                      <a:r>
                        <a:rPr kumimoji="1" lang="zh-TW" altLang="en-US" sz="1800" u="sng" kern="1200" dirty="0" smtClean="0">
                          <a:solidFill>
                            <a:srgbClr val="0000FF"/>
                          </a:solidFill>
                          <a:latin typeface="微軟正黑體" panose="020B0604030504040204" pitchFamily="34" charset="-120"/>
                          <a:ea typeface="微軟正黑體" panose="020B0604030504040204" pitchFamily="34" charset="-120"/>
                          <a:cs typeface="+mn-cs"/>
                        </a:rPr>
                        <a:t>歲</a:t>
                      </a:r>
                      <a:r>
                        <a:rPr kumimoji="1" lang="zh-TW" altLang="en-US" sz="1800" u="sng" kern="1200" dirty="0">
                          <a:solidFill>
                            <a:srgbClr val="0000FF"/>
                          </a:solidFill>
                          <a:latin typeface="微軟正黑體" panose="020B0604030504040204" pitchFamily="34" charset="-120"/>
                          <a:ea typeface="微軟正黑體" panose="020B0604030504040204" pitchFamily="34" charset="-120"/>
                          <a:cs typeface="+mn-cs"/>
                        </a:rPr>
                        <a:t>為主</a:t>
                      </a:r>
                      <a:r>
                        <a:rPr kumimoji="1" lang="en-US" altLang="zh-TW" sz="1800" u="sng" kern="1200" dirty="0">
                          <a:solidFill>
                            <a:srgbClr val="0000FF"/>
                          </a:solidFill>
                          <a:latin typeface="微軟正黑體" panose="020B0604030504040204" pitchFamily="34" charset="-120"/>
                          <a:ea typeface="微軟正黑體" panose="020B0604030504040204" pitchFamily="34" charset="-120"/>
                          <a:cs typeface="+mn-cs"/>
                        </a:rPr>
                        <a:t>(</a:t>
                      </a:r>
                      <a:r>
                        <a:rPr kumimoji="1" lang="en-US" altLang="zh-TW" sz="1800" u="sng" kern="1200" dirty="0" smtClean="0">
                          <a:solidFill>
                            <a:srgbClr val="0000FF"/>
                          </a:solidFill>
                          <a:latin typeface="微軟正黑體" panose="020B0604030504040204" pitchFamily="34" charset="-120"/>
                          <a:ea typeface="微軟正黑體" panose="020B0604030504040204" pitchFamily="34" charset="-120"/>
                          <a:cs typeface="+mn-cs"/>
                        </a:rPr>
                        <a:t>111</a:t>
                      </a:r>
                      <a:r>
                        <a:rPr kumimoji="1" lang="zh-TW" altLang="en-US" sz="1800" u="sng" kern="1200" dirty="0" smtClean="0">
                          <a:solidFill>
                            <a:srgbClr val="0000FF"/>
                          </a:solidFill>
                          <a:latin typeface="微軟正黑體" panose="020B0604030504040204" pitchFamily="34" charset="-120"/>
                          <a:ea typeface="微軟正黑體" panose="020B0604030504040204" pitchFamily="34" charset="-120"/>
                          <a:cs typeface="+mn-cs"/>
                        </a:rPr>
                        <a:t>年</a:t>
                      </a:r>
                      <a:r>
                        <a:rPr kumimoji="1" lang="en-US" altLang="zh-TW" sz="1800" u="sng" kern="1200" dirty="0" smtClean="0">
                          <a:solidFill>
                            <a:srgbClr val="0000FF"/>
                          </a:solidFill>
                          <a:latin typeface="微軟正黑體" panose="020B0604030504040204" pitchFamily="34" charset="-120"/>
                          <a:ea typeface="微軟正黑體" panose="020B0604030504040204" pitchFamily="34" charset="-120"/>
                          <a:cs typeface="+mn-cs"/>
                        </a:rPr>
                        <a:t>12</a:t>
                      </a:r>
                      <a:r>
                        <a:rPr kumimoji="1" lang="zh-TW" altLang="en-US" sz="1800" u="sng" kern="1200" dirty="0" smtClean="0">
                          <a:solidFill>
                            <a:srgbClr val="0000FF"/>
                          </a:solidFill>
                          <a:latin typeface="微軟正黑體" panose="020B0604030504040204" pitchFamily="34" charset="-120"/>
                          <a:ea typeface="微軟正黑體" panose="020B0604030504040204" pitchFamily="34" charset="-120"/>
                          <a:cs typeface="+mn-cs"/>
                        </a:rPr>
                        <a:t>月</a:t>
                      </a:r>
                      <a:r>
                        <a:rPr kumimoji="1" lang="zh-TW" altLang="en-US" sz="1800" u="sng" kern="1200" dirty="0">
                          <a:solidFill>
                            <a:srgbClr val="0000FF"/>
                          </a:solidFill>
                          <a:latin typeface="微軟正黑體" panose="020B0604030504040204" pitchFamily="34" charset="-120"/>
                          <a:ea typeface="微軟正黑體" panose="020B0604030504040204" pitchFamily="34" charset="-120"/>
                          <a:cs typeface="+mn-cs"/>
                        </a:rPr>
                        <a:t>底止</a:t>
                      </a:r>
                      <a:r>
                        <a:rPr kumimoji="1" lang="en-US" altLang="zh-TW" sz="1800" u="sng" kern="1200" dirty="0">
                          <a:solidFill>
                            <a:srgbClr val="0000FF"/>
                          </a:solidFill>
                          <a:latin typeface="微軟正黑體" panose="020B0604030504040204" pitchFamily="34" charset="-120"/>
                          <a:ea typeface="微軟正黑體" panose="020B0604030504040204" pitchFamily="34" charset="-120"/>
                          <a:cs typeface="+mn-cs"/>
                        </a:rPr>
                        <a:t>)</a:t>
                      </a:r>
                      <a:r>
                        <a:rPr kumimoji="1" lang="zh-TW" altLang="en-US" sz="1800" kern="1200" dirty="0">
                          <a:solidFill>
                            <a:schemeClr val="tx1"/>
                          </a:solidFill>
                          <a:latin typeface="微軟正黑體" panose="020B0604030504040204" pitchFamily="34" charset="-120"/>
                          <a:ea typeface="微軟正黑體" panose="020B0604030504040204" pitchFamily="34" charset="-120"/>
                          <a:cs typeface="+mn-cs"/>
                        </a:rPr>
                        <a:t>，</a:t>
                      </a:r>
                      <a:r>
                        <a:rPr kumimoji="1" lang="zh-TW" altLang="en-US" sz="1800" kern="1200" dirty="0">
                          <a:solidFill>
                            <a:srgbClr val="0000FF"/>
                          </a:solidFill>
                          <a:latin typeface="微軟正黑體" panose="020B0604030504040204" pitchFamily="34" charset="-120"/>
                          <a:ea typeface="微軟正黑體" panose="020B0604030504040204" pitchFamily="34" charset="-120"/>
                          <a:cs typeface="+mn-cs"/>
                        </a:rPr>
                        <a:t>至本</a:t>
                      </a:r>
                      <a:r>
                        <a:rPr kumimoji="1" lang="en-US" altLang="zh-TW" sz="1800" kern="1200" dirty="0">
                          <a:solidFill>
                            <a:srgbClr val="0000FF"/>
                          </a:solidFill>
                          <a:latin typeface="微軟正黑體" panose="020B0604030504040204" pitchFamily="34" charset="-120"/>
                          <a:ea typeface="微軟正黑體" panose="020B0604030504040204" pitchFamily="34" charset="-120"/>
                          <a:cs typeface="+mn-cs"/>
                        </a:rPr>
                        <a:t>(</a:t>
                      </a:r>
                      <a:r>
                        <a:rPr kumimoji="1" lang="en-US" altLang="zh-TW" sz="1800" kern="1200" dirty="0" smtClean="0">
                          <a:solidFill>
                            <a:srgbClr val="0000FF"/>
                          </a:solidFill>
                          <a:latin typeface="微軟正黑體" panose="020B0604030504040204" pitchFamily="34" charset="-120"/>
                          <a:ea typeface="微軟正黑體" panose="020B0604030504040204" pitchFamily="34" charset="-120"/>
                          <a:cs typeface="+mn-cs"/>
                        </a:rPr>
                        <a:t>112)</a:t>
                      </a:r>
                      <a:r>
                        <a:rPr kumimoji="1" lang="zh-TW" altLang="en-US" sz="1800" kern="1200" dirty="0" smtClean="0">
                          <a:solidFill>
                            <a:srgbClr val="0000FF"/>
                          </a:solidFill>
                          <a:latin typeface="微軟正黑體" panose="020B0604030504040204" pitchFamily="34" charset="-120"/>
                          <a:ea typeface="微軟正黑體" panose="020B0604030504040204" pitchFamily="34" charset="-120"/>
                          <a:cs typeface="+mn-cs"/>
                        </a:rPr>
                        <a:t>年度</a:t>
                      </a:r>
                      <a:r>
                        <a:rPr kumimoji="1" lang="en-US" altLang="zh-TW" sz="1800" kern="1200" dirty="0" smtClean="0">
                          <a:solidFill>
                            <a:srgbClr val="0000FF"/>
                          </a:solidFill>
                          <a:latin typeface="微軟正黑體" panose="020B0604030504040204" pitchFamily="34" charset="-120"/>
                          <a:ea typeface="微軟正黑體" panose="020B0604030504040204" pitchFamily="34" charset="-120"/>
                          <a:cs typeface="+mn-cs"/>
                        </a:rPr>
                        <a:t>9</a:t>
                      </a:r>
                      <a:r>
                        <a:rPr kumimoji="1" lang="zh-TW" altLang="en-US" sz="1800" kern="1200" dirty="0" smtClean="0">
                          <a:solidFill>
                            <a:srgbClr val="0000FF"/>
                          </a:solidFill>
                          <a:latin typeface="微軟正黑體" panose="020B0604030504040204" pitchFamily="34" charset="-120"/>
                          <a:ea typeface="微軟正黑體" panose="020B0604030504040204" pitchFamily="34" charset="-120"/>
                          <a:cs typeface="+mn-cs"/>
                        </a:rPr>
                        <a:t>月</a:t>
                      </a:r>
                      <a:r>
                        <a:rPr kumimoji="1" lang="zh-TW" altLang="en-US" sz="1800" kern="1200" dirty="0">
                          <a:solidFill>
                            <a:srgbClr val="0000FF"/>
                          </a:solidFill>
                          <a:latin typeface="微軟正黑體" panose="020B0604030504040204" pitchFamily="34" charset="-120"/>
                          <a:ea typeface="微軟正黑體" panose="020B0604030504040204" pitchFamily="34" charset="-120"/>
                          <a:cs typeface="+mn-cs"/>
                        </a:rPr>
                        <a:t>底止</a:t>
                      </a:r>
                      <a:r>
                        <a:rPr kumimoji="1" lang="zh-TW" altLang="en-US" sz="1800" kern="1200" dirty="0" smtClean="0">
                          <a:solidFill>
                            <a:srgbClr val="0000FF"/>
                          </a:solidFill>
                          <a:latin typeface="微軟正黑體" panose="020B0604030504040204" pitchFamily="34" charset="-120"/>
                          <a:ea typeface="微軟正黑體" panose="020B0604030504040204" pitchFamily="34" charset="-120"/>
                          <a:cs typeface="+mn-cs"/>
                        </a:rPr>
                        <a:t>，蘇北里</a:t>
                      </a:r>
                      <a:r>
                        <a:rPr kumimoji="1" lang="zh-TW" altLang="en-US" sz="1800" kern="1200" dirty="0">
                          <a:solidFill>
                            <a:srgbClr val="0000FF"/>
                          </a:solidFill>
                          <a:latin typeface="微軟正黑體" panose="020B0604030504040204" pitchFamily="34" charset="-120"/>
                          <a:ea typeface="微軟正黑體" panose="020B0604030504040204" pitchFamily="34" charset="-120"/>
                          <a:cs typeface="+mn-cs"/>
                        </a:rPr>
                        <a:t>戶口數</a:t>
                      </a:r>
                      <a:r>
                        <a:rPr kumimoji="1" lang="zh-TW" altLang="en-US" sz="1800" kern="1200" dirty="0" smtClean="0">
                          <a:solidFill>
                            <a:srgbClr val="0000FF"/>
                          </a:solidFill>
                          <a:latin typeface="微軟正黑體" panose="020B0604030504040204" pitchFamily="34" charset="-120"/>
                          <a:ea typeface="微軟正黑體" panose="020B0604030504040204" pitchFamily="34" charset="-120"/>
                          <a:cs typeface="+mn-cs"/>
                        </a:rPr>
                        <a:t>為</a:t>
                      </a:r>
                      <a:r>
                        <a:rPr kumimoji="1" lang="en-US" altLang="zh-TW" sz="1800" kern="1200" dirty="0" smtClean="0">
                          <a:solidFill>
                            <a:srgbClr val="0000FF"/>
                          </a:solidFill>
                          <a:latin typeface="微軟正黑體" panose="020B0604030504040204" pitchFamily="34" charset="-120"/>
                          <a:ea typeface="微軟正黑體" panose="020B0604030504040204" pitchFamily="34" charset="-120"/>
                          <a:cs typeface="+mn-cs"/>
                        </a:rPr>
                        <a:t>445</a:t>
                      </a:r>
                      <a:r>
                        <a:rPr kumimoji="1" lang="zh-TW" altLang="en-US" sz="1800" kern="1200" dirty="0" smtClean="0">
                          <a:solidFill>
                            <a:srgbClr val="0000FF"/>
                          </a:solidFill>
                          <a:latin typeface="微軟正黑體" panose="020B0604030504040204" pitchFamily="34" charset="-120"/>
                          <a:ea typeface="微軟正黑體" panose="020B0604030504040204" pitchFamily="34" charset="-120"/>
                          <a:cs typeface="+mn-cs"/>
                        </a:rPr>
                        <a:t>戶</a:t>
                      </a:r>
                      <a:r>
                        <a:rPr kumimoji="1" lang="zh-TW" altLang="en-US" sz="1800" kern="1200" dirty="0">
                          <a:solidFill>
                            <a:srgbClr val="0000FF"/>
                          </a:solidFill>
                          <a:latin typeface="微軟正黑體" panose="020B0604030504040204" pitchFamily="34" charset="-120"/>
                          <a:ea typeface="微軟正黑體" panose="020B0604030504040204" pitchFamily="34" charset="-120"/>
                          <a:cs typeface="+mn-cs"/>
                        </a:rPr>
                        <a:t>，男人口數</a:t>
                      </a:r>
                      <a:r>
                        <a:rPr kumimoji="1" lang="zh-TW" altLang="en-US" sz="1800" kern="1200" dirty="0" smtClean="0">
                          <a:solidFill>
                            <a:srgbClr val="0000FF"/>
                          </a:solidFill>
                          <a:latin typeface="微軟正黑體" panose="020B0604030504040204" pitchFamily="34" charset="-120"/>
                          <a:ea typeface="微軟正黑體" panose="020B0604030504040204" pitchFamily="34" charset="-120"/>
                          <a:cs typeface="+mn-cs"/>
                        </a:rPr>
                        <a:t>為</a:t>
                      </a:r>
                      <a:r>
                        <a:rPr kumimoji="1" lang="en-US" altLang="zh-TW" sz="1800" kern="1200" dirty="0" smtClean="0">
                          <a:solidFill>
                            <a:srgbClr val="0000FF"/>
                          </a:solidFill>
                          <a:latin typeface="微軟正黑體" panose="020B0604030504040204" pitchFamily="34" charset="-120"/>
                          <a:ea typeface="微軟正黑體" panose="020B0604030504040204" pitchFamily="34" charset="-120"/>
                          <a:cs typeface="+mn-cs"/>
                        </a:rPr>
                        <a:t>508</a:t>
                      </a:r>
                      <a:r>
                        <a:rPr kumimoji="1" lang="zh-TW" altLang="en-US" sz="1800" kern="1200" dirty="0" smtClean="0">
                          <a:solidFill>
                            <a:srgbClr val="0000FF"/>
                          </a:solidFill>
                          <a:latin typeface="微軟正黑體" panose="020B0604030504040204" pitchFamily="34" charset="-120"/>
                          <a:ea typeface="微軟正黑體" panose="020B0604030504040204" pitchFamily="34" charset="-120"/>
                          <a:cs typeface="+mn-cs"/>
                        </a:rPr>
                        <a:t>人</a:t>
                      </a:r>
                      <a:r>
                        <a:rPr kumimoji="1" lang="zh-TW" altLang="en-US" sz="1800" kern="1200" dirty="0">
                          <a:solidFill>
                            <a:srgbClr val="0000FF"/>
                          </a:solidFill>
                          <a:latin typeface="微軟正黑體" panose="020B0604030504040204" pitchFamily="34" charset="-120"/>
                          <a:ea typeface="微軟正黑體" panose="020B0604030504040204" pitchFamily="34" charset="-120"/>
                          <a:cs typeface="+mn-cs"/>
                        </a:rPr>
                        <a:t>，女人口數</a:t>
                      </a:r>
                      <a:r>
                        <a:rPr kumimoji="1" lang="zh-TW" altLang="en-US" sz="1800" kern="1200" dirty="0" smtClean="0">
                          <a:solidFill>
                            <a:srgbClr val="0000FF"/>
                          </a:solidFill>
                          <a:latin typeface="微軟正黑體" panose="020B0604030504040204" pitchFamily="34" charset="-120"/>
                          <a:ea typeface="微軟正黑體" panose="020B0604030504040204" pitchFamily="34" charset="-120"/>
                          <a:cs typeface="+mn-cs"/>
                        </a:rPr>
                        <a:t>為</a:t>
                      </a:r>
                      <a:r>
                        <a:rPr kumimoji="1" lang="en-US" altLang="zh-TW" sz="1800" kern="1200" dirty="0" smtClean="0">
                          <a:solidFill>
                            <a:srgbClr val="0000FF"/>
                          </a:solidFill>
                          <a:latin typeface="微軟正黑體" panose="020B0604030504040204" pitchFamily="34" charset="-120"/>
                          <a:ea typeface="微軟正黑體" panose="020B0604030504040204" pitchFamily="34" charset="-120"/>
                          <a:cs typeface="+mn-cs"/>
                        </a:rPr>
                        <a:t>523</a:t>
                      </a:r>
                      <a:r>
                        <a:rPr kumimoji="1" lang="zh-TW" altLang="en-US" sz="1800" kern="1200" dirty="0" smtClean="0">
                          <a:solidFill>
                            <a:srgbClr val="0000FF"/>
                          </a:solidFill>
                          <a:latin typeface="微軟正黑體" panose="020B0604030504040204" pitchFamily="34" charset="-120"/>
                          <a:ea typeface="微軟正黑體" panose="020B0604030504040204" pitchFamily="34" charset="-120"/>
                          <a:cs typeface="+mn-cs"/>
                        </a:rPr>
                        <a:t>人</a:t>
                      </a:r>
                      <a:r>
                        <a:rPr kumimoji="1" lang="zh-TW" altLang="en-US" sz="1800" kern="1200" dirty="0">
                          <a:solidFill>
                            <a:schemeClr val="tx1"/>
                          </a:solidFill>
                          <a:latin typeface="微軟正黑體" panose="020B0604030504040204" pitchFamily="34" charset="-120"/>
                          <a:ea typeface="微軟正黑體" panose="020B0604030504040204" pitchFamily="34" charset="-120"/>
                          <a:cs typeface="+mn-cs"/>
                        </a:rPr>
                        <a:t>。案內預計</a:t>
                      </a:r>
                      <a:r>
                        <a:rPr kumimoji="1" lang="zh-TW" altLang="en-US" sz="1800" kern="1200" dirty="0" smtClean="0">
                          <a:solidFill>
                            <a:schemeClr val="tx1"/>
                          </a:solidFill>
                          <a:latin typeface="微軟正黑體" panose="020B0604030504040204" pitchFamily="34" charset="-120"/>
                          <a:ea typeface="微軟正黑體" panose="020B0604030504040204" pitchFamily="34" charset="-120"/>
                          <a:cs typeface="+mn-cs"/>
                        </a:rPr>
                        <a:t>取得</a:t>
                      </a:r>
                      <a:r>
                        <a:rPr kumimoji="1" lang="zh-TW" altLang="en-US" sz="1800" u="sng" kern="1200" dirty="0" smtClean="0">
                          <a:solidFill>
                            <a:srgbClr val="FF0000"/>
                          </a:solidFill>
                          <a:latin typeface="微軟正黑體" panose="020B0604030504040204" pitchFamily="34" charset="-120"/>
                          <a:ea typeface="微軟正黑體" panose="020B0604030504040204" pitchFamily="34" charset="-120"/>
                          <a:cs typeface="+mn-cs"/>
                        </a:rPr>
                        <a:t>中原段</a:t>
                      </a:r>
                      <a:r>
                        <a:rPr kumimoji="1" lang="en-US" altLang="zh-TW" sz="1800" u="sng" kern="1200" dirty="0" smtClean="0">
                          <a:solidFill>
                            <a:srgbClr val="FF0000"/>
                          </a:solidFill>
                          <a:latin typeface="微軟正黑體" panose="020B0604030504040204" pitchFamily="34" charset="-120"/>
                          <a:ea typeface="微軟正黑體" panose="020B0604030504040204" pitchFamily="34" charset="-120"/>
                          <a:cs typeface="+mn-cs"/>
                        </a:rPr>
                        <a:t>10-2</a:t>
                      </a:r>
                      <a:r>
                        <a:rPr kumimoji="1" lang="zh-TW" altLang="en-US" sz="1800" u="sng" kern="1200" dirty="0" smtClean="0">
                          <a:solidFill>
                            <a:srgbClr val="FF0000"/>
                          </a:solidFill>
                          <a:latin typeface="微軟正黑體" panose="020B0604030504040204" pitchFamily="34" charset="-120"/>
                          <a:ea typeface="微軟正黑體" panose="020B0604030504040204" pitchFamily="34" charset="-120"/>
                          <a:cs typeface="+mn-cs"/>
                        </a:rPr>
                        <a:t>、</a:t>
                      </a:r>
                      <a:r>
                        <a:rPr kumimoji="1" lang="en-US" altLang="zh-TW" sz="1800" u="sng" kern="1200" dirty="0" smtClean="0">
                          <a:solidFill>
                            <a:srgbClr val="FF0000"/>
                          </a:solidFill>
                          <a:latin typeface="微軟正黑體" panose="020B0604030504040204" pitchFamily="34" charset="-120"/>
                          <a:ea typeface="微軟正黑體" panose="020B0604030504040204" pitchFamily="34" charset="-120"/>
                          <a:cs typeface="+mn-cs"/>
                        </a:rPr>
                        <a:t>11-3</a:t>
                      </a:r>
                      <a:r>
                        <a:rPr kumimoji="1" lang="zh-TW" altLang="en-US" sz="1800" u="sng" kern="1200" dirty="0" smtClean="0">
                          <a:solidFill>
                            <a:srgbClr val="FF0000"/>
                          </a:solidFill>
                          <a:latin typeface="微軟正黑體" panose="020B0604030504040204" pitchFamily="34" charset="-120"/>
                          <a:ea typeface="微軟正黑體" panose="020B0604030504040204" pitchFamily="34" charset="-120"/>
                          <a:cs typeface="+mn-cs"/>
                        </a:rPr>
                        <a:t>地號、蘇市段</a:t>
                      </a:r>
                      <a:r>
                        <a:rPr kumimoji="1" lang="en-US" altLang="zh-TW" sz="1800" u="sng" kern="1200" dirty="0" smtClean="0">
                          <a:solidFill>
                            <a:srgbClr val="FF0000"/>
                          </a:solidFill>
                          <a:latin typeface="微軟正黑體" panose="020B0604030504040204" pitchFamily="34" charset="-120"/>
                          <a:ea typeface="微軟正黑體" panose="020B0604030504040204" pitchFamily="34" charset="-120"/>
                          <a:cs typeface="+mn-cs"/>
                        </a:rPr>
                        <a:t>76-1</a:t>
                      </a:r>
                      <a:r>
                        <a:rPr kumimoji="1" lang="zh-TW" altLang="en-US" sz="1800" u="sng" kern="1200" dirty="0" smtClean="0">
                          <a:solidFill>
                            <a:srgbClr val="FF0000"/>
                          </a:solidFill>
                          <a:latin typeface="微軟正黑體" panose="020B0604030504040204" pitchFamily="34" charset="-120"/>
                          <a:ea typeface="微軟正黑體" panose="020B0604030504040204" pitchFamily="34" charset="-120"/>
                          <a:cs typeface="+mn-cs"/>
                        </a:rPr>
                        <a:t>、</a:t>
                      </a:r>
                      <a:r>
                        <a:rPr kumimoji="1" lang="en-US" altLang="zh-TW" sz="1800" u="sng" kern="1200" dirty="0" smtClean="0">
                          <a:solidFill>
                            <a:srgbClr val="FF0000"/>
                          </a:solidFill>
                          <a:latin typeface="微軟正黑體" panose="020B0604030504040204" pitchFamily="34" charset="-120"/>
                          <a:ea typeface="微軟正黑體" panose="020B0604030504040204" pitchFamily="34" charset="-120"/>
                          <a:cs typeface="+mn-cs"/>
                        </a:rPr>
                        <a:t>77-1</a:t>
                      </a:r>
                      <a:r>
                        <a:rPr kumimoji="1" lang="zh-TW" altLang="en-US" sz="1800" u="sng" kern="1200" dirty="0" smtClean="0">
                          <a:solidFill>
                            <a:srgbClr val="FF0000"/>
                          </a:solidFill>
                          <a:latin typeface="微軟正黑體" panose="020B0604030504040204" pitchFamily="34" charset="-120"/>
                          <a:ea typeface="微軟正黑體" panose="020B0604030504040204" pitchFamily="34" charset="-120"/>
                          <a:cs typeface="+mn-cs"/>
                        </a:rPr>
                        <a:t>、</a:t>
                      </a:r>
                      <a:r>
                        <a:rPr kumimoji="1" lang="en-US" altLang="zh-TW" sz="1800" u="sng" kern="1200" dirty="0" smtClean="0">
                          <a:solidFill>
                            <a:srgbClr val="FF0000"/>
                          </a:solidFill>
                          <a:latin typeface="微軟正黑體" panose="020B0604030504040204" pitchFamily="34" charset="-120"/>
                          <a:ea typeface="微軟正黑體" panose="020B0604030504040204" pitchFamily="34" charset="-120"/>
                          <a:cs typeface="+mn-cs"/>
                        </a:rPr>
                        <a:t>78-1</a:t>
                      </a:r>
                      <a:r>
                        <a:rPr kumimoji="1" lang="zh-TW" altLang="en-US" sz="1800" u="sng" kern="1200" dirty="0" smtClean="0">
                          <a:solidFill>
                            <a:srgbClr val="FF0000"/>
                          </a:solidFill>
                          <a:latin typeface="微軟正黑體" panose="020B0604030504040204" pitchFamily="34" charset="-120"/>
                          <a:ea typeface="微軟正黑體" panose="020B0604030504040204" pitchFamily="34" charset="-120"/>
                          <a:cs typeface="+mn-cs"/>
                        </a:rPr>
                        <a:t>、</a:t>
                      </a:r>
                      <a:r>
                        <a:rPr kumimoji="1" lang="en-US" altLang="zh-TW" sz="1800" u="sng" kern="1200" dirty="0" smtClean="0">
                          <a:solidFill>
                            <a:srgbClr val="FF0000"/>
                          </a:solidFill>
                          <a:latin typeface="微軟正黑體" panose="020B0604030504040204" pitchFamily="34" charset="-120"/>
                          <a:ea typeface="微軟正黑體" panose="020B0604030504040204" pitchFamily="34" charset="-120"/>
                          <a:cs typeface="+mn-cs"/>
                        </a:rPr>
                        <a:t>79-1</a:t>
                      </a:r>
                      <a:r>
                        <a:rPr kumimoji="1" lang="zh-TW" altLang="en-US" sz="1800" u="sng" kern="1200" dirty="0" smtClean="0">
                          <a:solidFill>
                            <a:srgbClr val="FF0000"/>
                          </a:solidFill>
                          <a:latin typeface="微軟正黑體" panose="020B0604030504040204" pitchFamily="34" charset="-120"/>
                          <a:ea typeface="微軟正黑體" panose="020B0604030504040204" pitchFamily="34" charset="-120"/>
                          <a:cs typeface="+mn-cs"/>
                        </a:rPr>
                        <a:t>地號等</a:t>
                      </a:r>
                      <a:r>
                        <a:rPr kumimoji="1" lang="en-US" altLang="zh-TW" sz="1800" u="sng" kern="1200" dirty="0" smtClean="0">
                          <a:solidFill>
                            <a:srgbClr val="FF0000"/>
                          </a:solidFill>
                          <a:latin typeface="微軟正黑體" panose="020B0604030504040204" pitchFamily="34" charset="-120"/>
                          <a:ea typeface="微軟正黑體" panose="020B0604030504040204" pitchFamily="34" charset="-120"/>
                          <a:cs typeface="+mn-cs"/>
                        </a:rPr>
                        <a:t>6</a:t>
                      </a:r>
                      <a:r>
                        <a:rPr kumimoji="1" lang="zh-TW" altLang="en-US" sz="1800" u="sng" kern="1200" dirty="0" smtClean="0">
                          <a:solidFill>
                            <a:srgbClr val="FF0000"/>
                          </a:solidFill>
                          <a:latin typeface="微軟正黑體" panose="020B0604030504040204" pitchFamily="34" charset="-120"/>
                          <a:ea typeface="微軟正黑體" panose="020B0604030504040204" pitchFamily="34" charset="-120"/>
                          <a:cs typeface="+mn-cs"/>
                        </a:rPr>
                        <a:t>筆</a:t>
                      </a:r>
                      <a:r>
                        <a:rPr kumimoji="1" lang="zh-TW" altLang="en-US" sz="1800" u="sng" kern="1200" dirty="0">
                          <a:solidFill>
                            <a:srgbClr val="FF0000"/>
                          </a:solidFill>
                          <a:latin typeface="微軟正黑體" panose="020B0604030504040204" pitchFamily="34" charset="-120"/>
                          <a:ea typeface="微軟正黑體" panose="020B0604030504040204" pitchFamily="34" charset="-120"/>
                          <a:cs typeface="+mn-cs"/>
                        </a:rPr>
                        <a:t>私有土地，影響土地所有權人</a:t>
                      </a:r>
                      <a:r>
                        <a:rPr kumimoji="1" lang="zh-TW" altLang="en-US" sz="1800" u="sng" kern="1200" dirty="0" smtClean="0">
                          <a:solidFill>
                            <a:srgbClr val="FF0000"/>
                          </a:solidFill>
                          <a:latin typeface="微軟正黑體" panose="020B0604030504040204" pitchFamily="34" charset="-120"/>
                          <a:ea typeface="微軟正黑體" panose="020B0604030504040204" pitchFamily="34" charset="-120"/>
                          <a:cs typeface="+mn-cs"/>
                        </a:rPr>
                        <a:t>約</a:t>
                      </a:r>
                      <a:r>
                        <a:rPr kumimoji="1" lang="en-US" altLang="zh-TW" sz="1800" u="sng" kern="1200" dirty="0" smtClean="0">
                          <a:solidFill>
                            <a:srgbClr val="FF0000"/>
                          </a:solidFill>
                          <a:latin typeface="微軟正黑體" panose="020B0604030504040204" pitchFamily="34" charset="-120"/>
                          <a:ea typeface="微軟正黑體" panose="020B0604030504040204" pitchFamily="34" charset="-120"/>
                          <a:cs typeface="+mn-cs"/>
                        </a:rPr>
                        <a:t>6</a:t>
                      </a:r>
                      <a:r>
                        <a:rPr kumimoji="1" lang="zh-TW" altLang="en-US" sz="1800" u="sng" kern="1200" dirty="0" smtClean="0">
                          <a:solidFill>
                            <a:srgbClr val="FF0000"/>
                          </a:solidFill>
                          <a:latin typeface="微軟正黑體" panose="020B0604030504040204" pitchFamily="34" charset="-120"/>
                          <a:ea typeface="微軟正黑體" panose="020B0604030504040204" pitchFamily="34" charset="-120"/>
                          <a:cs typeface="+mn-cs"/>
                        </a:rPr>
                        <a:t>人</a:t>
                      </a:r>
                      <a:r>
                        <a:rPr kumimoji="1" lang="zh-TW" altLang="en-US" sz="1800" kern="1200" dirty="0" smtClean="0">
                          <a:solidFill>
                            <a:schemeClr val="tx1"/>
                          </a:solidFill>
                          <a:latin typeface="微軟正黑體" panose="020B0604030504040204" pitchFamily="34" charset="-120"/>
                          <a:ea typeface="微軟正黑體" panose="020B0604030504040204" pitchFamily="34" charset="-120"/>
                          <a:cs typeface="+mn-cs"/>
                        </a:rPr>
                        <a:t>。</a:t>
                      </a:r>
                      <a:endParaRPr kumimoji="1" lang="en-US" altLang="zh-TW" sz="1800" kern="1200" dirty="0">
                        <a:solidFill>
                          <a:schemeClr val="tx1"/>
                        </a:solidFill>
                        <a:latin typeface="微軟正黑體" panose="020B0604030504040204" pitchFamily="34" charset="-120"/>
                        <a:ea typeface="微軟正黑體" panose="020B0604030504040204" pitchFamily="34" charset="-120"/>
                        <a:cs typeface="+mn-cs"/>
                      </a:endParaRPr>
                    </a:p>
                    <a:p>
                      <a:pPr marL="342900" marR="0" lvl="0" indent="-342900" algn="just" defTabSz="914400" rtl="0" eaLnBrk="1" fontAlgn="base" latinLnBrk="0" hangingPunct="1">
                        <a:lnSpc>
                          <a:spcPct val="100000"/>
                        </a:lnSpc>
                        <a:spcBef>
                          <a:spcPts val="600"/>
                        </a:spcBef>
                        <a:spcAft>
                          <a:spcPts val="600"/>
                        </a:spcAft>
                        <a:buClrTx/>
                        <a:buSzPct val="80000"/>
                        <a:buFont typeface="Wingdings" panose="05000000000000000000" pitchFamily="2" charset="2"/>
                        <a:buChar char="n"/>
                        <a:tabLst/>
                      </a:pP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雨水下水道壓力箱涵施作完成</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後</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，改善排水漫地流問題，安全性大幅</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提昇</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，並可</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改善</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地區安全居住品質。</a:t>
                      </a:r>
                      <a:endPar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endParaRPr>
                    </a:p>
                  </a:txBody>
                  <a:tcPr marT="45704" marB="45704" anchor="ctr" horzOverflow="overflow"/>
                </a:tc>
              </a:tr>
              <a:tr h="43051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just" defTabSz="914400" rtl="0" eaLnBrk="1" fontAlgn="base" latinLnBrk="0" hangingPunct="1">
                        <a:lnSpc>
                          <a:spcPct val="100000"/>
                        </a:lnSpc>
                        <a:spcBef>
                          <a:spcPct val="0"/>
                        </a:spcBef>
                        <a:spcAft>
                          <a:spcPts val="450"/>
                        </a:spcAft>
                        <a:buClrTx/>
                        <a:buSzPct val="80000"/>
                        <a:buFont typeface="Wingdings" panose="05000000000000000000" pitchFamily="2" charset="2"/>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徵收計畫對</a:t>
                      </a:r>
                      <a:r>
                        <a:rPr kumimoji="1" lang="zh-TW" altLang="en-US" sz="1800" u="sng" kern="1200" dirty="0">
                          <a:solidFill>
                            <a:srgbClr val="6600CC"/>
                          </a:solidFill>
                          <a:latin typeface="微軟正黑體" panose="020B0604030504040204" pitchFamily="34" charset="-120"/>
                          <a:ea typeface="微軟正黑體" panose="020B0604030504040204" pitchFamily="34" charset="-120"/>
                          <a:cs typeface="+mn-cs"/>
                        </a:rPr>
                        <a:t>周圍社會現況</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之影響程度</a:t>
                      </a:r>
                    </a:p>
                  </a:txBody>
                  <a:tcPr marT="45704" marB="45704"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342900" marR="0" lvl="0" indent="-342900" algn="just" defTabSz="914400" rtl="0" eaLnBrk="1" fontAlgn="base" latinLnBrk="0" hangingPunct="1">
                        <a:lnSpc>
                          <a:spcPct val="100000"/>
                        </a:lnSpc>
                        <a:spcBef>
                          <a:spcPts val="600"/>
                        </a:spcBef>
                        <a:spcAft>
                          <a:spcPts val="600"/>
                        </a:spcAft>
                        <a:buClrTx/>
                        <a:buSzPct val="80000"/>
                        <a:buFont typeface="Wingdings" panose="05000000000000000000" pitchFamily="2" charset="2"/>
                        <a:buChar char="n"/>
                        <a:tabLst/>
                      </a:pP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本施工區域臨近住宅區、公園用地、道路用地、保護區、水土保持設施用地，</a:t>
                      </a:r>
                      <a:r>
                        <a:rPr kumimoji="1" lang="zh-TW" altLang="en-US" sz="1800" u="sng" kern="1200" dirty="0" smtClean="0">
                          <a:solidFill>
                            <a:srgbClr val="FF0000"/>
                          </a:solidFill>
                          <a:latin typeface="微軟正黑體" panose="020B0604030504040204" pitchFamily="34" charset="-120"/>
                          <a:ea typeface="微軟正黑體" panose="020B0604030504040204" pitchFamily="34" charset="-120"/>
                          <a:cs typeface="+mn-cs"/>
                        </a:rPr>
                        <a:t>雨水下水道系統施作後，將改善該區排水漫地流問題</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除了</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改善排水系統品質</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外</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，完成面可供道路使用，整合鄰近交通，</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強化地方生活品質並提昇地方</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價值；</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預計本</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計畫施作後</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，可達成之主要功能與效益包括</a:t>
                      </a:r>
                      <a:r>
                        <a:rPr kumimoji="1" lang="en-US" altLang="zh-TW" sz="1800" kern="1200" dirty="0">
                          <a:solidFill>
                            <a:prstClr val="black"/>
                          </a:solidFill>
                          <a:latin typeface="微軟正黑體" panose="020B0604030504040204" pitchFamily="34" charset="-120"/>
                          <a:ea typeface="微軟正黑體" panose="020B0604030504040204" pitchFamily="34" charset="-120"/>
                          <a:cs typeface="+mn-cs"/>
                        </a:rPr>
                        <a:t>:</a:t>
                      </a:r>
                    </a:p>
                    <a:p>
                      <a:pPr marL="342900" marR="0" lvl="1" indent="0" algn="just" defTabSz="914400" rtl="0" eaLnBrk="1" fontAlgn="base" latinLnBrk="0" hangingPunct="1">
                        <a:lnSpc>
                          <a:spcPct val="100000"/>
                        </a:lnSpc>
                        <a:spcBef>
                          <a:spcPts val="600"/>
                        </a:spcBef>
                        <a:spcAft>
                          <a:spcPts val="600"/>
                        </a:spcAft>
                        <a:buClrTx/>
                        <a:buSzPct val="80000"/>
                        <a:buFont typeface="+mj-lt"/>
                        <a:buNone/>
                        <a:tabLst/>
                      </a:pPr>
                      <a:r>
                        <a:rPr kumimoji="1" lang="zh-TW" altLang="en-US" sz="1600" kern="1200" dirty="0" smtClean="0">
                          <a:solidFill>
                            <a:srgbClr val="0000FF"/>
                          </a:solidFill>
                          <a:latin typeface="微軟正黑體" panose="020B0604030504040204" pitchFamily="34" charset="-120"/>
                          <a:ea typeface="微軟正黑體" panose="020B0604030504040204" pitchFamily="34" charset="-120"/>
                          <a:cs typeface="+mn-cs"/>
                        </a:rPr>
                        <a:t>建</a:t>
                      </a:r>
                      <a:r>
                        <a:rPr kumimoji="1" lang="zh-TW" altLang="en-US" sz="1600" kern="1200" dirty="0">
                          <a:solidFill>
                            <a:srgbClr val="0000FF"/>
                          </a:solidFill>
                          <a:latin typeface="微軟正黑體" panose="020B0604030504040204" pitchFamily="34" charset="-120"/>
                          <a:ea typeface="微軟正黑體" panose="020B0604030504040204" pitchFamily="34" charset="-120"/>
                          <a:cs typeface="+mn-cs"/>
                        </a:rPr>
                        <a:t>構</a:t>
                      </a:r>
                      <a:r>
                        <a:rPr kumimoji="1" lang="zh-TW" altLang="en-US" sz="1600" kern="1200" dirty="0" smtClean="0">
                          <a:solidFill>
                            <a:srgbClr val="0000FF"/>
                          </a:solidFill>
                          <a:latin typeface="微軟正黑體" panose="020B0604030504040204" pitchFamily="34" charset="-120"/>
                          <a:ea typeface="微軟正黑體" panose="020B0604030504040204" pitchFamily="34" charset="-120"/>
                          <a:cs typeface="+mn-cs"/>
                        </a:rPr>
                        <a:t>完整排水系統及</a:t>
                      </a:r>
                      <a:r>
                        <a:rPr kumimoji="1" lang="zh-TW" altLang="en-US" sz="1600" kern="1200" dirty="0">
                          <a:solidFill>
                            <a:srgbClr val="0000FF"/>
                          </a:solidFill>
                          <a:latin typeface="微軟正黑體" panose="020B0604030504040204" pitchFamily="34" charset="-120"/>
                          <a:ea typeface="微軟正黑體" panose="020B0604030504040204" pitchFamily="34" charset="-120"/>
                          <a:cs typeface="+mn-cs"/>
                        </a:rPr>
                        <a:t>便</a:t>
                      </a:r>
                      <a:r>
                        <a:rPr kumimoji="1" lang="zh-TW" altLang="en-US" sz="1600" kern="1200" dirty="0" smtClean="0">
                          <a:solidFill>
                            <a:srgbClr val="0000FF"/>
                          </a:solidFill>
                          <a:latin typeface="微軟正黑體" panose="020B0604030504040204" pitchFamily="34" charset="-120"/>
                          <a:ea typeface="微軟正黑體" panose="020B0604030504040204" pitchFamily="34" charset="-120"/>
                          <a:cs typeface="+mn-cs"/>
                        </a:rPr>
                        <a:t>利聯</a:t>
                      </a:r>
                      <a:r>
                        <a:rPr kumimoji="1" lang="zh-TW" altLang="en-US" sz="1600" kern="1200" dirty="0">
                          <a:solidFill>
                            <a:srgbClr val="0000FF"/>
                          </a:solidFill>
                          <a:latin typeface="微軟正黑體" panose="020B0604030504040204" pitchFamily="34" charset="-120"/>
                          <a:ea typeface="微軟正黑體" panose="020B0604030504040204" pitchFamily="34" charset="-120"/>
                          <a:cs typeface="+mn-cs"/>
                        </a:rPr>
                        <a:t>外交通</a:t>
                      </a:r>
                      <a:r>
                        <a:rPr kumimoji="1" lang="zh-TW" altLang="en-US" sz="1600" kern="1200" dirty="0" smtClean="0">
                          <a:solidFill>
                            <a:srgbClr val="0000FF"/>
                          </a:solidFill>
                          <a:latin typeface="微軟正黑體" panose="020B0604030504040204" pitchFamily="34" charset="-120"/>
                          <a:ea typeface="微軟正黑體" panose="020B0604030504040204" pitchFamily="34" charset="-120"/>
                          <a:cs typeface="+mn-cs"/>
                        </a:rPr>
                        <a:t>運輸，提升沿線住宅區的排水安全性、交通</a:t>
                      </a:r>
                      <a:r>
                        <a:rPr kumimoji="1" lang="zh-TW" altLang="en-US" sz="1600" kern="1200" dirty="0">
                          <a:solidFill>
                            <a:srgbClr val="0000FF"/>
                          </a:solidFill>
                          <a:latin typeface="微軟正黑體" panose="020B0604030504040204" pitchFamily="34" charset="-120"/>
                          <a:ea typeface="微軟正黑體" panose="020B0604030504040204" pitchFamily="34" charset="-120"/>
                          <a:cs typeface="+mn-cs"/>
                        </a:rPr>
                        <a:t>易行</a:t>
                      </a:r>
                      <a:r>
                        <a:rPr kumimoji="1" lang="zh-TW" altLang="en-US" sz="1600" kern="1200" dirty="0" smtClean="0">
                          <a:solidFill>
                            <a:srgbClr val="0000FF"/>
                          </a:solidFill>
                          <a:latin typeface="微軟正黑體" panose="020B0604030504040204" pitchFamily="34" charset="-120"/>
                          <a:ea typeface="微軟正黑體" panose="020B0604030504040204" pitchFamily="34" charset="-120"/>
                          <a:cs typeface="+mn-cs"/>
                        </a:rPr>
                        <a:t>性；帶動</a:t>
                      </a:r>
                      <a:r>
                        <a:rPr kumimoji="1" lang="zh-TW" altLang="en-US" sz="1600" kern="1200" dirty="0">
                          <a:solidFill>
                            <a:srgbClr val="0000FF"/>
                          </a:solidFill>
                          <a:latin typeface="微軟正黑體" panose="020B0604030504040204" pitchFamily="34" charset="-120"/>
                          <a:ea typeface="微軟正黑體" panose="020B0604030504040204" pitchFamily="34" charset="-120"/>
                          <a:cs typeface="+mn-cs"/>
                        </a:rPr>
                        <a:t>當地之經濟發展。 </a:t>
                      </a:r>
                    </a:p>
                  </a:txBody>
                  <a:tcPr marT="45704" marB="45704" anchor="ctr" horzOverflow="overflow"/>
                </a:tc>
              </a:tr>
            </a:tbl>
          </a:graphicData>
        </a:graphic>
      </p:graphicFrame>
    </p:spTree>
    <p:extLst>
      <p:ext uri="{BB962C8B-B14F-4D97-AF65-F5344CB8AC3E}">
        <p14:creationId xmlns:p14="http://schemas.microsoft.com/office/powerpoint/2010/main" val="2386454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1" name="群組 24"/>
          <p:cNvGrpSpPr>
            <a:grpSpLocks/>
          </p:cNvGrpSpPr>
          <p:nvPr/>
        </p:nvGrpSpPr>
        <p:grpSpPr bwMode="auto">
          <a:xfrm>
            <a:off x="539552" y="253726"/>
            <a:ext cx="4146797" cy="364331"/>
            <a:chOff x="1" y="108604"/>
            <a:chExt cx="2659765" cy="523221"/>
          </a:xfrm>
        </p:grpSpPr>
        <p:sp>
          <p:nvSpPr>
            <p:cNvPr id="26" name="Rectangle 7"/>
            <p:cNvSpPr>
              <a:spLocks noChangeArrowheads="1"/>
            </p:cNvSpPr>
            <p:nvPr/>
          </p:nvSpPr>
          <p:spPr bwMode="auto">
            <a:xfrm>
              <a:off x="1279864" y="108604"/>
              <a:ext cx="1379902" cy="523221"/>
            </a:xfrm>
            <a:prstGeom prst="rect">
              <a:avLst/>
            </a:prstGeom>
            <a:solidFill>
              <a:schemeClr val="accent5">
                <a:lumMod val="75000"/>
              </a:schemeClr>
            </a:solidFill>
            <a:ln>
              <a:noFill/>
            </a:ln>
          </p:spPr>
          <p:txBody>
            <a:bodyPr anchor="ctr"/>
            <a:lstStyle/>
            <a:p>
              <a:pPr algn="ctr" eaLnBrk="1" hangingPunct="1">
                <a:defRPr/>
              </a:pPr>
              <a:endParaRPr kumimoji="0" lang="zh-TW" altLang="zh-TW" sz="135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27" name="Rectangle 16"/>
            <p:cNvSpPr/>
            <p:nvPr/>
          </p:nvSpPr>
          <p:spPr>
            <a:xfrm>
              <a:off x="2288193" y="108604"/>
              <a:ext cx="269946"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prstClr val="white"/>
                </a:solidFill>
              </a:endParaRPr>
            </a:p>
          </p:txBody>
        </p:sp>
        <p:sp>
          <p:nvSpPr>
            <p:cNvPr id="28" name="Rectangle 15"/>
            <p:cNvSpPr/>
            <p:nvPr/>
          </p:nvSpPr>
          <p:spPr>
            <a:xfrm>
              <a:off x="1" y="108604"/>
              <a:ext cx="2432692"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grpSp>
      <p:sp>
        <p:nvSpPr>
          <p:cNvPr id="29" name="TextBox 17"/>
          <p:cNvSpPr txBox="1"/>
          <p:nvPr/>
        </p:nvSpPr>
        <p:spPr>
          <a:xfrm>
            <a:off x="545651" y="251180"/>
            <a:ext cx="4506837" cy="415498"/>
          </a:xfrm>
          <a:prstGeom prst="rect">
            <a:avLst/>
          </a:prstGeom>
          <a:noFill/>
        </p:spPr>
        <p:txBody>
          <a:bodyPr wrap="square">
            <a:spAutoFit/>
          </a:bodyPr>
          <a:lstStyle/>
          <a:p>
            <a:pPr>
              <a:defRPr/>
            </a:pPr>
            <a:r>
              <a:rPr lang="zh-TW" alt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綜合評估分析</a:t>
            </a:r>
            <a:r>
              <a:rPr lang="en-US" altLang="zh-TW"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(2/9)-</a:t>
            </a:r>
            <a:r>
              <a:rPr lang="zh-TW" alt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社會因素</a:t>
            </a:r>
            <a:endParaRPr 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081077608"/>
              </p:ext>
            </p:extLst>
          </p:nvPr>
        </p:nvGraphicFramePr>
        <p:xfrm>
          <a:off x="539552" y="692696"/>
          <a:ext cx="8352928" cy="4392488"/>
        </p:xfrm>
        <a:graphic>
          <a:graphicData uri="http://schemas.openxmlformats.org/drawingml/2006/table">
            <a:tbl>
              <a:tblPr firstRow="1" bandRow="1">
                <a:tableStyleId>{7DF18680-E054-41AD-8BC1-D1AEF772440D}</a:tableStyleId>
              </a:tblPr>
              <a:tblGrid>
                <a:gridCol w="1656184"/>
                <a:gridCol w="6696744"/>
              </a:tblGrid>
              <a:tr h="43051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ts val="450"/>
                        </a:spcAft>
                        <a:buClrTx/>
                        <a:buSzPct val="80000"/>
                        <a:buFont typeface="Wingdings" panose="05000000000000000000" pitchFamily="2" charset="2"/>
                        <a:buNone/>
                        <a:tabLst/>
                      </a:pPr>
                      <a:r>
                        <a:rPr kumimoji="1" lang="zh-TW" altLang="en-US" sz="1800" kern="1200" dirty="0">
                          <a:solidFill>
                            <a:schemeClr val="bg1"/>
                          </a:solidFill>
                          <a:latin typeface="微軟正黑體" panose="020B0604030504040204" pitchFamily="34" charset="-120"/>
                          <a:ea typeface="微軟正黑體" panose="020B0604030504040204" pitchFamily="34" charset="-120"/>
                          <a:cs typeface="+mn-cs"/>
                        </a:rPr>
                        <a:t>評估分析項目</a:t>
                      </a:r>
                    </a:p>
                  </a:txBody>
                  <a:tcPr marT="45704" marB="45704"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ts val="450"/>
                        </a:spcAft>
                        <a:buClrTx/>
                        <a:buSzPct val="80000"/>
                        <a:buFont typeface="Wingdings" panose="05000000000000000000" pitchFamily="2" charset="2"/>
                        <a:buNone/>
                        <a:tabLst/>
                      </a:pPr>
                      <a:r>
                        <a:rPr kumimoji="1" lang="zh-TW" altLang="en-US" sz="1800" kern="1200" dirty="0">
                          <a:solidFill>
                            <a:schemeClr val="bg1"/>
                          </a:solidFill>
                          <a:latin typeface="微軟正黑體" panose="020B0604030504040204" pitchFamily="34" charset="-120"/>
                          <a:ea typeface="微軟正黑體" panose="020B0604030504040204" pitchFamily="34" charset="-120"/>
                          <a:cs typeface="+mn-cs"/>
                        </a:rPr>
                        <a:t>影響說明</a:t>
                      </a:r>
                    </a:p>
                  </a:txBody>
                  <a:tcPr marT="45704" marB="45704" anchor="ctr" horzOverflow="overflow"/>
                </a:tc>
              </a:tr>
              <a:tr h="246635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徵收計畫對</a:t>
                      </a:r>
                      <a:r>
                        <a:rPr kumimoji="1" lang="zh-TW" altLang="en-US" sz="1800" u="sng" kern="1200" dirty="0">
                          <a:solidFill>
                            <a:srgbClr val="6600CC"/>
                          </a:solidFill>
                          <a:latin typeface="微軟正黑體" panose="020B0604030504040204" pitchFamily="34" charset="-120"/>
                          <a:ea typeface="微軟正黑體" panose="020B0604030504040204" pitchFamily="34" charset="-120"/>
                          <a:cs typeface="+mn-cs"/>
                        </a:rPr>
                        <a:t>弱勢族群生活型態</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之影響程度</a:t>
                      </a:r>
                    </a:p>
                  </a:txBody>
                  <a:tcPr marT="45608" marB="45608"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該區為碎石路面空地，無拆遷之建築物，但如</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有弱勢族群，因徵收計畫導致無屋可居，將進行訪查，擬定安置計畫進行安置，降低對於弱勢族群生活型態之影響。 </a:t>
                      </a:r>
                    </a:p>
                  </a:txBody>
                  <a:tcPr marT="45608" marB="45608" anchor="ctr" horzOverflow="overflow"/>
                </a:tc>
              </a:tr>
              <a:tr h="1495618">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徵收計畫對</a:t>
                      </a:r>
                      <a:r>
                        <a:rPr kumimoji="1" lang="zh-TW" altLang="en-US" sz="1800" u="sng" kern="1200" dirty="0">
                          <a:solidFill>
                            <a:srgbClr val="6600CC"/>
                          </a:solidFill>
                          <a:latin typeface="微軟正黑體" panose="020B0604030504040204" pitchFamily="34" charset="-120"/>
                          <a:ea typeface="微軟正黑體" panose="020B0604030504040204" pitchFamily="34" charset="-120"/>
                          <a:cs typeface="+mn-cs"/>
                        </a:rPr>
                        <a:t>健康風險</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之影響程度</a:t>
                      </a:r>
                    </a:p>
                  </a:txBody>
                  <a:tcPr marT="45608" marB="45608"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本興辦事業性質屬土地徵收條例第</a:t>
                      </a:r>
                      <a:r>
                        <a:rPr kumimoji="1" lang="en-US" altLang="zh-TW" sz="1800" kern="1200" dirty="0">
                          <a:solidFill>
                            <a:prstClr val="black"/>
                          </a:solidFill>
                          <a:latin typeface="微軟正黑體" panose="020B0604030504040204" pitchFamily="34" charset="-120"/>
                          <a:ea typeface="微軟正黑體" panose="020B0604030504040204" pitchFamily="34" charset="-120"/>
                          <a:cs typeface="+mn-cs"/>
                        </a:rPr>
                        <a:t>3</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條</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第</a:t>
                      </a:r>
                      <a:r>
                        <a:rPr kumimoji="1" lang="en-US" altLang="zh-TW" sz="1800" kern="1200" dirty="0" smtClean="0">
                          <a:solidFill>
                            <a:prstClr val="black"/>
                          </a:solidFill>
                          <a:latin typeface="微軟正黑體" panose="020B0604030504040204" pitchFamily="34" charset="-120"/>
                          <a:ea typeface="微軟正黑體" panose="020B0604030504040204" pitchFamily="34" charset="-120"/>
                          <a:cs typeface="+mn-cs"/>
                        </a:rPr>
                        <a:t>4</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款</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規定</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之水利事業</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a:t>
                      </a:r>
                      <a:r>
                        <a:rPr kumimoji="1" lang="zh-TW" altLang="en-US" sz="1800" u="sng" kern="1200" dirty="0">
                          <a:solidFill>
                            <a:srgbClr val="FF0000"/>
                          </a:solidFill>
                          <a:latin typeface="微軟正黑體" panose="020B0604030504040204" pitchFamily="34" charset="-120"/>
                          <a:ea typeface="微軟正黑體" panose="020B0604030504040204" pitchFamily="34" charset="-120"/>
                          <a:cs typeface="+mn-cs"/>
                        </a:rPr>
                        <a:t>非興闢對居民健康有害的工業區，</a:t>
                      </a:r>
                      <a:r>
                        <a:rPr kumimoji="1" lang="zh-TW" altLang="en-US" sz="1800" u="sng" kern="1200" dirty="0" smtClean="0">
                          <a:solidFill>
                            <a:srgbClr val="FF0000"/>
                          </a:solidFill>
                          <a:latin typeface="微軟正黑體" panose="020B0604030504040204" pitchFamily="34" charset="-120"/>
                          <a:ea typeface="微軟正黑體" panose="020B0604030504040204" pitchFamily="34" charset="-120"/>
                          <a:cs typeface="+mn-cs"/>
                        </a:rPr>
                        <a:t>評估雨水下水道系統開闢</a:t>
                      </a:r>
                      <a:r>
                        <a:rPr kumimoji="1" lang="zh-TW" altLang="en-US" sz="1800" u="sng" kern="1200" dirty="0">
                          <a:solidFill>
                            <a:srgbClr val="FF0000"/>
                          </a:solidFill>
                          <a:latin typeface="微軟正黑體" panose="020B0604030504040204" pitchFamily="34" charset="-120"/>
                          <a:ea typeface="微軟正黑體" panose="020B0604030504040204" pitchFamily="34" charset="-120"/>
                          <a:cs typeface="+mn-cs"/>
                        </a:rPr>
                        <a:t>完成後將可健全周邊</a:t>
                      </a:r>
                      <a:r>
                        <a:rPr kumimoji="1" lang="zh-TW" altLang="en-US" sz="1800" u="sng" kern="1200" dirty="0" smtClean="0">
                          <a:solidFill>
                            <a:srgbClr val="FF0000"/>
                          </a:solidFill>
                          <a:latin typeface="微軟正黑體" panose="020B0604030504040204" pitchFamily="34" charset="-120"/>
                          <a:ea typeface="微軟正黑體" panose="020B0604030504040204" pitchFamily="34" charset="-120"/>
                          <a:cs typeface="+mn-cs"/>
                        </a:rPr>
                        <a:t>地區居住安全</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對於周邊居民之安全與健康具有正面影響。 </a:t>
                      </a:r>
                    </a:p>
                  </a:txBody>
                  <a:tcPr marT="45608" marB="45608" anchor="ctr" horzOverflow="overflow"/>
                </a:tc>
              </a:tr>
            </a:tbl>
          </a:graphicData>
        </a:graphic>
      </p:graphicFrame>
    </p:spTree>
    <p:extLst>
      <p:ext uri="{BB962C8B-B14F-4D97-AF65-F5344CB8AC3E}">
        <p14:creationId xmlns:p14="http://schemas.microsoft.com/office/powerpoint/2010/main" val="4082817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1" name="群組 24"/>
          <p:cNvGrpSpPr>
            <a:grpSpLocks/>
          </p:cNvGrpSpPr>
          <p:nvPr/>
        </p:nvGrpSpPr>
        <p:grpSpPr bwMode="auto">
          <a:xfrm>
            <a:off x="539552" y="116632"/>
            <a:ext cx="4146797" cy="364331"/>
            <a:chOff x="1" y="108604"/>
            <a:chExt cx="2659765" cy="523221"/>
          </a:xfrm>
        </p:grpSpPr>
        <p:sp>
          <p:nvSpPr>
            <p:cNvPr id="26" name="Rectangle 7"/>
            <p:cNvSpPr>
              <a:spLocks noChangeArrowheads="1"/>
            </p:cNvSpPr>
            <p:nvPr/>
          </p:nvSpPr>
          <p:spPr bwMode="auto">
            <a:xfrm>
              <a:off x="1279864" y="108604"/>
              <a:ext cx="1379902" cy="523221"/>
            </a:xfrm>
            <a:prstGeom prst="rect">
              <a:avLst/>
            </a:prstGeom>
            <a:solidFill>
              <a:schemeClr val="accent5">
                <a:lumMod val="75000"/>
              </a:schemeClr>
            </a:solidFill>
            <a:ln>
              <a:noFill/>
            </a:ln>
          </p:spPr>
          <p:txBody>
            <a:bodyPr anchor="ctr"/>
            <a:lstStyle/>
            <a:p>
              <a:pPr algn="ctr" eaLnBrk="1" hangingPunct="1">
                <a:defRPr/>
              </a:pPr>
              <a:endParaRPr kumimoji="0" lang="zh-TW" altLang="zh-TW" sz="135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27" name="Rectangle 16"/>
            <p:cNvSpPr/>
            <p:nvPr/>
          </p:nvSpPr>
          <p:spPr>
            <a:xfrm>
              <a:off x="2288193" y="108604"/>
              <a:ext cx="269946"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prstClr val="white"/>
                </a:solidFill>
              </a:endParaRPr>
            </a:p>
          </p:txBody>
        </p:sp>
        <p:sp>
          <p:nvSpPr>
            <p:cNvPr id="28" name="Rectangle 15"/>
            <p:cNvSpPr/>
            <p:nvPr/>
          </p:nvSpPr>
          <p:spPr>
            <a:xfrm>
              <a:off x="1" y="108604"/>
              <a:ext cx="2432692"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grpSp>
      <p:sp>
        <p:nvSpPr>
          <p:cNvPr id="29" name="TextBox 17"/>
          <p:cNvSpPr txBox="1"/>
          <p:nvPr/>
        </p:nvSpPr>
        <p:spPr>
          <a:xfrm>
            <a:off x="539552" y="91048"/>
            <a:ext cx="4506837" cy="415498"/>
          </a:xfrm>
          <a:prstGeom prst="rect">
            <a:avLst/>
          </a:prstGeom>
          <a:noFill/>
        </p:spPr>
        <p:txBody>
          <a:bodyPr wrap="square">
            <a:spAutoFit/>
          </a:bodyPr>
          <a:lstStyle/>
          <a:p>
            <a:pPr>
              <a:defRPr/>
            </a:pPr>
            <a:r>
              <a:rPr lang="zh-TW" altLang="en-US" sz="2100" b="1" spc="-113" dirty="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綜合評估分析</a:t>
            </a:r>
            <a:r>
              <a:rPr lang="en-US" altLang="zh-TW" sz="21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(3/9)-</a:t>
            </a:r>
            <a:r>
              <a:rPr lang="zh-TW" altLang="en-US" sz="21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經濟因素</a:t>
            </a:r>
            <a:endParaRPr lang="en-US" sz="2100" b="1" spc="-113" dirty="0">
              <a:solidFill>
                <a:prstClr val="white"/>
              </a:solidFill>
              <a:latin typeface="微軟正黑體" panose="020B0604030504040204" pitchFamily="34" charset="-120"/>
              <a:ea typeface="微軟正黑體" panose="020B0604030504040204" pitchFamily="34" charset="-120"/>
              <a:cs typeface="Open Sans" panose="020B0606030504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404634075"/>
              </p:ext>
            </p:extLst>
          </p:nvPr>
        </p:nvGraphicFramePr>
        <p:xfrm>
          <a:off x="539552" y="692696"/>
          <a:ext cx="8352928" cy="5400600"/>
        </p:xfrm>
        <a:graphic>
          <a:graphicData uri="http://schemas.openxmlformats.org/drawingml/2006/table">
            <a:tbl>
              <a:tblPr firstRow="1" bandRow="1">
                <a:tableStyleId>{7DF18680-E054-41AD-8BC1-D1AEF772440D}</a:tableStyleId>
              </a:tblPr>
              <a:tblGrid>
                <a:gridCol w="1656184"/>
                <a:gridCol w="6696744"/>
              </a:tblGrid>
              <a:tr h="43051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ts val="450"/>
                        </a:spcAft>
                        <a:buClrTx/>
                        <a:buSzPct val="80000"/>
                        <a:buFont typeface="Wingdings" panose="05000000000000000000" pitchFamily="2" charset="2"/>
                        <a:buNone/>
                        <a:tabLst/>
                      </a:pPr>
                      <a:r>
                        <a:rPr kumimoji="1" lang="zh-TW" altLang="en-US" sz="1800" kern="1200" dirty="0">
                          <a:solidFill>
                            <a:schemeClr val="bg1"/>
                          </a:solidFill>
                          <a:latin typeface="微軟正黑體" panose="020B0604030504040204" pitchFamily="34" charset="-120"/>
                          <a:ea typeface="微軟正黑體" panose="020B0604030504040204" pitchFamily="34" charset="-120"/>
                          <a:cs typeface="+mn-cs"/>
                        </a:rPr>
                        <a:t>評估分析項目</a:t>
                      </a:r>
                    </a:p>
                  </a:txBody>
                  <a:tcPr marT="45704" marB="45704"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ts val="450"/>
                        </a:spcAft>
                        <a:buClrTx/>
                        <a:buSzPct val="80000"/>
                        <a:buFont typeface="Wingdings" panose="05000000000000000000" pitchFamily="2" charset="2"/>
                        <a:buNone/>
                        <a:tabLst/>
                      </a:pPr>
                      <a:r>
                        <a:rPr kumimoji="1" lang="zh-TW" altLang="en-US" sz="1800" kern="1200" dirty="0">
                          <a:solidFill>
                            <a:schemeClr val="bg1"/>
                          </a:solidFill>
                          <a:latin typeface="微軟正黑體" panose="020B0604030504040204" pitchFamily="34" charset="-120"/>
                          <a:ea typeface="微軟正黑體" panose="020B0604030504040204" pitchFamily="34" charset="-120"/>
                          <a:cs typeface="+mn-cs"/>
                        </a:rPr>
                        <a:t>影響說明</a:t>
                      </a:r>
                    </a:p>
                  </a:txBody>
                  <a:tcPr marT="45704" marB="45704" anchor="ctr" horzOverflow="overflow"/>
                </a:tc>
              </a:tr>
              <a:tr h="1657717">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徵收計畫對</a:t>
                      </a:r>
                      <a:r>
                        <a:rPr kumimoji="1" lang="zh-TW" altLang="en-US" sz="1800" u="sng" kern="1200" dirty="0">
                          <a:solidFill>
                            <a:srgbClr val="6600CC"/>
                          </a:solidFill>
                          <a:latin typeface="微軟正黑體" panose="020B0604030504040204" pitchFamily="34" charset="-120"/>
                          <a:ea typeface="微軟正黑體" panose="020B0604030504040204" pitchFamily="34" charset="-120"/>
                          <a:cs typeface="+mn-cs"/>
                        </a:rPr>
                        <a:t>稅收</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影響</a:t>
                      </a:r>
                    </a:p>
                  </a:txBody>
                  <a:tcPr marT="45738" marB="45738"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本興辦事業土地為都市計畫</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內溝渠用地兼供道路使用，部份權</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屬為私人所有，為公共設施保留地</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。壓力箱涵施作後</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a:t>
                      </a:r>
                      <a:r>
                        <a:rPr kumimoji="1" lang="zh-TW" altLang="en-US" sz="1800" u="sng" kern="1200" dirty="0">
                          <a:solidFill>
                            <a:srgbClr val="FF0000"/>
                          </a:solidFill>
                          <a:latin typeface="微軟正黑體" panose="020B0604030504040204" pitchFamily="34" charset="-120"/>
                          <a:ea typeface="微軟正黑體" panose="020B0604030504040204" pitchFamily="34" charset="-120"/>
                          <a:cs typeface="+mn-cs"/>
                        </a:rPr>
                        <a:t>藉由生活環境品質的提升，可</a:t>
                      </a:r>
                      <a:r>
                        <a:rPr kumimoji="1" lang="zh-TW" altLang="en-US" sz="1800" u="sng" kern="1200" dirty="0" smtClean="0">
                          <a:solidFill>
                            <a:srgbClr val="FF0000"/>
                          </a:solidFill>
                          <a:latin typeface="微軟正黑體" panose="020B0604030504040204" pitchFamily="34" charset="-120"/>
                          <a:ea typeface="微軟正黑體" panose="020B0604030504040204" pitchFamily="34" charset="-120"/>
                          <a:cs typeface="+mn-cs"/>
                        </a:rPr>
                        <a:t>穩定鄰近住宅區的市價</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同時</a:t>
                      </a:r>
                      <a:r>
                        <a:rPr kumimoji="1" lang="zh-TW" altLang="en-US" sz="1800" u="sng" kern="1200" dirty="0">
                          <a:solidFill>
                            <a:srgbClr val="0000FF"/>
                          </a:solidFill>
                          <a:latin typeface="微軟正黑體" panose="020B0604030504040204" pitchFamily="34" charset="-120"/>
                          <a:ea typeface="微軟正黑體" panose="020B0604030504040204" pitchFamily="34" charset="-120"/>
                          <a:cs typeface="+mn-cs"/>
                        </a:rPr>
                        <a:t>有效</a:t>
                      </a:r>
                      <a:r>
                        <a:rPr kumimoji="1" lang="zh-TW" altLang="en-US" sz="1800" u="sng" kern="1200" dirty="0" smtClean="0">
                          <a:solidFill>
                            <a:srgbClr val="0000FF"/>
                          </a:solidFill>
                          <a:latin typeface="微軟正黑體" panose="020B0604030504040204" pitchFamily="34" charset="-120"/>
                          <a:ea typeface="微軟正黑體" panose="020B0604030504040204" pitchFamily="34" charset="-120"/>
                          <a:cs typeface="+mn-cs"/>
                        </a:rPr>
                        <a:t>帶動沿線</a:t>
                      </a:r>
                      <a:r>
                        <a:rPr kumimoji="1" lang="zh-TW" altLang="en-US" sz="1800" u="sng" kern="1200" dirty="0">
                          <a:solidFill>
                            <a:srgbClr val="0000FF"/>
                          </a:solidFill>
                          <a:latin typeface="微軟正黑體" panose="020B0604030504040204" pitchFamily="34" charset="-120"/>
                          <a:ea typeface="微軟正黑體" panose="020B0604030504040204" pitchFamily="34" charset="-120"/>
                          <a:cs typeface="+mn-cs"/>
                        </a:rPr>
                        <a:t>地區之經濟發展，透過鄰近區段地價之評定將有助於政府之稅收</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a:t>
                      </a:r>
                    </a:p>
                  </a:txBody>
                  <a:tcPr marT="45738" marB="45738" anchor="ctr" horzOverflow="overflow"/>
                </a:tc>
              </a:tr>
              <a:tr h="108012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徵收計畫對</a:t>
                      </a:r>
                      <a:r>
                        <a:rPr kumimoji="1" lang="zh-TW" altLang="en-US" sz="1800" u="sng" kern="1200" dirty="0">
                          <a:solidFill>
                            <a:srgbClr val="6600CC"/>
                          </a:solidFill>
                          <a:latin typeface="微軟正黑體" panose="020B0604030504040204" pitchFamily="34" charset="-120"/>
                          <a:ea typeface="微軟正黑體" panose="020B0604030504040204" pitchFamily="34" charset="-120"/>
                          <a:cs typeface="+mn-cs"/>
                        </a:rPr>
                        <a:t>糧食安全</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影響</a:t>
                      </a:r>
                    </a:p>
                  </a:txBody>
                  <a:tcPr marT="45738" marB="45738"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本興辦事業土地使用分區</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為溝渠用地兼供道路使用，</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現況非耕種之農地，土地供興闢道路後不影響本區糧食之供給。 </a:t>
                      </a:r>
                    </a:p>
                  </a:txBody>
                  <a:tcPr marT="45738" marB="45738" anchor="ctr" horzOverflow="overflow"/>
                </a:tc>
              </a:tr>
              <a:tr h="1296144">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徵收計畫</a:t>
                      </a:r>
                      <a:r>
                        <a:rPr kumimoji="1" lang="zh-TW" altLang="en-US" sz="1800" u="sng" kern="1200" dirty="0">
                          <a:solidFill>
                            <a:srgbClr val="6600CC"/>
                          </a:solidFill>
                          <a:latin typeface="微軟正黑體" panose="020B0604030504040204" pitchFamily="34" charset="-120"/>
                          <a:ea typeface="微軟正黑體" panose="020B0604030504040204" pitchFamily="34" charset="-120"/>
                          <a:cs typeface="+mn-cs"/>
                        </a:rPr>
                        <a:t>造成增減就業或轉業人口</a:t>
                      </a:r>
                    </a:p>
                  </a:txBody>
                  <a:tcPr marT="45738" marB="45738"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居民居住安全性</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提昇，</a:t>
                      </a:r>
                      <a:r>
                        <a:rPr kumimoji="1" lang="zh-TW" altLang="en-US" sz="1800" u="sng" kern="1200" dirty="0">
                          <a:solidFill>
                            <a:srgbClr val="FF0000"/>
                          </a:solidFill>
                          <a:latin typeface="微軟正黑體" panose="020B0604030504040204" pitchFamily="34" charset="-120"/>
                          <a:ea typeface="微軟正黑體" panose="020B0604030504040204" pitchFamily="34" charset="-120"/>
                          <a:cs typeface="+mn-cs"/>
                        </a:rPr>
                        <a:t>有助</a:t>
                      </a:r>
                      <a:r>
                        <a:rPr kumimoji="1" lang="zh-TW" altLang="en-US" sz="1800" u="sng" kern="1200" dirty="0" smtClean="0">
                          <a:solidFill>
                            <a:srgbClr val="FF0000"/>
                          </a:solidFill>
                          <a:latin typeface="微軟正黑體" panose="020B0604030504040204" pitchFamily="34" charset="-120"/>
                          <a:ea typeface="微軟正黑體" panose="020B0604030504040204" pitchFamily="34" charset="-120"/>
                          <a:cs typeface="+mn-cs"/>
                        </a:rPr>
                        <a:t>地區住宅區發展</a:t>
                      </a:r>
                      <a:r>
                        <a:rPr kumimoji="1" lang="zh-TW" altLang="en-US" sz="1800" u="sng" kern="1200" dirty="0">
                          <a:solidFill>
                            <a:srgbClr val="FF0000"/>
                          </a:solidFill>
                          <a:latin typeface="微軟正黑體" panose="020B0604030504040204" pitchFamily="34" charset="-120"/>
                          <a:ea typeface="微軟正黑體" panose="020B0604030504040204" pitchFamily="34" charset="-120"/>
                          <a:cs typeface="+mn-cs"/>
                        </a:rPr>
                        <a:t>，可</a:t>
                      </a:r>
                      <a:r>
                        <a:rPr kumimoji="1" lang="zh-TW" altLang="en-US" sz="1800" u="sng" kern="1200" dirty="0" smtClean="0">
                          <a:solidFill>
                            <a:srgbClr val="FF0000"/>
                          </a:solidFill>
                          <a:latin typeface="微軟正黑體" panose="020B0604030504040204" pitchFamily="34" charset="-120"/>
                          <a:ea typeface="微軟正黑體" panose="020B0604030504040204" pitchFamily="34" charset="-120"/>
                          <a:cs typeface="+mn-cs"/>
                        </a:rPr>
                        <a:t>增加該區人口成長機會</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a:t>
                      </a:r>
                      <a:endPar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endParaRPr>
                    </a:p>
                  </a:txBody>
                  <a:tcPr marT="45738" marB="45738" anchor="ctr" horzOverflow="overflow"/>
                </a:tc>
              </a:tr>
              <a:tr h="936104">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徵收</a:t>
                      </a:r>
                      <a:r>
                        <a:rPr kumimoji="1" lang="zh-TW" altLang="en-US" sz="1800" u="sng" kern="1200" dirty="0">
                          <a:solidFill>
                            <a:srgbClr val="6600CC"/>
                          </a:solidFill>
                          <a:latin typeface="微軟正黑體" panose="020B0604030504040204" pitchFamily="34" charset="-120"/>
                          <a:ea typeface="微軟正黑體" panose="020B0604030504040204" pitchFamily="34" charset="-120"/>
                          <a:cs typeface="+mn-cs"/>
                        </a:rPr>
                        <a:t>費用</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 </a:t>
                      </a:r>
                    </a:p>
                  </a:txBody>
                  <a:tcPr marT="45738" marB="45738"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本興辦事業用地取得費用已</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編列預算</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，金額待依規定辦理查估後始有確切數額。</a:t>
                      </a:r>
                    </a:p>
                  </a:txBody>
                  <a:tcPr marT="45738" marB="45738" anchor="ctr" horzOverflow="overflow"/>
                </a:tc>
              </a:tr>
            </a:tbl>
          </a:graphicData>
        </a:graphic>
      </p:graphicFrame>
    </p:spTree>
    <p:extLst>
      <p:ext uri="{BB962C8B-B14F-4D97-AF65-F5344CB8AC3E}">
        <p14:creationId xmlns:p14="http://schemas.microsoft.com/office/powerpoint/2010/main" val="427925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1" name="群組 24"/>
          <p:cNvGrpSpPr>
            <a:grpSpLocks/>
          </p:cNvGrpSpPr>
          <p:nvPr/>
        </p:nvGrpSpPr>
        <p:grpSpPr bwMode="auto">
          <a:xfrm>
            <a:off x="539552" y="116632"/>
            <a:ext cx="4146797" cy="364331"/>
            <a:chOff x="1" y="108604"/>
            <a:chExt cx="2659765" cy="523221"/>
          </a:xfrm>
        </p:grpSpPr>
        <p:sp>
          <p:nvSpPr>
            <p:cNvPr id="26" name="Rectangle 7"/>
            <p:cNvSpPr>
              <a:spLocks noChangeArrowheads="1"/>
            </p:cNvSpPr>
            <p:nvPr/>
          </p:nvSpPr>
          <p:spPr bwMode="auto">
            <a:xfrm>
              <a:off x="1279864" y="108604"/>
              <a:ext cx="1379902" cy="523221"/>
            </a:xfrm>
            <a:prstGeom prst="rect">
              <a:avLst/>
            </a:prstGeom>
            <a:solidFill>
              <a:schemeClr val="accent5">
                <a:lumMod val="75000"/>
              </a:schemeClr>
            </a:solidFill>
            <a:ln>
              <a:noFill/>
            </a:ln>
          </p:spPr>
          <p:txBody>
            <a:bodyPr anchor="ctr"/>
            <a:lstStyle/>
            <a:p>
              <a:pPr algn="ctr" eaLnBrk="1" hangingPunct="1">
                <a:defRPr/>
              </a:pPr>
              <a:endParaRPr kumimoji="0" lang="zh-TW" altLang="zh-TW" sz="135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27" name="Rectangle 16"/>
            <p:cNvSpPr/>
            <p:nvPr/>
          </p:nvSpPr>
          <p:spPr>
            <a:xfrm>
              <a:off x="2288193" y="108604"/>
              <a:ext cx="269946"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prstClr val="white"/>
                </a:solidFill>
              </a:endParaRPr>
            </a:p>
          </p:txBody>
        </p:sp>
        <p:sp>
          <p:nvSpPr>
            <p:cNvPr id="28" name="Rectangle 15"/>
            <p:cNvSpPr/>
            <p:nvPr/>
          </p:nvSpPr>
          <p:spPr>
            <a:xfrm>
              <a:off x="1" y="108604"/>
              <a:ext cx="2432692"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grpSp>
      <p:sp>
        <p:nvSpPr>
          <p:cNvPr id="29" name="TextBox 17"/>
          <p:cNvSpPr txBox="1"/>
          <p:nvPr/>
        </p:nvSpPr>
        <p:spPr>
          <a:xfrm>
            <a:off x="539552" y="91048"/>
            <a:ext cx="4506837" cy="415498"/>
          </a:xfrm>
          <a:prstGeom prst="rect">
            <a:avLst/>
          </a:prstGeom>
          <a:noFill/>
        </p:spPr>
        <p:txBody>
          <a:bodyPr wrap="square">
            <a:spAutoFit/>
          </a:bodyPr>
          <a:lstStyle/>
          <a:p>
            <a:pPr>
              <a:defRPr/>
            </a:pPr>
            <a:r>
              <a:rPr lang="zh-TW" altLang="en-US" sz="2100" b="1" spc="-113" dirty="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綜合評估分析</a:t>
            </a:r>
            <a:r>
              <a:rPr lang="en-US" altLang="zh-TW" sz="21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(4/9)-</a:t>
            </a:r>
            <a:r>
              <a:rPr lang="zh-TW" altLang="en-US" sz="21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經濟因素</a:t>
            </a:r>
            <a:endParaRPr lang="en-US" sz="2100" b="1" spc="-113" dirty="0">
              <a:solidFill>
                <a:prstClr val="white"/>
              </a:solidFill>
              <a:latin typeface="微軟正黑體" panose="020B0604030504040204" pitchFamily="34" charset="-120"/>
              <a:ea typeface="微軟正黑體" panose="020B0604030504040204" pitchFamily="34" charset="-120"/>
              <a:cs typeface="Open Sans" panose="020B0606030504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429408528"/>
              </p:ext>
            </p:extLst>
          </p:nvPr>
        </p:nvGraphicFramePr>
        <p:xfrm>
          <a:off x="539552" y="692696"/>
          <a:ext cx="8352928" cy="4464496"/>
        </p:xfrm>
        <a:graphic>
          <a:graphicData uri="http://schemas.openxmlformats.org/drawingml/2006/table">
            <a:tbl>
              <a:tblPr firstRow="1" bandRow="1">
                <a:tableStyleId>{7DF18680-E054-41AD-8BC1-D1AEF772440D}</a:tableStyleId>
              </a:tblPr>
              <a:tblGrid>
                <a:gridCol w="1656184"/>
                <a:gridCol w="6696744"/>
              </a:tblGrid>
              <a:tr h="43051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ts val="450"/>
                        </a:spcAft>
                        <a:buClrTx/>
                        <a:buSzPct val="80000"/>
                        <a:buFont typeface="Wingdings" panose="05000000000000000000" pitchFamily="2" charset="2"/>
                        <a:buNone/>
                        <a:tabLst/>
                      </a:pPr>
                      <a:r>
                        <a:rPr kumimoji="1" lang="zh-TW" altLang="en-US" sz="1800" kern="1200" dirty="0">
                          <a:solidFill>
                            <a:schemeClr val="bg1"/>
                          </a:solidFill>
                          <a:latin typeface="微軟正黑體" panose="020B0604030504040204" pitchFamily="34" charset="-120"/>
                          <a:ea typeface="微軟正黑體" panose="020B0604030504040204" pitchFamily="34" charset="-120"/>
                          <a:cs typeface="+mn-cs"/>
                        </a:rPr>
                        <a:t>評估分析項目</a:t>
                      </a:r>
                    </a:p>
                  </a:txBody>
                  <a:tcPr marT="45704" marB="45704"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ts val="450"/>
                        </a:spcAft>
                        <a:buClrTx/>
                        <a:buSzPct val="80000"/>
                        <a:buFont typeface="Wingdings" panose="05000000000000000000" pitchFamily="2" charset="2"/>
                        <a:buNone/>
                        <a:tabLst/>
                      </a:pPr>
                      <a:r>
                        <a:rPr kumimoji="1" lang="zh-TW" altLang="en-US" sz="1800" kern="1200" dirty="0">
                          <a:solidFill>
                            <a:schemeClr val="bg1"/>
                          </a:solidFill>
                          <a:latin typeface="微軟正黑體" panose="020B0604030504040204" pitchFamily="34" charset="-120"/>
                          <a:ea typeface="微軟正黑體" panose="020B0604030504040204" pitchFamily="34" charset="-120"/>
                          <a:cs typeface="+mn-cs"/>
                        </a:rPr>
                        <a:t>影響說明</a:t>
                      </a:r>
                    </a:p>
                  </a:txBody>
                  <a:tcPr marT="45704" marB="45704" anchor="ctr" horzOverflow="overflow"/>
                </a:tc>
              </a:tr>
              <a:tr h="1657717">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各級政府配合興辦公共設施與</a:t>
                      </a:r>
                      <a:r>
                        <a:rPr kumimoji="1" lang="zh-TW" altLang="en-US" sz="1800" u="sng" kern="1200" dirty="0">
                          <a:solidFill>
                            <a:srgbClr val="6600CC"/>
                          </a:solidFill>
                          <a:latin typeface="微軟正黑體" panose="020B0604030504040204" pitchFamily="34" charset="-120"/>
                          <a:ea typeface="微軟正黑體" panose="020B0604030504040204" pitchFamily="34" charset="-120"/>
                          <a:cs typeface="+mn-cs"/>
                        </a:rPr>
                        <a:t>政府財務負擔</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情形</a:t>
                      </a:r>
                    </a:p>
                  </a:txBody>
                  <a:tcPr marT="45729" marB="45729"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本新建工程</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費用 </a:t>
                      </a:r>
                      <a:r>
                        <a:rPr kumimoji="1" lang="en-US" altLang="zh-TW" sz="1800" kern="1200" dirty="0">
                          <a:solidFill>
                            <a:prstClr val="black"/>
                          </a:solidFill>
                          <a:latin typeface="微軟正黑體" panose="020B0604030504040204" pitchFamily="34" charset="-120"/>
                          <a:ea typeface="微軟正黑體" panose="020B0604030504040204" pitchFamily="34" charset="-120"/>
                          <a:cs typeface="+mn-cs"/>
                        </a:rPr>
                        <a:t>(</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包括工程費</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、用地</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費</a:t>
                      </a:r>
                      <a:r>
                        <a:rPr kumimoji="1" lang="en-US" altLang="zh-TW" sz="1800" kern="1200" dirty="0" smtClean="0">
                          <a:solidFill>
                            <a:prstClr val="black"/>
                          </a:solidFill>
                          <a:latin typeface="微軟正黑體" panose="020B0604030504040204" pitchFamily="34" charset="-120"/>
                          <a:ea typeface="微軟正黑體" panose="020B0604030504040204" pitchFamily="34" charset="-120"/>
                          <a:cs typeface="+mn-cs"/>
                        </a:rPr>
                        <a:t>)</a:t>
                      </a:r>
                      <a:r>
                        <a:rPr kumimoji="1" lang="zh-TW" altLang="en-US" sz="1800" u="sng" kern="1200" dirty="0" smtClean="0">
                          <a:solidFill>
                            <a:srgbClr val="0000FF"/>
                          </a:solidFill>
                          <a:latin typeface="微軟正黑體" panose="020B0604030504040204" pitchFamily="34" charset="-120"/>
                          <a:ea typeface="微軟正黑體" panose="020B0604030504040204" pitchFamily="34" charset="-120"/>
                          <a:cs typeface="+mn-cs"/>
                        </a:rPr>
                        <a:t>將由</a:t>
                      </a:r>
                      <a:r>
                        <a:rPr kumimoji="1" lang="en-US" altLang="zh-TW" sz="1800" u="sng" kern="1200" dirty="0" smtClean="0">
                          <a:solidFill>
                            <a:srgbClr val="0000FF"/>
                          </a:solidFill>
                          <a:latin typeface="微軟正黑體" panose="020B0604030504040204" pitchFamily="34" charset="-120"/>
                          <a:ea typeface="微軟正黑體" panose="020B0604030504040204" pitchFamily="34" charset="-120"/>
                          <a:cs typeface="+mn-cs"/>
                        </a:rPr>
                        <a:t>112</a:t>
                      </a:r>
                      <a:r>
                        <a:rPr kumimoji="1" lang="zh-TW" altLang="en-US" sz="1800" u="sng" kern="1200" dirty="0" smtClean="0">
                          <a:solidFill>
                            <a:srgbClr val="0000FF"/>
                          </a:solidFill>
                          <a:latin typeface="微軟正黑體" panose="020B0604030504040204" pitchFamily="34" charset="-120"/>
                          <a:ea typeface="微軟正黑體" panose="020B0604030504040204" pitchFamily="34" charset="-120"/>
                          <a:cs typeface="+mn-cs"/>
                        </a:rPr>
                        <a:t>年臺灣港務股份有限公司港務盈餘分配款支應、</a:t>
                      </a:r>
                      <a:r>
                        <a:rPr kumimoji="1" lang="zh-HK" altLang="zh-TW" sz="1800" u="sng" kern="1200" dirty="0" smtClean="0">
                          <a:solidFill>
                            <a:srgbClr val="0000FF"/>
                          </a:solidFill>
                          <a:latin typeface="微軟正黑體" panose="020B0604030504040204" pitchFamily="34" charset="-120"/>
                          <a:ea typeface="微軟正黑體" panose="020B0604030504040204" pitchFamily="34" charset="-120"/>
                          <a:cs typeface="+mn-cs"/>
                        </a:rPr>
                        <a:t>前瞻基礎建設計畫</a:t>
                      </a:r>
                      <a:r>
                        <a:rPr kumimoji="1" lang="en-US" altLang="zh-TW" sz="1800" u="sng" kern="1200" dirty="0" smtClean="0">
                          <a:solidFill>
                            <a:srgbClr val="0000FF"/>
                          </a:solidFill>
                          <a:latin typeface="微軟正黑體" panose="020B0604030504040204" pitchFamily="34" charset="-120"/>
                          <a:ea typeface="微軟正黑體" panose="020B0604030504040204" pitchFamily="34" charset="-120"/>
                          <a:cs typeface="+mn-cs"/>
                        </a:rPr>
                        <a:t>-</a:t>
                      </a:r>
                      <a:r>
                        <a:rPr kumimoji="1" lang="zh-HK" altLang="zh-TW" sz="1800" u="sng" kern="1200" dirty="0" smtClean="0">
                          <a:solidFill>
                            <a:srgbClr val="0000FF"/>
                          </a:solidFill>
                          <a:latin typeface="微軟正黑體" panose="020B0604030504040204" pitchFamily="34" charset="-120"/>
                          <a:ea typeface="微軟正黑體" panose="020B0604030504040204" pitchFamily="34" charset="-120"/>
                          <a:cs typeface="+mn-cs"/>
                        </a:rPr>
                        <a:t>水環境建設</a:t>
                      </a:r>
                      <a:r>
                        <a:rPr kumimoji="1" lang="en-US" altLang="zh-TW" sz="1800" u="sng" kern="1200" dirty="0" smtClean="0">
                          <a:solidFill>
                            <a:srgbClr val="0000FF"/>
                          </a:solidFill>
                          <a:latin typeface="微軟正黑體" panose="020B0604030504040204" pitchFamily="34" charset="-120"/>
                          <a:ea typeface="微軟正黑體" panose="020B0604030504040204" pitchFamily="34" charset="-120"/>
                          <a:cs typeface="+mn-cs"/>
                        </a:rPr>
                        <a:t>-</a:t>
                      </a:r>
                      <a:r>
                        <a:rPr kumimoji="1" lang="zh-HK" altLang="zh-TW" sz="1800" u="sng" kern="1200" dirty="0" smtClean="0">
                          <a:solidFill>
                            <a:srgbClr val="0000FF"/>
                          </a:solidFill>
                          <a:latin typeface="微軟正黑體" panose="020B0604030504040204" pitchFamily="34" charset="-120"/>
                          <a:ea typeface="微軟正黑體" panose="020B0604030504040204" pitchFamily="34" charset="-120"/>
                          <a:cs typeface="+mn-cs"/>
                        </a:rPr>
                        <a:t>水與安全</a:t>
                      </a:r>
                      <a:r>
                        <a:rPr kumimoji="1" lang="en-US" altLang="zh-TW" sz="1800" u="sng" kern="1200" dirty="0" smtClean="0">
                          <a:solidFill>
                            <a:srgbClr val="0000FF"/>
                          </a:solidFill>
                          <a:latin typeface="微軟正黑體" panose="020B0604030504040204" pitchFamily="34" charset="-120"/>
                          <a:ea typeface="微軟正黑體" panose="020B0604030504040204" pitchFamily="34" charset="-120"/>
                          <a:cs typeface="+mn-cs"/>
                        </a:rPr>
                        <a:t>-</a:t>
                      </a:r>
                      <a:r>
                        <a:rPr kumimoji="1" lang="zh-HK" altLang="zh-TW" sz="1800" u="sng" kern="1200" dirty="0" smtClean="0">
                          <a:solidFill>
                            <a:srgbClr val="0000FF"/>
                          </a:solidFill>
                          <a:latin typeface="微軟正黑體" panose="020B0604030504040204" pitchFamily="34" charset="-120"/>
                          <a:ea typeface="微軟正黑體" panose="020B0604030504040204" pitchFamily="34" charset="-120"/>
                          <a:cs typeface="+mn-cs"/>
                        </a:rPr>
                        <a:t>縣市管河川及區域排水整體改善計畫</a:t>
                      </a:r>
                      <a:r>
                        <a:rPr kumimoji="1" lang="en-US" altLang="zh-TW" sz="1800" u="sng" kern="1200" dirty="0" smtClean="0">
                          <a:solidFill>
                            <a:srgbClr val="0000FF"/>
                          </a:solidFill>
                          <a:latin typeface="微軟正黑體" panose="020B0604030504040204" pitchFamily="34" charset="-120"/>
                          <a:ea typeface="微軟正黑體" panose="020B0604030504040204" pitchFamily="34" charset="-120"/>
                          <a:cs typeface="+mn-cs"/>
                        </a:rPr>
                        <a:t>-</a:t>
                      </a:r>
                      <a:r>
                        <a:rPr kumimoji="1" lang="zh-HK" altLang="zh-TW" sz="1800" u="sng" kern="1200" dirty="0" smtClean="0">
                          <a:solidFill>
                            <a:srgbClr val="0000FF"/>
                          </a:solidFill>
                          <a:latin typeface="微軟正黑體" panose="020B0604030504040204" pitchFamily="34" charset="-120"/>
                          <a:ea typeface="微軟正黑體" panose="020B0604030504040204" pitchFamily="34" charset="-120"/>
                          <a:cs typeface="+mn-cs"/>
                        </a:rPr>
                        <a:t>下水道及都市區其他排水</a:t>
                      </a:r>
                      <a:r>
                        <a:rPr kumimoji="1" lang="zh-TW" altLang="en-US" sz="1800" u="sng" kern="1200" dirty="0" smtClean="0">
                          <a:solidFill>
                            <a:srgbClr val="0000FF"/>
                          </a:solidFill>
                          <a:latin typeface="微軟正黑體" panose="020B0604030504040204" pitchFamily="34" charset="-120"/>
                          <a:ea typeface="微軟正黑體" panose="020B0604030504040204" pitchFamily="34" charset="-120"/>
                          <a:cs typeface="+mn-cs"/>
                        </a:rPr>
                        <a:t>補助款。</a:t>
                      </a:r>
                    </a:p>
                  </a:txBody>
                  <a:tcPr marT="45729" marB="45729" anchor="ctr" horzOverflow="overflow"/>
                </a:tc>
              </a:tr>
              <a:tr h="108012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徵收計畫對</a:t>
                      </a:r>
                      <a:r>
                        <a:rPr kumimoji="1" lang="zh-TW" altLang="en-US" sz="1800" u="sng" kern="1200" dirty="0">
                          <a:solidFill>
                            <a:srgbClr val="6600CC"/>
                          </a:solidFill>
                          <a:latin typeface="微軟正黑體" panose="020B0604030504040204" pitchFamily="34" charset="-120"/>
                          <a:ea typeface="微軟正黑體" panose="020B0604030504040204" pitchFamily="34" charset="-120"/>
                          <a:cs typeface="+mn-cs"/>
                        </a:rPr>
                        <a:t>農林漁牧產業鏈</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影響</a:t>
                      </a:r>
                    </a:p>
                  </a:txBody>
                  <a:tcPr marT="45729" marB="45729"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本興辦事業</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屬水利事業</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為雨水下水道系統之新建，</a:t>
                      </a:r>
                      <a:r>
                        <a:rPr kumimoji="1" lang="zh-TW" altLang="en-US" sz="1800" u="sng" kern="1200" dirty="0">
                          <a:solidFill>
                            <a:srgbClr val="0000FF"/>
                          </a:solidFill>
                          <a:latin typeface="微軟正黑體" panose="020B0604030504040204" pitchFamily="34" charset="-120"/>
                          <a:ea typeface="微軟正黑體" panose="020B0604030504040204" pitchFamily="34" charset="-120"/>
                          <a:cs typeface="+mn-cs"/>
                        </a:rPr>
                        <a:t>皆不屬農業區且無魚塭養殖</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，故未影響本區之農林漁牧產業鏈。 </a:t>
                      </a:r>
                    </a:p>
                  </a:txBody>
                  <a:tcPr marT="45729" marB="45729" anchor="ctr" horzOverflow="overflow"/>
                </a:tc>
              </a:tr>
              <a:tr h="1296144">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徵收計畫對</a:t>
                      </a:r>
                      <a:r>
                        <a:rPr kumimoji="1" lang="zh-TW" altLang="en-US" sz="1800" u="sng" kern="1200" dirty="0">
                          <a:solidFill>
                            <a:srgbClr val="6600CC"/>
                          </a:solidFill>
                          <a:latin typeface="微軟正黑體" panose="020B0604030504040204" pitchFamily="34" charset="-120"/>
                          <a:ea typeface="微軟正黑體" panose="020B0604030504040204" pitchFamily="34" charset="-120"/>
                          <a:cs typeface="+mn-cs"/>
                        </a:rPr>
                        <a:t>土地利用完整性</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影響</a:t>
                      </a:r>
                    </a:p>
                  </a:txBody>
                  <a:tcPr marT="45732" marB="45732"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本雨水下水道工程</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為</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有效改善地方排水，提升蘇澳鎮雨水下水道系統實施率，以達成便利生活的願景，並藉以提高沿線住宅區土地使用之潛力，有效塑造土地利用完整性。</a:t>
                      </a:r>
                      <a:endPar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endParaRPr>
                    </a:p>
                  </a:txBody>
                  <a:tcPr marT="45732" marB="45732" anchor="ctr" horzOverflow="overflow"/>
                </a:tc>
              </a:tr>
            </a:tbl>
          </a:graphicData>
        </a:graphic>
      </p:graphicFrame>
    </p:spTree>
    <p:extLst>
      <p:ext uri="{BB962C8B-B14F-4D97-AF65-F5344CB8AC3E}">
        <p14:creationId xmlns:p14="http://schemas.microsoft.com/office/powerpoint/2010/main" val="1587809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1" name="群組 24"/>
          <p:cNvGrpSpPr>
            <a:grpSpLocks/>
          </p:cNvGrpSpPr>
          <p:nvPr/>
        </p:nvGrpSpPr>
        <p:grpSpPr bwMode="auto">
          <a:xfrm>
            <a:off x="539552" y="116632"/>
            <a:ext cx="4896544" cy="470198"/>
            <a:chOff x="1" y="108604"/>
            <a:chExt cx="2659765" cy="523221"/>
          </a:xfrm>
        </p:grpSpPr>
        <p:sp>
          <p:nvSpPr>
            <p:cNvPr id="26" name="Rectangle 7"/>
            <p:cNvSpPr>
              <a:spLocks noChangeArrowheads="1"/>
            </p:cNvSpPr>
            <p:nvPr/>
          </p:nvSpPr>
          <p:spPr bwMode="auto">
            <a:xfrm>
              <a:off x="1279864" y="108604"/>
              <a:ext cx="1379902" cy="523221"/>
            </a:xfrm>
            <a:prstGeom prst="rect">
              <a:avLst/>
            </a:prstGeom>
            <a:solidFill>
              <a:schemeClr val="accent5">
                <a:lumMod val="75000"/>
              </a:schemeClr>
            </a:solidFill>
            <a:ln>
              <a:noFill/>
            </a:ln>
          </p:spPr>
          <p:txBody>
            <a:bodyPr anchor="ctr"/>
            <a:lstStyle/>
            <a:p>
              <a:pPr algn="ctr" eaLnBrk="1" hangingPunct="1">
                <a:defRPr/>
              </a:pPr>
              <a:endParaRPr kumimoji="0" lang="zh-TW" altLang="zh-TW" sz="135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27" name="Rectangle 16"/>
            <p:cNvSpPr/>
            <p:nvPr/>
          </p:nvSpPr>
          <p:spPr>
            <a:xfrm>
              <a:off x="2288193" y="108604"/>
              <a:ext cx="269946"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prstClr val="white"/>
                </a:solidFill>
              </a:endParaRPr>
            </a:p>
          </p:txBody>
        </p:sp>
        <p:sp>
          <p:nvSpPr>
            <p:cNvPr id="28" name="Rectangle 15"/>
            <p:cNvSpPr/>
            <p:nvPr/>
          </p:nvSpPr>
          <p:spPr>
            <a:xfrm>
              <a:off x="1" y="108604"/>
              <a:ext cx="2432692"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grpSp>
      <p:sp>
        <p:nvSpPr>
          <p:cNvPr id="29" name="TextBox 17"/>
          <p:cNvSpPr txBox="1"/>
          <p:nvPr/>
        </p:nvSpPr>
        <p:spPr>
          <a:xfrm>
            <a:off x="519167" y="171332"/>
            <a:ext cx="4506837" cy="415498"/>
          </a:xfrm>
          <a:prstGeom prst="rect">
            <a:avLst/>
          </a:prstGeom>
          <a:noFill/>
        </p:spPr>
        <p:txBody>
          <a:bodyPr wrap="square">
            <a:spAutoFit/>
          </a:bodyPr>
          <a:lstStyle/>
          <a:p>
            <a:pPr>
              <a:defRPr/>
            </a:pPr>
            <a:r>
              <a:rPr lang="zh-TW" alt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綜合評估分析</a:t>
            </a:r>
            <a:r>
              <a:rPr lang="en-US" altLang="zh-TW"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(5/9)-</a:t>
            </a:r>
            <a:r>
              <a:rPr lang="zh-TW" altLang="en-US"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文化及生態因素</a:t>
            </a:r>
            <a:endParaRPr 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498647466"/>
              </p:ext>
            </p:extLst>
          </p:nvPr>
        </p:nvGraphicFramePr>
        <p:xfrm>
          <a:off x="539552" y="692696"/>
          <a:ext cx="8352928" cy="5890635"/>
        </p:xfrm>
        <a:graphic>
          <a:graphicData uri="http://schemas.openxmlformats.org/drawingml/2006/table">
            <a:tbl>
              <a:tblPr firstRow="1" bandRow="1">
                <a:tableStyleId>{7DF18680-E054-41AD-8BC1-D1AEF772440D}</a:tableStyleId>
              </a:tblPr>
              <a:tblGrid>
                <a:gridCol w="1656184"/>
                <a:gridCol w="6696744"/>
              </a:tblGrid>
              <a:tr h="43051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ts val="450"/>
                        </a:spcAft>
                        <a:buClrTx/>
                        <a:buSzPct val="80000"/>
                        <a:buFont typeface="Wingdings" panose="05000000000000000000" pitchFamily="2" charset="2"/>
                        <a:buNone/>
                        <a:tabLst/>
                      </a:pPr>
                      <a:r>
                        <a:rPr kumimoji="1" lang="zh-TW" altLang="en-US" sz="1800" kern="1200" dirty="0">
                          <a:solidFill>
                            <a:schemeClr val="bg1"/>
                          </a:solidFill>
                          <a:latin typeface="微軟正黑體" panose="020B0604030504040204" pitchFamily="34" charset="-120"/>
                          <a:ea typeface="微軟正黑體" panose="020B0604030504040204" pitchFamily="34" charset="-120"/>
                          <a:cs typeface="+mn-cs"/>
                        </a:rPr>
                        <a:t>評估分析項目</a:t>
                      </a:r>
                    </a:p>
                  </a:txBody>
                  <a:tcPr marT="45704" marB="45704"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ts val="450"/>
                        </a:spcAft>
                        <a:buClrTx/>
                        <a:buSzPct val="80000"/>
                        <a:buFont typeface="Wingdings" panose="05000000000000000000" pitchFamily="2" charset="2"/>
                        <a:buNone/>
                        <a:tabLst/>
                      </a:pPr>
                      <a:r>
                        <a:rPr kumimoji="1" lang="zh-TW" altLang="en-US" sz="1800" kern="1200" dirty="0">
                          <a:solidFill>
                            <a:schemeClr val="bg1"/>
                          </a:solidFill>
                          <a:latin typeface="微軟正黑體" panose="020B0604030504040204" pitchFamily="34" charset="-120"/>
                          <a:ea typeface="微軟正黑體" panose="020B0604030504040204" pitchFamily="34" charset="-120"/>
                          <a:cs typeface="+mn-cs"/>
                        </a:rPr>
                        <a:t>影響說明</a:t>
                      </a:r>
                    </a:p>
                  </a:txBody>
                  <a:tcPr marT="45704" marB="45704" anchor="ctr" horzOverflow="overflow"/>
                </a:tc>
              </a:tr>
              <a:tr h="1441693">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因徵收計畫而導致</a:t>
                      </a:r>
                      <a:r>
                        <a:rPr kumimoji="1" lang="zh-TW" altLang="en-US" sz="1800" u="sng" kern="1200" dirty="0">
                          <a:solidFill>
                            <a:srgbClr val="6600CC"/>
                          </a:solidFill>
                          <a:latin typeface="微軟正黑體" panose="020B0604030504040204" pitchFamily="34" charset="-120"/>
                          <a:ea typeface="微軟正黑體" panose="020B0604030504040204" pitchFamily="34" charset="-120"/>
                          <a:cs typeface="+mn-cs"/>
                        </a:rPr>
                        <a:t>城鄉自然風貌</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改變</a:t>
                      </a:r>
                    </a:p>
                  </a:txBody>
                  <a:tcPr marT="45732" marB="45732"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本</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案工區周邊為住宅區、公園用地、道路用地、保護區、水土保持設施用地，現況為空地</a:t>
                      </a:r>
                      <a:r>
                        <a:rPr kumimoji="1" lang="en-US" altLang="zh-TW" sz="1800" kern="1200" dirty="0" smtClean="0">
                          <a:solidFill>
                            <a:prstClr val="black"/>
                          </a:solidFill>
                          <a:latin typeface="微軟正黑體" panose="020B0604030504040204" pitchFamily="34" charset="-120"/>
                          <a:ea typeface="微軟正黑體" panose="020B0604030504040204" pitchFamily="34" charset="-120"/>
                          <a:cs typeface="+mn-cs"/>
                        </a:rPr>
                        <a:t>(</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素地</a:t>
                      </a:r>
                      <a:r>
                        <a:rPr kumimoji="1" lang="en-US" altLang="zh-TW" sz="1800" kern="1200" dirty="0" smtClean="0">
                          <a:solidFill>
                            <a:prstClr val="black"/>
                          </a:solidFill>
                          <a:latin typeface="微軟正黑體" panose="020B0604030504040204" pitchFamily="34" charset="-120"/>
                          <a:ea typeface="微軟正黑體" panose="020B0604030504040204" pitchFamily="34" charset="-120"/>
                          <a:cs typeface="+mn-cs"/>
                        </a:rPr>
                        <a:t>)</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使用，雨水下水道施作不會</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有大規模開挖或整地情形破壞地區城鄉風貌，配合本</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案工程</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之推行</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a:t>
                      </a:r>
                      <a:endParaRPr kumimoji="1" lang="en-US" altLang="zh-TW" sz="1800" kern="1200" dirty="0" smtClean="0">
                        <a:solidFill>
                          <a:prstClr val="black"/>
                        </a:solidFill>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可以改善排水問題，促使</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城鄉風貌改善，確實提昇居民生活品質及促進地方發展。</a:t>
                      </a:r>
                    </a:p>
                  </a:txBody>
                  <a:tcPr marT="45732" marB="45732" anchor="ctr" horzOverflow="overflow"/>
                </a:tc>
              </a:tr>
              <a:tr h="936104">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因徵收計畫而導致</a:t>
                      </a:r>
                      <a:r>
                        <a:rPr kumimoji="1" lang="zh-TW" altLang="en-US" sz="1800" u="sng" kern="1200" dirty="0">
                          <a:solidFill>
                            <a:srgbClr val="6600CC"/>
                          </a:solidFill>
                          <a:latin typeface="微軟正黑體" panose="020B0604030504040204" pitchFamily="34" charset="-120"/>
                          <a:ea typeface="微軟正黑體" panose="020B0604030504040204" pitchFamily="34" charset="-120"/>
                          <a:cs typeface="+mn-cs"/>
                        </a:rPr>
                        <a:t>文化古蹟</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改變</a:t>
                      </a:r>
                    </a:p>
                  </a:txBody>
                  <a:tcPr marT="45732" marB="45732"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本範圍並無文化古蹟範園或資產，日後施工倘發現地下相關文化資產將由施工單位依文化資產等相關規定辦理。 </a:t>
                      </a:r>
                    </a:p>
                  </a:txBody>
                  <a:tcPr marT="45732" marB="45732" anchor="ctr" horzOverflow="overflow"/>
                </a:tc>
              </a:tr>
              <a:tr h="1152128">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因徵收計畫而導致</a:t>
                      </a:r>
                      <a:r>
                        <a:rPr kumimoji="1" lang="zh-TW" altLang="en-US" sz="1800" u="sng" kern="1200" dirty="0">
                          <a:solidFill>
                            <a:srgbClr val="6600CC"/>
                          </a:solidFill>
                          <a:latin typeface="微軟正黑體" panose="020B0604030504040204" pitchFamily="34" charset="-120"/>
                          <a:ea typeface="微軟正黑體" panose="020B0604030504040204" pitchFamily="34" charset="-120"/>
                          <a:cs typeface="+mn-cs"/>
                        </a:rPr>
                        <a:t>生活條件或模式</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發生改變</a:t>
                      </a:r>
                    </a:p>
                  </a:txBody>
                  <a:tcPr marT="45732" marB="45732"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本系統新建完成</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後將</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呈現該區完整的排水系統，大幅降低該區易淹水問題，</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提高該區土地使用之潛力，明顯提升附近住戶易行性與安全性，並帶動沿線地區之社經發展，有助於生活條件之提升。 </a:t>
                      </a:r>
                    </a:p>
                  </a:txBody>
                  <a:tcPr marT="45732" marB="45732" anchor="ctr" horzOverflow="overflow"/>
                </a:tc>
              </a:tr>
              <a:tr h="936104">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徵收計畫對該地區</a:t>
                      </a:r>
                      <a:r>
                        <a:rPr kumimoji="1" lang="zh-TW" altLang="en-US" sz="1800" u="sng" kern="1200" dirty="0">
                          <a:solidFill>
                            <a:srgbClr val="6600CC"/>
                          </a:solidFill>
                          <a:latin typeface="微軟正黑體" panose="020B0604030504040204" pitchFamily="34" charset="-120"/>
                          <a:ea typeface="微軟正黑體" panose="020B0604030504040204" pitchFamily="34" charset="-120"/>
                          <a:cs typeface="+mn-cs"/>
                        </a:rPr>
                        <a:t>生態環境</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之影響</a:t>
                      </a:r>
                    </a:p>
                  </a:txBody>
                  <a:tcPr marT="45727" marB="45727"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本範圍新建尚</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無對該地區生態環境造成衝擊，工程施作時將避免大規模改變地形地貌或破壞原有生態，企能確保生態環境。 </a:t>
                      </a:r>
                    </a:p>
                  </a:txBody>
                  <a:tcPr marT="45727" marB="45727" anchor="ctr" horzOverflow="overflow"/>
                </a:tc>
              </a:tr>
              <a:tr h="936104">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徵收計畫對</a:t>
                      </a:r>
                      <a:r>
                        <a:rPr kumimoji="1" lang="zh-TW" altLang="en-US" sz="1800" u="sng" kern="1200" dirty="0">
                          <a:solidFill>
                            <a:srgbClr val="6600CC"/>
                          </a:solidFill>
                          <a:latin typeface="微軟正黑體" panose="020B0604030504040204" pitchFamily="34" charset="-120"/>
                          <a:ea typeface="微軟正黑體" panose="020B0604030504040204" pitchFamily="34" charset="-120"/>
                          <a:cs typeface="+mn-cs"/>
                        </a:rPr>
                        <a:t>周邊居民或社會整體</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之影響</a:t>
                      </a:r>
                    </a:p>
                  </a:txBody>
                  <a:tcPr marT="45727" marB="45727"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未</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來新建完成</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後，交通便利性</a:t>
                      </a:r>
                      <a:r>
                        <a:rPr kumimoji="1" lang="zh-TW" altLang="en-US" sz="1800" kern="1200" dirty="0" smtClean="0">
                          <a:solidFill>
                            <a:prstClr val="black"/>
                          </a:solidFill>
                          <a:latin typeface="微軟正黑體" panose="020B0604030504040204" pitchFamily="34" charset="-120"/>
                          <a:ea typeface="微軟正黑體" panose="020B0604030504040204" pitchFamily="34" charset="-120"/>
                          <a:cs typeface="+mn-cs"/>
                        </a:rPr>
                        <a:t>及排水安全性大幅</a:t>
                      </a: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提昇，有助於提升兩側景觀及居住品質，整合土地利用效能，提高周邊土地之市場價值。 </a:t>
                      </a:r>
                    </a:p>
                  </a:txBody>
                  <a:tcPr marT="45727" marB="45727" anchor="ctr" horzOverflow="overflow"/>
                </a:tc>
              </a:tr>
            </a:tbl>
          </a:graphicData>
        </a:graphic>
      </p:graphicFrame>
    </p:spTree>
    <p:extLst>
      <p:ext uri="{BB962C8B-B14F-4D97-AF65-F5344CB8AC3E}">
        <p14:creationId xmlns:p14="http://schemas.microsoft.com/office/powerpoint/2010/main" val="1300702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1" name="群組 24"/>
          <p:cNvGrpSpPr>
            <a:grpSpLocks/>
          </p:cNvGrpSpPr>
          <p:nvPr/>
        </p:nvGrpSpPr>
        <p:grpSpPr bwMode="auto">
          <a:xfrm>
            <a:off x="539552" y="196915"/>
            <a:ext cx="4752528" cy="364331"/>
            <a:chOff x="1" y="108604"/>
            <a:chExt cx="2659765" cy="523221"/>
          </a:xfrm>
        </p:grpSpPr>
        <p:sp>
          <p:nvSpPr>
            <p:cNvPr id="26" name="Rectangle 7"/>
            <p:cNvSpPr>
              <a:spLocks noChangeArrowheads="1"/>
            </p:cNvSpPr>
            <p:nvPr/>
          </p:nvSpPr>
          <p:spPr bwMode="auto">
            <a:xfrm>
              <a:off x="1279864" y="108604"/>
              <a:ext cx="1379902" cy="523221"/>
            </a:xfrm>
            <a:prstGeom prst="rect">
              <a:avLst/>
            </a:prstGeom>
            <a:solidFill>
              <a:schemeClr val="accent5">
                <a:lumMod val="75000"/>
              </a:schemeClr>
            </a:solidFill>
            <a:ln>
              <a:noFill/>
            </a:ln>
          </p:spPr>
          <p:txBody>
            <a:bodyPr anchor="ctr"/>
            <a:lstStyle/>
            <a:p>
              <a:pPr algn="ctr" eaLnBrk="1" hangingPunct="1">
                <a:defRPr/>
              </a:pPr>
              <a:endParaRPr kumimoji="0" lang="zh-TW" altLang="zh-TW" sz="135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27" name="Rectangle 16"/>
            <p:cNvSpPr/>
            <p:nvPr/>
          </p:nvSpPr>
          <p:spPr>
            <a:xfrm>
              <a:off x="2288193" y="108604"/>
              <a:ext cx="269946"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prstClr val="white"/>
                </a:solidFill>
              </a:endParaRPr>
            </a:p>
          </p:txBody>
        </p:sp>
        <p:sp>
          <p:nvSpPr>
            <p:cNvPr id="28" name="Rectangle 15"/>
            <p:cNvSpPr/>
            <p:nvPr/>
          </p:nvSpPr>
          <p:spPr>
            <a:xfrm>
              <a:off x="1" y="108604"/>
              <a:ext cx="2432692"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grpSp>
      <p:sp>
        <p:nvSpPr>
          <p:cNvPr id="29" name="TextBox 17"/>
          <p:cNvSpPr txBox="1"/>
          <p:nvPr/>
        </p:nvSpPr>
        <p:spPr>
          <a:xfrm>
            <a:off x="573021" y="171331"/>
            <a:ext cx="4506837" cy="415498"/>
          </a:xfrm>
          <a:prstGeom prst="rect">
            <a:avLst/>
          </a:prstGeom>
          <a:noFill/>
        </p:spPr>
        <p:txBody>
          <a:bodyPr wrap="square">
            <a:spAutoFit/>
          </a:bodyPr>
          <a:lstStyle/>
          <a:p>
            <a:pPr>
              <a:defRPr/>
            </a:pPr>
            <a:r>
              <a:rPr lang="zh-TW" alt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綜合評估分析</a:t>
            </a:r>
            <a:r>
              <a:rPr lang="en-US" altLang="zh-TW"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(6/9)-</a:t>
            </a:r>
            <a:r>
              <a:rPr lang="zh-TW" altLang="en-US"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永續發展因素</a:t>
            </a:r>
            <a:endParaRPr 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476807899"/>
              </p:ext>
            </p:extLst>
          </p:nvPr>
        </p:nvGraphicFramePr>
        <p:xfrm>
          <a:off x="539552" y="633832"/>
          <a:ext cx="8352928" cy="6035528"/>
        </p:xfrm>
        <a:graphic>
          <a:graphicData uri="http://schemas.openxmlformats.org/drawingml/2006/table">
            <a:tbl>
              <a:tblPr firstRow="1" bandRow="1">
                <a:tableStyleId>{7DF18680-E054-41AD-8BC1-D1AEF772440D}</a:tableStyleId>
              </a:tblPr>
              <a:tblGrid>
                <a:gridCol w="1656184"/>
                <a:gridCol w="6696744"/>
              </a:tblGrid>
              <a:tr h="43051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ts val="450"/>
                        </a:spcAft>
                        <a:buClrTx/>
                        <a:buSzPct val="80000"/>
                        <a:buFont typeface="Wingdings" panose="05000000000000000000" pitchFamily="2" charset="2"/>
                        <a:buNone/>
                        <a:tabLst/>
                      </a:pPr>
                      <a:r>
                        <a:rPr kumimoji="1" lang="zh-TW" altLang="en-US" sz="1800" kern="1200" dirty="0">
                          <a:solidFill>
                            <a:schemeClr val="bg1"/>
                          </a:solidFill>
                          <a:latin typeface="微軟正黑體" panose="020B0604030504040204" pitchFamily="34" charset="-120"/>
                          <a:ea typeface="微軟正黑體" panose="020B0604030504040204" pitchFamily="34" charset="-120"/>
                          <a:cs typeface="+mn-cs"/>
                        </a:rPr>
                        <a:t>評估分析項目</a:t>
                      </a:r>
                    </a:p>
                  </a:txBody>
                  <a:tcPr marT="45704" marB="45704"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ts val="450"/>
                        </a:spcAft>
                        <a:buClrTx/>
                        <a:buSzPct val="80000"/>
                        <a:buFont typeface="Wingdings" panose="05000000000000000000" pitchFamily="2" charset="2"/>
                        <a:buNone/>
                        <a:tabLst/>
                      </a:pPr>
                      <a:r>
                        <a:rPr kumimoji="1" lang="zh-TW" altLang="en-US" sz="1800" kern="1200" dirty="0">
                          <a:solidFill>
                            <a:schemeClr val="bg1"/>
                          </a:solidFill>
                          <a:latin typeface="微軟正黑體" panose="020B0604030504040204" pitchFamily="34" charset="-120"/>
                          <a:ea typeface="微軟正黑體" panose="020B0604030504040204" pitchFamily="34" charset="-120"/>
                          <a:cs typeface="+mn-cs"/>
                        </a:rPr>
                        <a:t>影響說明</a:t>
                      </a:r>
                    </a:p>
                  </a:txBody>
                  <a:tcPr marT="45704" marB="45704" anchor="ctr" horzOverflow="overflow"/>
                </a:tc>
              </a:tr>
              <a:tr h="5042093">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kern="1200" dirty="0">
                          <a:solidFill>
                            <a:prstClr val="black"/>
                          </a:solidFill>
                          <a:latin typeface="微軟正黑體" panose="020B0604030504040204" pitchFamily="34" charset="-120"/>
                          <a:ea typeface="微軟正黑體" panose="020B0604030504040204" pitchFamily="34" charset="-120"/>
                          <a:cs typeface="+mn-cs"/>
                        </a:rPr>
                        <a:t>國家永續發展政策、永續指標及國土計畫</a:t>
                      </a:r>
                    </a:p>
                  </a:txBody>
                  <a:tcPr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（一）國家永續發展政策：</a:t>
                      </a:r>
                    </a:p>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本</a:t>
                      </a:r>
                      <a:r>
                        <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rPr>
                        <a:t>案壓力箱涵施作後將提昇雨水下水道實施率，降低冷泉停車場周遭易淹水問題，達到居住安全之目的</a:t>
                      </a: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在工程方面，將依國家「永續工程」目標，評估縮小營建規模，採用高效能再生及優先使用在地材料。於施工階段時注意挖填土石方平衡及減量，營建剩餘土石方與其他工程撮合交換或再利用，及公共設施檢討規劃，促進地區土地發展及合理利用，確保永續發展。</a:t>
                      </a:r>
                    </a:p>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（二）永續指標：</a:t>
                      </a:r>
                    </a:p>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rPr>
                        <a:t>本案完成後亦可供道路使用，</a:t>
                      </a: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可改善交通安全、減少車禍發生機率，及保障居民出入通行安全，亦使汽車廢氣及二氧化碳排放量減少，降低對於自然生態的破壞，促使生活環境得以達成減碳之永續發展指標</a:t>
                      </a:r>
                      <a:r>
                        <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rPr>
                        <a:t>。</a:t>
                      </a:r>
                      <a:endParaRPr kumimoji="1" lang="en-US" altLang="zh-TW" sz="1600" kern="1200" dirty="0" smtClean="0">
                        <a:solidFill>
                          <a:prstClr val="black"/>
                        </a:solidFill>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rPr>
                        <a:t>（三）國土計畫：</a:t>
                      </a:r>
                    </a:p>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rPr>
                        <a:t>勘選土地係配合國土計畫及「蘇澳擴大都市計畫」劃定之溝渠用地兼供道路使用，均經依「都市計畫法」進行整體評估並完成相關法定程序公告在案，依最少的土地使用及影響劃定溝渠用地範圍，進行雨水下水道系統新建工程，達成地方排水改善，區域內無國土復育方案禁止開發土地，亦非屬國家公園計畫範圍內，符合國土計畫原則。</a:t>
                      </a:r>
                    </a:p>
                  </a:txBody>
                  <a:tcPr anchor="ctr" horzOverflow="overflow"/>
                </a:tc>
              </a:tr>
              <a:tr h="56292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相關計畫影響</a:t>
                      </a:r>
                    </a:p>
                  </a:txBody>
                  <a:tcPr marT="45721" marB="45721"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本計畫範圍內目前尚無相關重大開發計畫。</a:t>
                      </a:r>
                    </a:p>
                  </a:txBody>
                  <a:tcPr marT="45721" marB="45721" anchor="ctr" horzOverflow="overflow"/>
                </a:tc>
              </a:tr>
            </a:tbl>
          </a:graphicData>
        </a:graphic>
      </p:graphicFrame>
    </p:spTree>
    <p:extLst>
      <p:ext uri="{BB962C8B-B14F-4D97-AF65-F5344CB8AC3E}">
        <p14:creationId xmlns:p14="http://schemas.microsoft.com/office/powerpoint/2010/main" val="3715048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1" name="群組 24"/>
          <p:cNvGrpSpPr>
            <a:grpSpLocks/>
          </p:cNvGrpSpPr>
          <p:nvPr/>
        </p:nvGrpSpPr>
        <p:grpSpPr bwMode="auto">
          <a:xfrm>
            <a:off x="539552" y="196915"/>
            <a:ext cx="2808312" cy="364331"/>
            <a:chOff x="1" y="108604"/>
            <a:chExt cx="2659765" cy="523221"/>
          </a:xfrm>
        </p:grpSpPr>
        <p:sp>
          <p:nvSpPr>
            <p:cNvPr id="26" name="Rectangle 7"/>
            <p:cNvSpPr>
              <a:spLocks noChangeArrowheads="1"/>
            </p:cNvSpPr>
            <p:nvPr/>
          </p:nvSpPr>
          <p:spPr bwMode="auto">
            <a:xfrm>
              <a:off x="1279864" y="108604"/>
              <a:ext cx="1379902" cy="523221"/>
            </a:xfrm>
            <a:prstGeom prst="rect">
              <a:avLst/>
            </a:prstGeom>
            <a:solidFill>
              <a:schemeClr val="accent5">
                <a:lumMod val="75000"/>
              </a:schemeClr>
            </a:solidFill>
            <a:ln>
              <a:noFill/>
            </a:ln>
          </p:spPr>
          <p:txBody>
            <a:bodyPr anchor="ctr"/>
            <a:lstStyle/>
            <a:p>
              <a:pPr algn="ctr" eaLnBrk="1" hangingPunct="1">
                <a:defRPr/>
              </a:pPr>
              <a:endParaRPr kumimoji="0" lang="zh-TW" altLang="zh-TW" sz="135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27" name="Rectangle 16"/>
            <p:cNvSpPr/>
            <p:nvPr/>
          </p:nvSpPr>
          <p:spPr>
            <a:xfrm>
              <a:off x="2288193" y="108604"/>
              <a:ext cx="269946"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prstClr val="white"/>
                </a:solidFill>
              </a:endParaRPr>
            </a:p>
          </p:txBody>
        </p:sp>
        <p:sp>
          <p:nvSpPr>
            <p:cNvPr id="28" name="Rectangle 15"/>
            <p:cNvSpPr/>
            <p:nvPr/>
          </p:nvSpPr>
          <p:spPr>
            <a:xfrm>
              <a:off x="1" y="108604"/>
              <a:ext cx="2432692"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grpSp>
      <p:sp>
        <p:nvSpPr>
          <p:cNvPr id="29" name="TextBox 17"/>
          <p:cNvSpPr txBox="1"/>
          <p:nvPr/>
        </p:nvSpPr>
        <p:spPr>
          <a:xfrm>
            <a:off x="573021" y="171331"/>
            <a:ext cx="2414803" cy="415498"/>
          </a:xfrm>
          <a:prstGeom prst="rect">
            <a:avLst/>
          </a:prstGeom>
          <a:noFill/>
        </p:spPr>
        <p:txBody>
          <a:bodyPr wrap="square">
            <a:spAutoFit/>
          </a:bodyPr>
          <a:lstStyle/>
          <a:p>
            <a:pPr>
              <a:defRPr/>
            </a:pPr>
            <a:r>
              <a:rPr lang="zh-TW" alt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綜合評估分析</a:t>
            </a:r>
            <a:r>
              <a:rPr lang="en-US" altLang="zh-TW"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(7/9)</a:t>
            </a:r>
            <a:endParaRPr 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510941268"/>
              </p:ext>
            </p:extLst>
          </p:nvPr>
        </p:nvGraphicFramePr>
        <p:xfrm>
          <a:off x="539552" y="633832"/>
          <a:ext cx="8352928" cy="5472608"/>
        </p:xfrm>
        <a:graphic>
          <a:graphicData uri="http://schemas.openxmlformats.org/drawingml/2006/table">
            <a:tbl>
              <a:tblPr firstRow="1" bandRow="1">
                <a:tableStyleId>{7DF18680-E054-41AD-8BC1-D1AEF772440D}</a:tableStyleId>
              </a:tblPr>
              <a:tblGrid>
                <a:gridCol w="1656184"/>
                <a:gridCol w="6696744"/>
              </a:tblGrid>
              <a:tr h="43051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ts val="450"/>
                        </a:spcAft>
                        <a:buClrTx/>
                        <a:buSzPct val="80000"/>
                        <a:buFont typeface="Wingdings" panose="05000000000000000000" pitchFamily="2" charset="2"/>
                        <a:buNone/>
                        <a:tabLst/>
                      </a:pPr>
                      <a:r>
                        <a:rPr kumimoji="1" lang="zh-TW" altLang="en-US" sz="1800" kern="1200" dirty="0">
                          <a:solidFill>
                            <a:schemeClr val="bg1"/>
                          </a:solidFill>
                          <a:latin typeface="微軟正黑體" panose="020B0604030504040204" pitchFamily="34" charset="-120"/>
                          <a:ea typeface="微軟正黑體" panose="020B0604030504040204" pitchFamily="34" charset="-120"/>
                          <a:cs typeface="+mn-cs"/>
                        </a:rPr>
                        <a:t>評估分析項目</a:t>
                      </a:r>
                    </a:p>
                  </a:txBody>
                  <a:tcPr marT="45704" marB="45704"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ts val="450"/>
                        </a:spcAft>
                        <a:buClrTx/>
                        <a:buSzPct val="80000"/>
                        <a:buFont typeface="Wingdings" panose="05000000000000000000" pitchFamily="2" charset="2"/>
                        <a:buNone/>
                        <a:tabLst/>
                      </a:pPr>
                      <a:r>
                        <a:rPr kumimoji="1" lang="zh-TW" altLang="en-US" sz="1800" kern="1200" dirty="0">
                          <a:solidFill>
                            <a:schemeClr val="bg1"/>
                          </a:solidFill>
                          <a:latin typeface="微軟正黑體" panose="020B0604030504040204" pitchFamily="34" charset="-120"/>
                          <a:ea typeface="微軟正黑體" panose="020B0604030504040204" pitchFamily="34" charset="-120"/>
                          <a:cs typeface="+mn-cs"/>
                        </a:rPr>
                        <a:t>影響說明</a:t>
                      </a:r>
                    </a:p>
                  </a:txBody>
                  <a:tcPr marT="45704" marB="45704" anchor="ctr" horzOverflow="overflow"/>
                </a:tc>
              </a:tr>
              <a:tr h="5042093">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綜合評估分析</a:t>
                      </a:r>
                    </a:p>
                  </a:txBody>
                  <a:tcPr marT="45725" marB="45725"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本興辦事業符合下列公益性、必要性、適當性及合法性，經評估應屬必要：</a:t>
                      </a:r>
                    </a:p>
                    <a:p>
                      <a:pPr marL="0" marR="0" lvl="0" indent="0" algn="l" defTabSz="914400" rtl="0" eaLnBrk="0" fontAlgn="base" latinLnBrk="0" hangingPunct="0">
                        <a:lnSpc>
                          <a:spcPct val="100000"/>
                        </a:lnSpc>
                        <a:spcBef>
                          <a:spcPts val="600"/>
                        </a:spcBef>
                        <a:spcAft>
                          <a:spcPts val="600"/>
                        </a:spcAft>
                        <a:buClrTx/>
                        <a:buSzTx/>
                        <a:buFontTx/>
                        <a:buNone/>
                        <a:tabLst/>
                      </a:pPr>
                      <a:r>
                        <a:rPr kumimoji="1" lang="en-US" altLang="zh-TW" sz="1600" b="1" kern="1200" dirty="0">
                          <a:solidFill>
                            <a:prstClr val="black"/>
                          </a:solidFill>
                          <a:latin typeface="微軟正黑體" panose="020B0604030504040204" pitchFamily="34" charset="-120"/>
                          <a:ea typeface="微軟正黑體" panose="020B0604030504040204" pitchFamily="34" charset="-120"/>
                          <a:cs typeface="+mn-cs"/>
                        </a:rPr>
                        <a:t>1.</a:t>
                      </a:r>
                      <a:r>
                        <a:rPr kumimoji="1" lang="zh-TW" altLang="en-US" sz="1600" b="1" kern="1200" dirty="0">
                          <a:solidFill>
                            <a:prstClr val="black"/>
                          </a:solidFill>
                          <a:latin typeface="微軟正黑體" panose="020B0604030504040204" pitchFamily="34" charset="-120"/>
                          <a:ea typeface="微軟正黑體" panose="020B0604030504040204" pitchFamily="34" charset="-120"/>
                          <a:cs typeface="+mn-cs"/>
                        </a:rPr>
                        <a:t>公益性</a:t>
                      </a: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a:t>
                      </a:r>
                    </a:p>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本計畫用地位</a:t>
                      </a:r>
                      <a:r>
                        <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rPr>
                        <a:t>處蘇澳冷泉公園周邊地帶，雨水下水道完善將</a:t>
                      </a:r>
                      <a:r>
                        <a:rPr kumimoji="1" lang="zh-TW" altLang="en-US" sz="1600" u="sng" kern="1200" dirty="0" smtClean="0">
                          <a:solidFill>
                            <a:srgbClr val="0000FF"/>
                          </a:solidFill>
                          <a:latin typeface="微軟正黑體" panose="020B0604030504040204" pitchFamily="34" charset="-120"/>
                          <a:ea typeface="微軟正黑體" panose="020B0604030504040204" pitchFamily="34" charset="-120"/>
                          <a:cs typeface="+mn-cs"/>
                        </a:rPr>
                        <a:t>現有</a:t>
                      </a:r>
                      <a:r>
                        <a:rPr kumimoji="1" lang="en-US" altLang="zh-TW" sz="1600" u="sng" kern="1200" dirty="0" smtClean="0">
                          <a:solidFill>
                            <a:srgbClr val="0000FF"/>
                          </a:solidFill>
                          <a:latin typeface="微軟正黑體" panose="020B0604030504040204" pitchFamily="34" charset="-120"/>
                          <a:ea typeface="微軟正黑體" panose="020B0604030504040204" pitchFamily="34" charset="-120"/>
                          <a:cs typeface="+mn-cs"/>
                        </a:rPr>
                        <a:t>L</a:t>
                      </a:r>
                      <a:r>
                        <a:rPr kumimoji="1" lang="zh-TW" altLang="en-US" sz="1600" u="sng" kern="1200" dirty="0" smtClean="0">
                          <a:solidFill>
                            <a:srgbClr val="0000FF"/>
                          </a:solidFill>
                          <a:latin typeface="微軟正黑體" panose="020B0604030504040204" pitchFamily="34" charset="-120"/>
                          <a:ea typeface="微軟正黑體" panose="020B0604030504040204" pitchFamily="34" charset="-120"/>
                          <a:cs typeface="+mn-cs"/>
                        </a:rPr>
                        <a:t>幹線排水系統更</a:t>
                      </a:r>
                      <a:r>
                        <a:rPr kumimoji="1" lang="zh-TW" altLang="en-US" sz="1600" u="sng" kern="1200" dirty="0">
                          <a:solidFill>
                            <a:srgbClr val="0000FF"/>
                          </a:solidFill>
                          <a:latin typeface="微軟正黑體" panose="020B0604030504040204" pitchFamily="34" charset="-120"/>
                          <a:ea typeface="微軟正黑體" panose="020B0604030504040204" pitchFamily="34" charset="-120"/>
                          <a:cs typeface="+mn-cs"/>
                        </a:rPr>
                        <a:t>具完整性</a:t>
                      </a: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a:t>
                      </a:r>
                      <a:r>
                        <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rPr>
                        <a:t>發揮雨水下水道系統防洪計畫</a:t>
                      </a: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的效益，</a:t>
                      </a:r>
                      <a:r>
                        <a:rPr kumimoji="1" lang="zh-TW" altLang="en-US" sz="1600" u="sng" kern="1200" dirty="0">
                          <a:solidFill>
                            <a:srgbClr val="0000FF"/>
                          </a:solidFill>
                          <a:latin typeface="微軟正黑體" panose="020B0604030504040204" pitchFamily="34" charset="-120"/>
                          <a:ea typeface="微軟正黑體" panose="020B0604030504040204" pitchFamily="34" charset="-120"/>
                          <a:cs typeface="+mn-cs"/>
                        </a:rPr>
                        <a:t>改善居民生活機能與居住</a:t>
                      </a:r>
                      <a:r>
                        <a:rPr kumimoji="1" lang="zh-TW" altLang="en-US" sz="1600" u="sng" kern="1200" dirty="0" smtClean="0">
                          <a:solidFill>
                            <a:srgbClr val="0000FF"/>
                          </a:solidFill>
                          <a:latin typeface="微軟正黑體" panose="020B0604030504040204" pitchFamily="34" charset="-120"/>
                          <a:ea typeface="微軟正黑體" panose="020B0604030504040204" pitchFamily="34" charset="-120"/>
                          <a:cs typeface="+mn-cs"/>
                        </a:rPr>
                        <a:t>品質、安全</a:t>
                      </a: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，除保護居民生命及財產安全，亦</a:t>
                      </a:r>
                      <a:r>
                        <a:rPr kumimoji="1" lang="zh-TW" altLang="en-US" sz="1600" u="sng" kern="1200" dirty="0">
                          <a:solidFill>
                            <a:srgbClr val="0000FF"/>
                          </a:solidFill>
                          <a:latin typeface="微軟正黑體" panose="020B0604030504040204" pitchFamily="34" charset="-120"/>
                          <a:ea typeface="微軟正黑體" panose="020B0604030504040204" pitchFamily="34" charset="-120"/>
                          <a:cs typeface="+mn-cs"/>
                        </a:rPr>
                        <a:t>有助於</a:t>
                      </a:r>
                      <a:r>
                        <a:rPr kumimoji="1" lang="zh-TW" altLang="en-US" sz="1600" u="sng" kern="1200" dirty="0" smtClean="0">
                          <a:solidFill>
                            <a:srgbClr val="0000FF"/>
                          </a:solidFill>
                          <a:latin typeface="微軟正黑體" panose="020B0604030504040204" pitchFamily="34" charset="-120"/>
                          <a:ea typeface="微軟正黑體" panose="020B0604030504040204" pitchFamily="34" charset="-120"/>
                          <a:cs typeface="+mn-cs"/>
                        </a:rPr>
                        <a:t>整體</a:t>
                      </a:r>
                      <a:r>
                        <a:rPr kumimoji="1" lang="en-US" altLang="zh-TW" sz="1600" u="sng" kern="1200" dirty="0" smtClean="0">
                          <a:solidFill>
                            <a:srgbClr val="0000FF"/>
                          </a:solidFill>
                          <a:latin typeface="微軟正黑體" panose="020B0604030504040204" pitchFamily="34" charset="-120"/>
                          <a:ea typeface="微軟正黑體" panose="020B0604030504040204" pitchFamily="34" charset="-120"/>
                          <a:cs typeface="+mn-cs"/>
                        </a:rPr>
                        <a:t>(</a:t>
                      </a:r>
                      <a:r>
                        <a:rPr kumimoji="1" lang="zh-TW" altLang="en-US" sz="1600" u="sng" kern="1200" dirty="0" smtClean="0">
                          <a:solidFill>
                            <a:srgbClr val="0000FF"/>
                          </a:solidFill>
                          <a:latin typeface="微軟正黑體" panose="020B0604030504040204" pitchFamily="34" charset="-120"/>
                          <a:ea typeface="微軟正黑體" panose="020B0604030504040204" pitchFamily="34" charset="-120"/>
                          <a:cs typeface="+mn-cs"/>
                        </a:rPr>
                        <a:t>冷泉公園</a:t>
                      </a:r>
                      <a:r>
                        <a:rPr kumimoji="1" lang="en-US" altLang="zh-TW" sz="1600" u="sng" kern="1200" dirty="0" smtClean="0">
                          <a:solidFill>
                            <a:srgbClr val="0000FF"/>
                          </a:solidFill>
                          <a:latin typeface="微軟正黑體" panose="020B0604030504040204" pitchFamily="34" charset="-120"/>
                          <a:ea typeface="微軟正黑體" panose="020B0604030504040204" pitchFamily="34" charset="-120"/>
                          <a:cs typeface="+mn-cs"/>
                        </a:rPr>
                        <a:t>)</a:t>
                      </a:r>
                      <a:r>
                        <a:rPr kumimoji="1" lang="zh-TW" altLang="en-US" sz="1600" u="sng" kern="1200" dirty="0" smtClean="0">
                          <a:solidFill>
                            <a:srgbClr val="0000FF"/>
                          </a:solidFill>
                          <a:latin typeface="微軟正黑體" panose="020B0604030504040204" pitchFamily="34" charset="-120"/>
                          <a:ea typeface="微軟正黑體" panose="020B0604030504040204" pitchFamily="34" charset="-120"/>
                          <a:cs typeface="+mn-cs"/>
                        </a:rPr>
                        <a:t>工</a:t>
                      </a:r>
                      <a:r>
                        <a:rPr kumimoji="1" lang="zh-TW" altLang="en-US" sz="1600" u="sng" kern="1200" dirty="0">
                          <a:solidFill>
                            <a:srgbClr val="0000FF"/>
                          </a:solidFill>
                          <a:latin typeface="微軟正黑體" panose="020B0604030504040204" pitchFamily="34" charset="-120"/>
                          <a:ea typeface="微軟正黑體" panose="020B0604030504040204" pitchFamily="34" charset="-120"/>
                          <a:cs typeface="+mn-cs"/>
                        </a:rPr>
                        <a:t>、商觀光產業發展，增加政府稅收</a:t>
                      </a: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，符合公益性。</a:t>
                      </a:r>
                      <a:endParaRPr kumimoji="1" lang="en-US" altLang="zh-TW" sz="1600" kern="1200" dirty="0">
                        <a:solidFill>
                          <a:prstClr val="black"/>
                        </a:solidFill>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1" lang="en-US" altLang="zh-TW" sz="1600" b="1" kern="1200" dirty="0">
                          <a:solidFill>
                            <a:prstClr val="black"/>
                          </a:solidFill>
                          <a:latin typeface="微軟正黑體" panose="020B0604030504040204" pitchFamily="34" charset="-120"/>
                          <a:ea typeface="微軟正黑體" panose="020B0604030504040204" pitchFamily="34" charset="-120"/>
                          <a:cs typeface="+mn-cs"/>
                        </a:rPr>
                        <a:t>2.</a:t>
                      </a:r>
                      <a:r>
                        <a:rPr kumimoji="1" lang="zh-TW" altLang="en-US" sz="1600" b="1" kern="1200" dirty="0">
                          <a:solidFill>
                            <a:prstClr val="black"/>
                          </a:solidFill>
                          <a:latin typeface="微軟正黑體" panose="020B0604030504040204" pitchFamily="34" charset="-120"/>
                          <a:ea typeface="微軟正黑體" panose="020B0604030504040204" pitchFamily="34" charset="-120"/>
                          <a:cs typeface="+mn-cs"/>
                        </a:rPr>
                        <a:t>必要性</a:t>
                      </a: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a:t>
                      </a:r>
                    </a:p>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本案徵收範圍</a:t>
                      </a:r>
                      <a:r>
                        <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rPr>
                        <a:t>為水利溝渠改善</a:t>
                      </a: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必須</a:t>
                      </a:r>
                      <a:r>
                        <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rPr>
                        <a:t>使用之土地，且目前即有排水路徑於地表涇流，無統一收集排水，另該區為土石流潛勢溪流</a:t>
                      </a:r>
                      <a:r>
                        <a:rPr kumimoji="1" lang="en-US" altLang="zh-TW" sz="1600" kern="1200" dirty="0" smtClean="0">
                          <a:solidFill>
                            <a:prstClr val="black"/>
                          </a:solidFill>
                          <a:latin typeface="微軟正黑體" panose="020B0604030504040204" pitchFamily="34" charset="-120"/>
                          <a:ea typeface="微軟正黑體" panose="020B0604030504040204" pitchFamily="34" charset="-120"/>
                          <a:cs typeface="+mn-cs"/>
                        </a:rPr>
                        <a:t>DF102</a:t>
                      </a:r>
                      <a:r>
                        <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rPr>
                        <a:t>，降雨過後，排水量大，造成鄰近土地使用困難，</a:t>
                      </a:r>
                      <a:r>
                        <a:rPr kumimoji="1" lang="zh-TW" altLang="en-US" sz="1600" u="sng" kern="1200" dirty="0" smtClean="0">
                          <a:solidFill>
                            <a:srgbClr val="0000FF"/>
                          </a:solidFill>
                          <a:latin typeface="微軟正黑體" panose="020B0604030504040204" pitchFamily="34" charset="-120"/>
                          <a:ea typeface="微軟正黑體" panose="020B0604030504040204" pitchFamily="34" charset="-120"/>
                          <a:cs typeface="+mn-cs"/>
                        </a:rPr>
                        <a:t>故本計畫雨水下水道</a:t>
                      </a:r>
                      <a:r>
                        <a:rPr kumimoji="1" lang="en-US" altLang="zh-TW" sz="1600" u="sng" kern="1200" dirty="0" smtClean="0">
                          <a:solidFill>
                            <a:srgbClr val="0000FF"/>
                          </a:solidFill>
                          <a:latin typeface="微軟正黑體" panose="020B0604030504040204" pitchFamily="34" charset="-120"/>
                          <a:ea typeface="微軟正黑體" panose="020B0604030504040204" pitchFamily="34" charset="-120"/>
                          <a:cs typeface="+mn-cs"/>
                        </a:rPr>
                        <a:t>(</a:t>
                      </a:r>
                      <a:r>
                        <a:rPr kumimoji="1" lang="zh-TW" altLang="en-US" sz="1600" u="sng" kern="1200" dirty="0" smtClean="0">
                          <a:solidFill>
                            <a:srgbClr val="0000FF"/>
                          </a:solidFill>
                          <a:latin typeface="微軟正黑體" panose="020B0604030504040204" pitchFamily="34" charset="-120"/>
                          <a:ea typeface="微軟正黑體" panose="020B0604030504040204" pitchFamily="34" charset="-120"/>
                          <a:cs typeface="+mn-cs"/>
                        </a:rPr>
                        <a:t>壓力箱涵</a:t>
                      </a:r>
                      <a:r>
                        <a:rPr kumimoji="1" lang="en-US" altLang="zh-TW" sz="1600" u="sng" kern="1200" dirty="0" smtClean="0">
                          <a:solidFill>
                            <a:srgbClr val="0000FF"/>
                          </a:solidFill>
                          <a:latin typeface="微軟正黑體" panose="020B0604030504040204" pitchFamily="34" charset="-120"/>
                          <a:ea typeface="微軟正黑體" panose="020B0604030504040204" pitchFamily="34" charset="-120"/>
                          <a:cs typeface="+mn-cs"/>
                        </a:rPr>
                        <a:t>)</a:t>
                      </a:r>
                      <a:r>
                        <a:rPr kumimoji="1" lang="zh-TW" altLang="en-US" sz="1600" u="sng" kern="1200" dirty="0" smtClean="0">
                          <a:solidFill>
                            <a:srgbClr val="0000FF"/>
                          </a:solidFill>
                          <a:latin typeface="微軟正黑體" panose="020B0604030504040204" pitchFamily="34" charset="-120"/>
                          <a:ea typeface="微軟正黑體" panose="020B0604030504040204" pitchFamily="34" charset="-120"/>
                          <a:cs typeface="+mn-cs"/>
                        </a:rPr>
                        <a:t>施作後，可避免土地無法使用及降低冷泉公園積、淹水問題。</a:t>
                      </a:r>
                      <a:endPar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endParaRPr>
                    </a:p>
                  </a:txBody>
                  <a:tcPr marT="45725" marB="45725" horzOverflow="overflow"/>
                </a:tc>
              </a:tr>
            </a:tbl>
          </a:graphicData>
        </a:graphic>
      </p:graphicFrame>
    </p:spTree>
    <p:extLst>
      <p:ext uri="{BB962C8B-B14F-4D97-AF65-F5344CB8AC3E}">
        <p14:creationId xmlns:p14="http://schemas.microsoft.com/office/powerpoint/2010/main" val="1116865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1" name="群組 24"/>
          <p:cNvGrpSpPr>
            <a:grpSpLocks/>
          </p:cNvGrpSpPr>
          <p:nvPr/>
        </p:nvGrpSpPr>
        <p:grpSpPr bwMode="auto">
          <a:xfrm>
            <a:off x="539552" y="196915"/>
            <a:ext cx="2808312" cy="364331"/>
            <a:chOff x="1" y="108604"/>
            <a:chExt cx="2659765" cy="523221"/>
          </a:xfrm>
        </p:grpSpPr>
        <p:sp>
          <p:nvSpPr>
            <p:cNvPr id="26" name="Rectangle 7"/>
            <p:cNvSpPr>
              <a:spLocks noChangeArrowheads="1"/>
            </p:cNvSpPr>
            <p:nvPr/>
          </p:nvSpPr>
          <p:spPr bwMode="auto">
            <a:xfrm>
              <a:off x="1279864" y="108604"/>
              <a:ext cx="1379902" cy="523221"/>
            </a:xfrm>
            <a:prstGeom prst="rect">
              <a:avLst/>
            </a:prstGeom>
            <a:solidFill>
              <a:schemeClr val="accent5">
                <a:lumMod val="75000"/>
              </a:schemeClr>
            </a:solidFill>
            <a:ln>
              <a:noFill/>
            </a:ln>
          </p:spPr>
          <p:txBody>
            <a:bodyPr anchor="ctr"/>
            <a:lstStyle/>
            <a:p>
              <a:pPr algn="ctr" eaLnBrk="1" hangingPunct="1">
                <a:defRPr/>
              </a:pPr>
              <a:endParaRPr kumimoji="0" lang="zh-TW" altLang="zh-TW" sz="135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27" name="Rectangle 16"/>
            <p:cNvSpPr/>
            <p:nvPr/>
          </p:nvSpPr>
          <p:spPr>
            <a:xfrm>
              <a:off x="2288193" y="108604"/>
              <a:ext cx="269946"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prstClr val="white"/>
                </a:solidFill>
              </a:endParaRPr>
            </a:p>
          </p:txBody>
        </p:sp>
        <p:sp>
          <p:nvSpPr>
            <p:cNvPr id="28" name="Rectangle 15"/>
            <p:cNvSpPr/>
            <p:nvPr/>
          </p:nvSpPr>
          <p:spPr>
            <a:xfrm>
              <a:off x="1" y="108604"/>
              <a:ext cx="2432692"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grpSp>
      <p:sp>
        <p:nvSpPr>
          <p:cNvPr id="29" name="TextBox 17"/>
          <p:cNvSpPr txBox="1"/>
          <p:nvPr/>
        </p:nvSpPr>
        <p:spPr>
          <a:xfrm>
            <a:off x="573021" y="171331"/>
            <a:ext cx="2414803" cy="415498"/>
          </a:xfrm>
          <a:prstGeom prst="rect">
            <a:avLst/>
          </a:prstGeom>
          <a:noFill/>
        </p:spPr>
        <p:txBody>
          <a:bodyPr wrap="square">
            <a:spAutoFit/>
          </a:bodyPr>
          <a:lstStyle/>
          <a:p>
            <a:pPr>
              <a:defRPr/>
            </a:pPr>
            <a:r>
              <a:rPr lang="zh-TW" alt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綜合評估分析</a:t>
            </a:r>
            <a:r>
              <a:rPr lang="en-US" altLang="zh-TW"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(8/9)</a:t>
            </a:r>
            <a:endParaRPr 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181655776"/>
              </p:ext>
            </p:extLst>
          </p:nvPr>
        </p:nvGraphicFramePr>
        <p:xfrm>
          <a:off x="539552" y="633832"/>
          <a:ext cx="8352928" cy="5472608"/>
        </p:xfrm>
        <a:graphic>
          <a:graphicData uri="http://schemas.openxmlformats.org/drawingml/2006/table">
            <a:tbl>
              <a:tblPr firstRow="1" bandRow="1">
                <a:tableStyleId>{7DF18680-E054-41AD-8BC1-D1AEF772440D}</a:tableStyleId>
              </a:tblPr>
              <a:tblGrid>
                <a:gridCol w="1656184"/>
                <a:gridCol w="6696744"/>
              </a:tblGrid>
              <a:tr h="43051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ts val="450"/>
                        </a:spcAft>
                        <a:buClrTx/>
                        <a:buSzPct val="80000"/>
                        <a:buFont typeface="Wingdings" panose="05000000000000000000" pitchFamily="2" charset="2"/>
                        <a:buNone/>
                        <a:tabLst/>
                      </a:pPr>
                      <a:r>
                        <a:rPr kumimoji="1" lang="zh-TW" altLang="en-US" sz="1800" kern="1200" dirty="0">
                          <a:solidFill>
                            <a:schemeClr val="bg1"/>
                          </a:solidFill>
                          <a:latin typeface="微軟正黑體" panose="020B0604030504040204" pitchFamily="34" charset="-120"/>
                          <a:ea typeface="微軟正黑體" panose="020B0604030504040204" pitchFamily="34" charset="-120"/>
                          <a:cs typeface="+mn-cs"/>
                        </a:rPr>
                        <a:t>評估分析項目</a:t>
                      </a:r>
                    </a:p>
                  </a:txBody>
                  <a:tcPr marT="45704" marB="45704"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ts val="450"/>
                        </a:spcAft>
                        <a:buClrTx/>
                        <a:buSzPct val="80000"/>
                        <a:buFont typeface="Wingdings" panose="05000000000000000000" pitchFamily="2" charset="2"/>
                        <a:buNone/>
                        <a:tabLst/>
                      </a:pPr>
                      <a:r>
                        <a:rPr kumimoji="1" lang="zh-TW" altLang="en-US" sz="1800" kern="1200" dirty="0">
                          <a:solidFill>
                            <a:schemeClr val="bg1"/>
                          </a:solidFill>
                          <a:latin typeface="微軟正黑體" panose="020B0604030504040204" pitchFamily="34" charset="-120"/>
                          <a:ea typeface="微軟正黑體" panose="020B0604030504040204" pitchFamily="34" charset="-120"/>
                          <a:cs typeface="+mn-cs"/>
                        </a:rPr>
                        <a:t>影響說明</a:t>
                      </a:r>
                    </a:p>
                  </a:txBody>
                  <a:tcPr marT="45704" marB="45704" anchor="ctr" horzOverflow="overflow"/>
                </a:tc>
              </a:tr>
              <a:tr h="5042093">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綜合評估分析</a:t>
                      </a:r>
                    </a:p>
                  </a:txBody>
                  <a:tcPr marT="45717" marB="45717"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en-US" altLang="zh-TW" sz="1600" b="1" kern="1200" dirty="0" smtClean="0">
                          <a:solidFill>
                            <a:prstClr val="black"/>
                          </a:solidFill>
                          <a:latin typeface="微軟正黑體" panose="020B0604030504040204" pitchFamily="34" charset="-120"/>
                          <a:ea typeface="微軟正黑體" panose="020B0604030504040204" pitchFamily="34" charset="-120"/>
                          <a:cs typeface="+mn-cs"/>
                        </a:rPr>
                        <a:t>3.</a:t>
                      </a:r>
                      <a:r>
                        <a:rPr kumimoji="1" lang="zh-TW" altLang="en-US" sz="1600" b="1" kern="1200" dirty="0" smtClean="0">
                          <a:solidFill>
                            <a:prstClr val="black"/>
                          </a:solidFill>
                          <a:latin typeface="微軟正黑體" panose="020B0604030504040204" pitchFamily="34" charset="-120"/>
                          <a:ea typeface="微軟正黑體" panose="020B0604030504040204" pitchFamily="34" charset="-120"/>
                          <a:cs typeface="+mn-cs"/>
                        </a:rPr>
                        <a:t>適當性</a:t>
                      </a:r>
                      <a:r>
                        <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rPr>
                        <a:t>：</a:t>
                      </a:r>
                    </a:p>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rPr>
                        <a:t>本案係依</a:t>
                      </a:r>
                      <a:r>
                        <a:rPr kumimoji="1" lang="en-US" altLang="zh-TW" sz="1600" kern="1200" dirty="0" smtClean="0">
                          <a:solidFill>
                            <a:prstClr val="black"/>
                          </a:solidFill>
                          <a:latin typeface="微軟正黑體" panose="020B0604030504040204" pitchFamily="34" charset="-120"/>
                          <a:ea typeface="微軟正黑體" panose="020B0604030504040204" pitchFamily="34" charset="-120"/>
                          <a:cs typeface="+mn-cs"/>
                        </a:rPr>
                        <a:t>102</a:t>
                      </a:r>
                      <a:r>
                        <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rPr>
                        <a:t>年蘇澳區雨水下水道規劃檢討報告，辦理雨水下水道</a:t>
                      </a:r>
                      <a:r>
                        <a:rPr kumimoji="1" lang="en-US" altLang="zh-TW" sz="1600" kern="1200" dirty="0" smtClean="0">
                          <a:solidFill>
                            <a:prstClr val="black"/>
                          </a:solidFill>
                          <a:latin typeface="微軟正黑體" panose="020B0604030504040204" pitchFamily="34" charset="-120"/>
                          <a:ea typeface="微軟正黑體" panose="020B0604030504040204" pitchFamily="34" charset="-120"/>
                          <a:cs typeface="+mn-cs"/>
                        </a:rPr>
                        <a:t>L</a:t>
                      </a:r>
                      <a:r>
                        <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rPr>
                        <a:t>支線</a:t>
                      </a:r>
                      <a:r>
                        <a:rPr kumimoji="1" lang="en-US" altLang="zh-TW" sz="1600" kern="1200" dirty="0" smtClean="0">
                          <a:solidFill>
                            <a:prstClr val="black"/>
                          </a:solidFill>
                          <a:latin typeface="微軟正黑體" panose="020B0604030504040204" pitchFamily="34" charset="-120"/>
                          <a:ea typeface="微軟正黑體" panose="020B0604030504040204" pitchFamily="34" charset="-120"/>
                          <a:cs typeface="+mn-cs"/>
                        </a:rPr>
                        <a:t>(</a:t>
                      </a:r>
                      <a:r>
                        <a:rPr lang="en-US" altLang="zh-TW" sz="1600" dirty="0" smtClean="0">
                          <a:solidFill>
                            <a:prstClr val="black"/>
                          </a:solidFill>
                          <a:latin typeface="微軟正黑體" panose="020B0604030504040204" pitchFamily="34" charset="-120"/>
                          <a:ea typeface="微軟正黑體" panose="020B0604030504040204" pitchFamily="34" charset="-120"/>
                        </a:rPr>
                        <a:t>L5-0-1~L5)</a:t>
                      </a:r>
                      <a:r>
                        <a:rPr lang="zh-TW" altLang="en-US" sz="1600" dirty="0" smtClean="0">
                          <a:solidFill>
                            <a:prstClr val="black"/>
                          </a:solidFill>
                          <a:latin typeface="微軟正黑體" panose="020B0604030504040204" pitchFamily="34" charset="-120"/>
                          <a:ea typeface="微軟正黑體" panose="020B0604030504040204" pitchFamily="34" charset="-120"/>
                        </a:rPr>
                        <a:t>新建工程</a:t>
                      </a:r>
                      <a:r>
                        <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rPr>
                        <a:t>，提昇排水系統，土地使用無違反國家相關政策及法令，有利都市整體發展，有其適當性。</a:t>
                      </a:r>
                    </a:p>
                    <a:p>
                      <a:pPr marL="0" marR="0" lvl="0" indent="0" algn="l" defTabSz="914400" rtl="0" eaLnBrk="0" fontAlgn="base" latinLnBrk="0" hangingPunct="0">
                        <a:lnSpc>
                          <a:spcPct val="100000"/>
                        </a:lnSpc>
                        <a:spcBef>
                          <a:spcPts val="600"/>
                        </a:spcBef>
                        <a:spcAft>
                          <a:spcPts val="600"/>
                        </a:spcAft>
                        <a:buClrTx/>
                        <a:buSzTx/>
                        <a:buFontTx/>
                        <a:buNone/>
                        <a:tabLst/>
                      </a:pPr>
                      <a:r>
                        <a:rPr kumimoji="1" lang="en-US" altLang="zh-TW" sz="1600" b="1" kern="1200" dirty="0" smtClean="0">
                          <a:solidFill>
                            <a:prstClr val="black"/>
                          </a:solidFill>
                          <a:latin typeface="微軟正黑體" panose="020B0604030504040204" pitchFamily="34" charset="-120"/>
                          <a:ea typeface="微軟正黑體" panose="020B0604030504040204" pitchFamily="34" charset="-120"/>
                          <a:cs typeface="+mn-cs"/>
                        </a:rPr>
                        <a:t>4</a:t>
                      </a:r>
                      <a:r>
                        <a:rPr kumimoji="1" lang="en-US" altLang="zh-TW" sz="1600" b="1" kern="1200" dirty="0">
                          <a:solidFill>
                            <a:prstClr val="black"/>
                          </a:solidFill>
                          <a:latin typeface="微軟正黑體" panose="020B0604030504040204" pitchFamily="34" charset="-120"/>
                          <a:ea typeface="微軟正黑體" panose="020B0604030504040204" pitchFamily="34" charset="-120"/>
                          <a:cs typeface="+mn-cs"/>
                        </a:rPr>
                        <a:t>.</a:t>
                      </a:r>
                      <a:r>
                        <a:rPr kumimoji="1" lang="zh-TW" altLang="en-US" sz="1600" b="1" kern="1200" dirty="0">
                          <a:solidFill>
                            <a:prstClr val="black"/>
                          </a:solidFill>
                          <a:latin typeface="微軟正黑體" panose="020B0604030504040204" pitchFamily="34" charset="-120"/>
                          <a:ea typeface="微軟正黑體" panose="020B0604030504040204" pitchFamily="34" charset="-120"/>
                          <a:cs typeface="+mn-cs"/>
                        </a:rPr>
                        <a:t>合法性</a:t>
                      </a: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a:t>
                      </a:r>
                    </a:p>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本公設用地地段應取得之私有土地取得作業，係依據下列法律及規定，具備合法性。</a:t>
                      </a:r>
                    </a:p>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（一）土地徵收條例第</a:t>
                      </a:r>
                      <a:r>
                        <a:rPr kumimoji="1" lang="en-US" altLang="zh-TW" sz="1600" kern="1200" dirty="0">
                          <a:solidFill>
                            <a:prstClr val="black"/>
                          </a:solidFill>
                          <a:latin typeface="微軟正黑體" panose="020B0604030504040204" pitchFamily="34" charset="-120"/>
                          <a:ea typeface="微軟正黑體" panose="020B0604030504040204" pitchFamily="34" charset="-120"/>
                          <a:cs typeface="+mn-cs"/>
                        </a:rPr>
                        <a:t>3</a:t>
                      </a: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條：</a:t>
                      </a:r>
                    </a:p>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國家因公益需要，興辦下列各款事業，得徵收私有土地；徵收之範圍，應以其事業所必須者為限：「一、國防事業。二、交通事業。三、公用事業。四、水利事業。五、公共衛生及環境保護事業。六、政府機關、地方自治機關及其他公共建築。七、教育、學術及文化事業。八、社會福利事業。九、國營事業。十、其他依法得徵收土地之事業。</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n"/>
                        <a:tabLst/>
                      </a:pP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本案符合</a:t>
                      </a:r>
                      <a:r>
                        <a:rPr kumimoji="1" lang="zh-TW" altLang="en-US" sz="1600" u="sng" kern="1200" dirty="0">
                          <a:solidFill>
                            <a:srgbClr val="0000FF"/>
                          </a:solidFill>
                          <a:latin typeface="微軟正黑體" panose="020B0604030504040204" pitchFamily="34" charset="-120"/>
                          <a:ea typeface="微軟正黑體" panose="020B0604030504040204" pitchFamily="34" charset="-120"/>
                          <a:cs typeface="+mn-cs"/>
                        </a:rPr>
                        <a:t>土地徵收條例第</a:t>
                      </a:r>
                      <a:r>
                        <a:rPr kumimoji="1" lang="en-US" altLang="zh-TW" sz="1600" u="sng" kern="1200" dirty="0">
                          <a:solidFill>
                            <a:srgbClr val="0000FF"/>
                          </a:solidFill>
                          <a:latin typeface="微軟正黑體" panose="020B0604030504040204" pitchFamily="34" charset="-120"/>
                          <a:ea typeface="微軟正黑體" panose="020B0604030504040204" pitchFamily="34" charset="-120"/>
                          <a:cs typeface="+mn-cs"/>
                        </a:rPr>
                        <a:t>3</a:t>
                      </a:r>
                      <a:r>
                        <a:rPr kumimoji="1" lang="zh-TW" altLang="en-US" sz="1600" u="sng" kern="1200" dirty="0">
                          <a:solidFill>
                            <a:srgbClr val="0000FF"/>
                          </a:solidFill>
                          <a:latin typeface="微軟正黑體" panose="020B0604030504040204" pitchFamily="34" charset="-120"/>
                          <a:ea typeface="微軟正黑體" panose="020B0604030504040204" pitchFamily="34" charset="-120"/>
                          <a:cs typeface="+mn-cs"/>
                        </a:rPr>
                        <a:t>條第</a:t>
                      </a:r>
                      <a:r>
                        <a:rPr kumimoji="1" lang="en-US" altLang="zh-TW" sz="1600" u="sng" kern="1200" dirty="0">
                          <a:solidFill>
                            <a:srgbClr val="0000FF"/>
                          </a:solidFill>
                          <a:latin typeface="微軟正黑體" panose="020B0604030504040204" pitchFamily="34" charset="-120"/>
                          <a:ea typeface="微軟正黑體" panose="020B0604030504040204" pitchFamily="34" charset="-120"/>
                          <a:cs typeface="+mn-cs"/>
                        </a:rPr>
                        <a:t>1</a:t>
                      </a:r>
                      <a:r>
                        <a:rPr kumimoji="1" lang="zh-TW" altLang="en-US" sz="1600" u="sng" kern="1200" dirty="0">
                          <a:solidFill>
                            <a:srgbClr val="0000FF"/>
                          </a:solidFill>
                          <a:latin typeface="微軟正黑體" panose="020B0604030504040204" pitchFamily="34" charset="-120"/>
                          <a:ea typeface="微軟正黑體" panose="020B0604030504040204" pitchFamily="34" charset="-120"/>
                          <a:cs typeface="+mn-cs"/>
                        </a:rPr>
                        <a:t>項</a:t>
                      </a:r>
                      <a:r>
                        <a:rPr kumimoji="1" lang="zh-TW" altLang="en-US" sz="1600" u="sng" kern="1200" dirty="0" smtClean="0">
                          <a:solidFill>
                            <a:srgbClr val="0000FF"/>
                          </a:solidFill>
                          <a:latin typeface="微軟正黑體" panose="020B0604030504040204" pitchFamily="34" charset="-120"/>
                          <a:ea typeface="微軟正黑體" panose="020B0604030504040204" pitchFamily="34" charset="-120"/>
                          <a:cs typeface="+mn-cs"/>
                        </a:rPr>
                        <a:t>第</a:t>
                      </a:r>
                      <a:r>
                        <a:rPr kumimoji="1" lang="en-US" altLang="zh-TW" sz="1600" u="sng" kern="1200" dirty="0" smtClean="0">
                          <a:solidFill>
                            <a:srgbClr val="0000FF"/>
                          </a:solidFill>
                          <a:latin typeface="微軟正黑體" panose="020B0604030504040204" pitchFamily="34" charset="-120"/>
                          <a:ea typeface="微軟正黑體" panose="020B0604030504040204" pitchFamily="34" charset="-120"/>
                          <a:cs typeface="+mn-cs"/>
                        </a:rPr>
                        <a:t>4</a:t>
                      </a:r>
                      <a:r>
                        <a:rPr kumimoji="1" lang="zh-TW" altLang="en-US" sz="1600" u="sng" kern="1200" dirty="0" smtClean="0">
                          <a:solidFill>
                            <a:srgbClr val="0000FF"/>
                          </a:solidFill>
                          <a:latin typeface="微軟正黑體" panose="020B0604030504040204" pitchFamily="34" charset="-120"/>
                          <a:ea typeface="微軟正黑體" panose="020B0604030504040204" pitchFamily="34" charset="-120"/>
                          <a:cs typeface="+mn-cs"/>
                        </a:rPr>
                        <a:t>款：水利事業</a:t>
                      </a: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a:t>
                      </a:r>
                    </a:p>
                  </a:txBody>
                  <a:tcPr marT="45717" marB="45717" horzOverflow="overflow"/>
                </a:tc>
              </a:tr>
            </a:tbl>
          </a:graphicData>
        </a:graphic>
      </p:graphicFrame>
    </p:spTree>
    <p:extLst>
      <p:ext uri="{BB962C8B-B14F-4D97-AF65-F5344CB8AC3E}">
        <p14:creationId xmlns:p14="http://schemas.microsoft.com/office/powerpoint/2010/main" val="1114757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1547813" y="3318738"/>
            <a:ext cx="5970932" cy="475060"/>
          </a:xfrm>
          <a:prstGeom prst="rect">
            <a:avLst/>
          </a:prstGeom>
          <a:noFill/>
          <a:ln w="9525">
            <a:noFill/>
            <a:miter lim="800000"/>
            <a:headEnd/>
            <a:tailEnd/>
          </a:ln>
          <a:effectLst/>
        </p:spPr>
        <p:txBody>
          <a:bodyPr anchor="ctr"/>
          <a:lstStyle/>
          <a:p>
            <a:pPr algn="ctr">
              <a:defRPr/>
            </a:pPr>
            <a:r>
              <a:rPr lang="zh-TW" altLang="en-US" sz="4400" b="1" dirty="0">
                <a:solidFill>
                  <a:prstClr val="black"/>
                </a:solidFill>
                <a:latin typeface="微軟正黑體" panose="020B0604030504040204" pitchFamily="34" charset="-120"/>
                <a:ea typeface="微軟正黑體" panose="020B0604030504040204" pitchFamily="34" charset="-120"/>
              </a:rPr>
              <a:t>興辦事業概況概述</a:t>
            </a:r>
          </a:p>
        </p:txBody>
      </p:sp>
      <p:grpSp>
        <p:nvGrpSpPr>
          <p:cNvPr id="2" name="群組 1"/>
          <p:cNvGrpSpPr/>
          <p:nvPr/>
        </p:nvGrpSpPr>
        <p:grpSpPr>
          <a:xfrm>
            <a:off x="857251" y="2275329"/>
            <a:ext cx="1994297" cy="420260"/>
            <a:chOff x="1143001" y="90489"/>
            <a:chExt cx="2659063" cy="560347"/>
          </a:xfrm>
        </p:grpSpPr>
        <p:grpSp>
          <p:nvGrpSpPr>
            <p:cNvPr id="5" name="群組 24"/>
            <p:cNvGrpSpPr>
              <a:grpSpLocks/>
            </p:cNvGrpSpPr>
            <p:nvPr/>
          </p:nvGrpSpPr>
          <p:grpSpPr bwMode="auto">
            <a:xfrm>
              <a:off x="1143001" y="90489"/>
              <a:ext cx="2659063" cy="485775"/>
              <a:chOff x="1" y="108604"/>
              <a:chExt cx="2659765" cy="523221"/>
            </a:xfrm>
          </p:grpSpPr>
          <p:sp>
            <p:nvSpPr>
              <p:cNvPr id="6" name="Rectangle 7"/>
              <p:cNvSpPr>
                <a:spLocks noChangeArrowheads="1"/>
              </p:cNvSpPr>
              <p:nvPr/>
            </p:nvSpPr>
            <p:spPr bwMode="auto">
              <a:xfrm>
                <a:off x="1279864" y="108604"/>
                <a:ext cx="1379902" cy="523221"/>
              </a:xfrm>
              <a:prstGeom prst="rect">
                <a:avLst/>
              </a:prstGeom>
              <a:solidFill>
                <a:schemeClr val="accent5">
                  <a:lumMod val="75000"/>
                </a:schemeClr>
              </a:solidFill>
              <a:ln>
                <a:noFill/>
              </a:ln>
            </p:spPr>
            <p:txBody>
              <a:bodyPr anchor="ctr"/>
              <a:lstStyle/>
              <a:p>
                <a:pPr algn="ctr" fontAlgn="base">
                  <a:spcBef>
                    <a:spcPct val="0"/>
                  </a:spcBef>
                  <a:spcAft>
                    <a:spcPct val="0"/>
                  </a:spcAft>
                  <a:defRPr/>
                </a:pPr>
                <a:endParaRPr lang="zh-TW" altLang="zh-TW" sz="150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7" name="Rectangle 16"/>
              <p:cNvSpPr/>
              <p:nvPr/>
            </p:nvSpPr>
            <p:spPr>
              <a:xfrm>
                <a:off x="2288193" y="108604"/>
                <a:ext cx="269946"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200">
                  <a:solidFill>
                    <a:prstClr val="white"/>
                  </a:solidFill>
                </a:endParaRPr>
              </a:p>
            </p:txBody>
          </p:sp>
          <p:sp>
            <p:nvSpPr>
              <p:cNvPr id="8" name="Rectangle 15"/>
              <p:cNvSpPr/>
              <p:nvPr/>
            </p:nvSpPr>
            <p:spPr>
              <a:xfrm>
                <a:off x="1" y="108604"/>
                <a:ext cx="2432692"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200" dirty="0">
                  <a:solidFill>
                    <a:prstClr val="white"/>
                  </a:solidFill>
                </a:endParaRPr>
              </a:p>
            </p:txBody>
          </p:sp>
        </p:grpSp>
        <p:sp>
          <p:nvSpPr>
            <p:cNvPr id="9" name="TextBox 17"/>
            <p:cNvSpPr txBox="1"/>
            <p:nvPr/>
          </p:nvSpPr>
          <p:spPr>
            <a:xfrm>
              <a:off x="1487488" y="96838"/>
              <a:ext cx="2106612" cy="553998"/>
            </a:xfrm>
            <a:prstGeom prst="rect">
              <a:avLst/>
            </a:prstGeom>
            <a:noFill/>
          </p:spPr>
          <p:txBody>
            <a:bodyPr>
              <a:spAutoFit/>
            </a:bodyPr>
            <a:lstStyle/>
            <a:p>
              <a:pPr eaLnBrk="0" fontAlgn="base" hangingPunct="0">
                <a:spcBef>
                  <a:spcPct val="0"/>
                </a:spcBef>
                <a:spcAft>
                  <a:spcPct val="0"/>
                </a:spcAft>
                <a:defRPr/>
              </a:pPr>
              <a:r>
                <a:rPr lang="zh-TW" altLang="en-US" sz="2100" b="1" spc="-113" dirty="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壹</a:t>
              </a:r>
              <a:r>
                <a:rPr lang="en-US" altLang="zh-TW" sz="2100" b="1" spc="-113" dirty="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a:t>
              </a:r>
              <a:r>
                <a:rPr lang="zh-TW" altLang="en-US" sz="2100" b="1" spc="-113" dirty="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 </a:t>
              </a:r>
              <a:endParaRPr lang="en-US" sz="2100" b="1" spc="-113" dirty="0">
                <a:solidFill>
                  <a:prstClr val="white"/>
                </a:solidFill>
                <a:latin typeface="微軟正黑體" panose="020B0604030504040204" pitchFamily="34" charset="-120"/>
                <a:ea typeface="微軟正黑體" panose="020B0604030504040204" pitchFamily="34" charset="-120"/>
                <a:cs typeface="Open Sans" panose="020B0606030504020204" pitchFamily="34" charset="0"/>
              </a:endParaRPr>
            </a:p>
          </p:txBody>
        </p:sp>
      </p:grpSp>
    </p:spTree>
    <p:extLst>
      <p:ext uri="{BB962C8B-B14F-4D97-AF65-F5344CB8AC3E}">
        <p14:creationId xmlns:p14="http://schemas.microsoft.com/office/powerpoint/2010/main" val="638229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1" name="群組 24"/>
          <p:cNvGrpSpPr>
            <a:grpSpLocks/>
          </p:cNvGrpSpPr>
          <p:nvPr/>
        </p:nvGrpSpPr>
        <p:grpSpPr bwMode="auto">
          <a:xfrm>
            <a:off x="539552" y="196915"/>
            <a:ext cx="2808312" cy="364331"/>
            <a:chOff x="1" y="108604"/>
            <a:chExt cx="2659765" cy="523221"/>
          </a:xfrm>
        </p:grpSpPr>
        <p:sp>
          <p:nvSpPr>
            <p:cNvPr id="26" name="Rectangle 7"/>
            <p:cNvSpPr>
              <a:spLocks noChangeArrowheads="1"/>
            </p:cNvSpPr>
            <p:nvPr/>
          </p:nvSpPr>
          <p:spPr bwMode="auto">
            <a:xfrm>
              <a:off x="1279864" y="108604"/>
              <a:ext cx="1379902" cy="523221"/>
            </a:xfrm>
            <a:prstGeom prst="rect">
              <a:avLst/>
            </a:prstGeom>
            <a:solidFill>
              <a:schemeClr val="accent5">
                <a:lumMod val="75000"/>
              </a:schemeClr>
            </a:solidFill>
            <a:ln>
              <a:noFill/>
            </a:ln>
          </p:spPr>
          <p:txBody>
            <a:bodyPr anchor="ctr"/>
            <a:lstStyle/>
            <a:p>
              <a:pPr algn="ctr" eaLnBrk="1" hangingPunct="1">
                <a:defRPr/>
              </a:pPr>
              <a:endParaRPr kumimoji="0" lang="zh-TW" altLang="zh-TW" sz="135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27" name="Rectangle 16"/>
            <p:cNvSpPr/>
            <p:nvPr/>
          </p:nvSpPr>
          <p:spPr>
            <a:xfrm>
              <a:off x="2288193" y="108604"/>
              <a:ext cx="269946"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prstClr val="white"/>
                </a:solidFill>
              </a:endParaRPr>
            </a:p>
          </p:txBody>
        </p:sp>
        <p:sp>
          <p:nvSpPr>
            <p:cNvPr id="28" name="Rectangle 15"/>
            <p:cNvSpPr/>
            <p:nvPr/>
          </p:nvSpPr>
          <p:spPr>
            <a:xfrm>
              <a:off x="1" y="108604"/>
              <a:ext cx="2432692"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grpSp>
      <p:sp>
        <p:nvSpPr>
          <p:cNvPr id="29" name="TextBox 17"/>
          <p:cNvSpPr txBox="1"/>
          <p:nvPr/>
        </p:nvSpPr>
        <p:spPr>
          <a:xfrm>
            <a:off x="573021" y="171331"/>
            <a:ext cx="2414803" cy="415498"/>
          </a:xfrm>
          <a:prstGeom prst="rect">
            <a:avLst/>
          </a:prstGeom>
          <a:noFill/>
        </p:spPr>
        <p:txBody>
          <a:bodyPr wrap="square">
            <a:spAutoFit/>
          </a:bodyPr>
          <a:lstStyle/>
          <a:p>
            <a:pPr>
              <a:defRPr/>
            </a:pPr>
            <a:r>
              <a:rPr lang="zh-TW" alt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綜合評估分析</a:t>
            </a:r>
            <a:r>
              <a:rPr lang="en-US" altLang="zh-TW"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(9/9)</a:t>
            </a:r>
            <a:endParaRPr 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993712174"/>
              </p:ext>
            </p:extLst>
          </p:nvPr>
        </p:nvGraphicFramePr>
        <p:xfrm>
          <a:off x="539552" y="633832"/>
          <a:ext cx="8352928" cy="5472608"/>
        </p:xfrm>
        <a:graphic>
          <a:graphicData uri="http://schemas.openxmlformats.org/drawingml/2006/table">
            <a:tbl>
              <a:tblPr firstRow="1" bandRow="1">
                <a:tableStyleId>{7DF18680-E054-41AD-8BC1-D1AEF772440D}</a:tableStyleId>
              </a:tblPr>
              <a:tblGrid>
                <a:gridCol w="1656184"/>
                <a:gridCol w="6696744"/>
              </a:tblGrid>
              <a:tr h="43051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ts val="450"/>
                        </a:spcAft>
                        <a:buClrTx/>
                        <a:buSzPct val="80000"/>
                        <a:buFont typeface="Wingdings" panose="05000000000000000000" pitchFamily="2" charset="2"/>
                        <a:buNone/>
                        <a:tabLst/>
                      </a:pPr>
                      <a:r>
                        <a:rPr kumimoji="1" lang="zh-TW" altLang="en-US" sz="1800" kern="1200" dirty="0">
                          <a:solidFill>
                            <a:schemeClr val="bg1"/>
                          </a:solidFill>
                          <a:latin typeface="微軟正黑體" panose="020B0604030504040204" pitchFamily="34" charset="-120"/>
                          <a:ea typeface="微軟正黑體" panose="020B0604030504040204" pitchFamily="34" charset="-120"/>
                          <a:cs typeface="+mn-cs"/>
                        </a:rPr>
                        <a:t>評估分析項目</a:t>
                      </a:r>
                    </a:p>
                  </a:txBody>
                  <a:tcPr marT="45704" marB="45704"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ts val="450"/>
                        </a:spcAft>
                        <a:buClrTx/>
                        <a:buSzPct val="80000"/>
                        <a:buFont typeface="Wingdings" panose="05000000000000000000" pitchFamily="2" charset="2"/>
                        <a:buNone/>
                        <a:tabLst/>
                      </a:pPr>
                      <a:r>
                        <a:rPr kumimoji="1" lang="zh-TW" altLang="en-US" sz="1800" kern="1200" dirty="0">
                          <a:solidFill>
                            <a:schemeClr val="bg1"/>
                          </a:solidFill>
                          <a:latin typeface="微軟正黑體" panose="020B0604030504040204" pitchFamily="34" charset="-120"/>
                          <a:ea typeface="微軟正黑體" panose="020B0604030504040204" pitchFamily="34" charset="-120"/>
                          <a:cs typeface="+mn-cs"/>
                        </a:rPr>
                        <a:t>影響說明</a:t>
                      </a:r>
                    </a:p>
                  </a:txBody>
                  <a:tcPr marT="45704" marB="45704" anchor="ctr" horzOverflow="overflow"/>
                </a:tc>
              </a:tr>
              <a:tr h="5042093">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綜合評估分析</a:t>
                      </a:r>
                    </a:p>
                  </a:txBody>
                  <a:tcPr marT="45717" marB="45717" anchor="ctr" horzOverflow="overflow"/>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新細明體" panose="02020500000000000000" pitchFamily="18" charset="-12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新細明體" panose="02020500000000000000" pitchFamily="18" charset="-12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新細明體" panose="02020500000000000000" pitchFamily="18" charset="-12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新細明體" panose="02020500000000000000" pitchFamily="18" charset="-12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rPr>
                        <a:t>（二）都市計畫法第</a:t>
                      </a:r>
                      <a:r>
                        <a:rPr kumimoji="1" lang="en-US" altLang="zh-TW" sz="1600" kern="1200" dirty="0" smtClean="0">
                          <a:solidFill>
                            <a:prstClr val="black"/>
                          </a:solidFill>
                          <a:latin typeface="微軟正黑體" panose="020B0604030504040204" pitchFamily="34" charset="-120"/>
                          <a:ea typeface="微軟正黑體" panose="020B0604030504040204" pitchFamily="34" charset="-120"/>
                          <a:cs typeface="+mn-cs"/>
                        </a:rPr>
                        <a:t>42</a:t>
                      </a:r>
                      <a:r>
                        <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rPr>
                        <a:t>條第</a:t>
                      </a:r>
                      <a:r>
                        <a:rPr kumimoji="1" lang="en-US" altLang="zh-TW" sz="1600" kern="1200" dirty="0" smtClean="0">
                          <a:solidFill>
                            <a:prstClr val="black"/>
                          </a:solidFill>
                          <a:latin typeface="微軟正黑體" panose="020B0604030504040204" pitchFamily="34" charset="-120"/>
                          <a:ea typeface="微軟正黑體" panose="020B0604030504040204" pitchFamily="34" charset="-120"/>
                          <a:cs typeface="+mn-cs"/>
                        </a:rPr>
                        <a:t>1</a:t>
                      </a:r>
                      <a:r>
                        <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rPr>
                        <a:t>項：</a:t>
                      </a:r>
                    </a:p>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rPr>
                        <a:t>都市計畫地區範圍內，應視實際情況，分別設置左列公共設施用地：一、道路、公園、綠地、廣場、兒童遊樂場、民用航空站、停車場所、河道及港埠用地。二、學校、社教機構、體育場所、市場、醫療衛生機構及機關用地。三、上下水道、郵政、電信、變電所及其他公用事業用地。四、本章規定之其他公共設施用地。前項各款公共設施用地應儘先利用適當之公有土地。</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n"/>
                        <a:tabLst/>
                      </a:pPr>
                      <a:r>
                        <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rPr>
                        <a:t>本案符合</a:t>
                      </a:r>
                      <a:r>
                        <a:rPr kumimoji="1" lang="zh-TW" altLang="en-US" sz="1600" u="sng" kern="1200" dirty="0" smtClean="0">
                          <a:solidFill>
                            <a:srgbClr val="0000FF"/>
                          </a:solidFill>
                          <a:latin typeface="微軟正黑體" panose="020B0604030504040204" pitchFamily="34" charset="-120"/>
                          <a:ea typeface="微軟正黑體" panose="020B0604030504040204" pitchFamily="34" charset="-120"/>
                          <a:cs typeface="+mn-cs"/>
                        </a:rPr>
                        <a:t>都市計畫法第</a:t>
                      </a:r>
                      <a:r>
                        <a:rPr kumimoji="1" lang="en-US" altLang="zh-TW" sz="1600" u="sng" kern="1200" dirty="0" smtClean="0">
                          <a:solidFill>
                            <a:srgbClr val="0000FF"/>
                          </a:solidFill>
                          <a:latin typeface="微軟正黑體" panose="020B0604030504040204" pitchFamily="34" charset="-120"/>
                          <a:ea typeface="微軟正黑體" panose="020B0604030504040204" pitchFamily="34" charset="-120"/>
                          <a:cs typeface="+mn-cs"/>
                        </a:rPr>
                        <a:t>42</a:t>
                      </a:r>
                      <a:r>
                        <a:rPr kumimoji="1" lang="zh-TW" altLang="en-US" sz="1600" u="sng" kern="1200" dirty="0" smtClean="0">
                          <a:solidFill>
                            <a:srgbClr val="0000FF"/>
                          </a:solidFill>
                          <a:latin typeface="微軟正黑體" panose="020B0604030504040204" pitchFamily="34" charset="-120"/>
                          <a:ea typeface="微軟正黑體" panose="020B0604030504040204" pitchFamily="34" charset="-120"/>
                          <a:cs typeface="+mn-cs"/>
                        </a:rPr>
                        <a:t>條第</a:t>
                      </a:r>
                      <a:r>
                        <a:rPr kumimoji="1" lang="en-US" altLang="zh-TW" sz="1600" u="sng" kern="1200" dirty="0" smtClean="0">
                          <a:solidFill>
                            <a:srgbClr val="0000FF"/>
                          </a:solidFill>
                          <a:latin typeface="微軟正黑體" panose="020B0604030504040204" pitchFamily="34" charset="-120"/>
                          <a:ea typeface="微軟正黑體" panose="020B0604030504040204" pitchFamily="34" charset="-120"/>
                          <a:cs typeface="+mn-cs"/>
                        </a:rPr>
                        <a:t>1</a:t>
                      </a:r>
                      <a:r>
                        <a:rPr kumimoji="1" lang="zh-TW" altLang="en-US" sz="1600" u="sng" kern="1200" dirty="0" smtClean="0">
                          <a:solidFill>
                            <a:srgbClr val="0000FF"/>
                          </a:solidFill>
                          <a:latin typeface="微軟正黑體" panose="020B0604030504040204" pitchFamily="34" charset="-120"/>
                          <a:ea typeface="微軟正黑體" panose="020B0604030504040204" pitchFamily="34" charset="-120"/>
                          <a:cs typeface="+mn-cs"/>
                        </a:rPr>
                        <a:t>項第</a:t>
                      </a:r>
                      <a:r>
                        <a:rPr kumimoji="1" lang="en-US" altLang="zh-TW" sz="1600" u="sng" kern="1200" dirty="0" smtClean="0">
                          <a:solidFill>
                            <a:srgbClr val="0000FF"/>
                          </a:solidFill>
                          <a:latin typeface="微軟正黑體" panose="020B0604030504040204" pitchFamily="34" charset="-120"/>
                          <a:ea typeface="微軟正黑體" panose="020B0604030504040204" pitchFamily="34" charset="-120"/>
                          <a:cs typeface="+mn-cs"/>
                        </a:rPr>
                        <a:t>3</a:t>
                      </a:r>
                      <a:r>
                        <a:rPr kumimoji="1" lang="zh-TW" altLang="en-US" sz="1600" u="sng" kern="1200" dirty="0" smtClean="0">
                          <a:solidFill>
                            <a:srgbClr val="0000FF"/>
                          </a:solidFill>
                          <a:latin typeface="微軟正黑體" panose="020B0604030504040204" pitchFamily="34" charset="-120"/>
                          <a:ea typeface="微軟正黑體" panose="020B0604030504040204" pitchFamily="34" charset="-120"/>
                          <a:cs typeface="+mn-cs"/>
                        </a:rPr>
                        <a:t>款：下水道</a:t>
                      </a:r>
                      <a:r>
                        <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rPr>
                        <a:t>。</a:t>
                      </a:r>
                      <a:endParaRPr kumimoji="1" lang="en-US" altLang="zh-TW" sz="1600" kern="1200" dirty="0" smtClean="0">
                        <a:solidFill>
                          <a:prstClr val="black"/>
                        </a:solidFill>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ct val="100000"/>
                        </a:lnSpc>
                        <a:spcBef>
                          <a:spcPts val="600"/>
                        </a:spcBef>
                        <a:spcAft>
                          <a:spcPts val="600"/>
                        </a:spcAft>
                        <a:buClrTx/>
                        <a:buSzTx/>
                        <a:buFontTx/>
                        <a:buNone/>
                        <a:tabLst/>
                      </a:pPr>
                      <a:endParaRPr kumimoji="1" lang="en-US" altLang="zh-TW" sz="1600" kern="1200" dirty="0" smtClean="0">
                        <a:solidFill>
                          <a:prstClr val="black"/>
                        </a:solidFill>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600" kern="1200" dirty="0" smtClean="0">
                          <a:solidFill>
                            <a:prstClr val="black"/>
                          </a:solidFill>
                          <a:latin typeface="微軟正黑體" panose="020B0604030504040204" pitchFamily="34" charset="-120"/>
                          <a:ea typeface="微軟正黑體" panose="020B0604030504040204" pitchFamily="34" charset="-120"/>
                          <a:cs typeface="+mn-cs"/>
                        </a:rPr>
                        <a:t>（</a:t>
                      </a: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三）都市計畫法第</a:t>
                      </a:r>
                      <a:r>
                        <a:rPr kumimoji="1" lang="en-US" altLang="zh-TW" sz="1600" kern="1200" dirty="0">
                          <a:solidFill>
                            <a:prstClr val="black"/>
                          </a:solidFill>
                          <a:latin typeface="微軟正黑體" panose="020B0604030504040204" pitchFamily="34" charset="-120"/>
                          <a:ea typeface="微軟正黑體" panose="020B0604030504040204" pitchFamily="34" charset="-120"/>
                          <a:cs typeface="+mn-cs"/>
                        </a:rPr>
                        <a:t>48</a:t>
                      </a: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條：</a:t>
                      </a:r>
                    </a:p>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依本法指定之公共設施保留地供公用事業設施之用者，由各該事業機構依法予以徵收或購買；其餘由該管政府或鄉、鎮、縣轄市公所依左列方式取得之：一、徵收。二、區段徵收。三、市地重劃。</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n"/>
                        <a:tabLst/>
                      </a:pP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本案依</a:t>
                      </a:r>
                      <a:r>
                        <a:rPr kumimoji="1" lang="zh-TW" altLang="en-US" sz="1600" u="sng" kern="1200" dirty="0">
                          <a:solidFill>
                            <a:srgbClr val="0000FF"/>
                          </a:solidFill>
                          <a:latin typeface="微軟正黑體" panose="020B0604030504040204" pitchFamily="34" charset="-120"/>
                          <a:ea typeface="微軟正黑體" panose="020B0604030504040204" pitchFamily="34" charset="-120"/>
                          <a:cs typeface="+mn-cs"/>
                        </a:rPr>
                        <a:t>都市計畫法第</a:t>
                      </a:r>
                      <a:r>
                        <a:rPr kumimoji="1" lang="en-US" altLang="zh-TW" sz="1600" u="sng" kern="1200" dirty="0">
                          <a:solidFill>
                            <a:srgbClr val="0000FF"/>
                          </a:solidFill>
                          <a:latin typeface="微軟正黑體" panose="020B0604030504040204" pitchFamily="34" charset="-120"/>
                          <a:ea typeface="微軟正黑體" panose="020B0604030504040204" pitchFamily="34" charset="-120"/>
                          <a:cs typeface="+mn-cs"/>
                        </a:rPr>
                        <a:t>48</a:t>
                      </a:r>
                      <a:r>
                        <a:rPr kumimoji="1" lang="zh-TW" altLang="en-US" sz="1600" u="sng" kern="1200" dirty="0">
                          <a:solidFill>
                            <a:srgbClr val="0000FF"/>
                          </a:solidFill>
                          <a:latin typeface="微軟正黑體" panose="020B0604030504040204" pitchFamily="34" charset="-120"/>
                          <a:ea typeface="微軟正黑體" panose="020B0604030504040204" pitchFamily="34" charset="-120"/>
                          <a:cs typeface="+mn-cs"/>
                        </a:rPr>
                        <a:t>條：得由該管政府或鄉、鎮、縣轄市公所依徵收方式取得</a:t>
                      </a:r>
                      <a:r>
                        <a:rPr kumimoji="1" lang="zh-TW" altLang="en-US" sz="1600" kern="1200" dirty="0">
                          <a:solidFill>
                            <a:prstClr val="black"/>
                          </a:solidFill>
                          <a:latin typeface="微軟正黑體" panose="020B0604030504040204" pitchFamily="34" charset="-120"/>
                          <a:ea typeface="微軟正黑體" panose="020B0604030504040204" pitchFamily="34" charset="-120"/>
                          <a:cs typeface="+mn-cs"/>
                        </a:rPr>
                        <a:t>。</a:t>
                      </a:r>
                    </a:p>
                  </a:txBody>
                  <a:tcPr marT="45717" marB="45717" horzOverflow="overflow"/>
                </a:tc>
              </a:tr>
            </a:tbl>
          </a:graphicData>
        </a:graphic>
      </p:graphicFrame>
    </p:spTree>
    <p:extLst>
      <p:ext uri="{BB962C8B-B14F-4D97-AF65-F5344CB8AC3E}">
        <p14:creationId xmlns:p14="http://schemas.microsoft.com/office/powerpoint/2010/main" val="1685019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1475656" y="2639660"/>
            <a:ext cx="6984627" cy="2198494"/>
          </a:xfrm>
          <a:prstGeom prst="rect">
            <a:avLst/>
          </a:prstGeom>
          <a:noFill/>
          <a:ln w="9525">
            <a:noFill/>
            <a:miter lim="800000"/>
            <a:headEnd/>
            <a:tailEnd/>
          </a:ln>
          <a:effectLst/>
        </p:spPr>
        <p:txBody>
          <a:bodyPr anchor="ctr"/>
          <a:lstStyle/>
          <a:p>
            <a:pPr algn="ctr">
              <a:defRPr/>
            </a:pPr>
            <a:r>
              <a:rPr lang="zh-TW" altLang="en-US" sz="4400" b="1" dirty="0">
                <a:solidFill>
                  <a:prstClr val="black"/>
                </a:solidFill>
                <a:latin typeface="微軟正黑體" panose="020B0604030504040204" pitchFamily="34" charset="-120"/>
                <a:ea typeface="微軟正黑體" panose="020B0604030504040204" pitchFamily="34" charset="-120"/>
              </a:rPr>
              <a:t>第一次公聽會土地所有權人及利害關係人意見及回覆</a:t>
            </a:r>
          </a:p>
        </p:txBody>
      </p:sp>
      <p:grpSp>
        <p:nvGrpSpPr>
          <p:cNvPr id="2" name="群組 1"/>
          <p:cNvGrpSpPr/>
          <p:nvPr/>
        </p:nvGrpSpPr>
        <p:grpSpPr>
          <a:xfrm>
            <a:off x="857251" y="2275329"/>
            <a:ext cx="1994297" cy="420260"/>
            <a:chOff x="1143001" y="90489"/>
            <a:chExt cx="2659063" cy="560347"/>
          </a:xfrm>
        </p:grpSpPr>
        <p:grpSp>
          <p:nvGrpSpPr>
            <p:cNvPr id="5" name="群組 24"/>
            <p:cNvGrpSpPr>
              <a:grpSpLocks/>
            </p:cNvGrpSpPr>
            <p:nvPr/>
          </p:nvGrpSpPr>
          <p:grpSpPr bwMode="auto">
            <a:xfrm>
              <a:off x="1143001" y="90489"/>
              <a:ext cx="2659063" cy="485775"/>
              <a:chOff x="1" y="108604"/>
              <a:chExt cx="2659765" cy="523221"/>
            </a:xfrm>
          </p:grpSpPr>
          <p:sp>
            <p:nvSpPr>
              <p:cNvPr id="6" name="Rectangle 7"/>
              <p:cNvSpPr>
                <a:spLocks noChangeArrowheads="1"/>
              </p:cNvSpPr>
              <p:nvPr/>
            </p:nvSpPr>
            <p:spPr bwMode="auto">
              <a:xfrm>
                <a:off x="1279864" y="108604"/>
                <a:ext cx="1379902" cy="523221"/>
              </a:xfrm>
              <a:prstGeom prst="rect">
                <a:avLst/>
              </a:prstGeom>
              <a:solidFill>
                <a:schemeClr val="accent5">
                  <a:lumMod val="75000"/>
                </a:schemeClr>
              </a:solidFill>
              <a:ln>
                <a:noFill/>
              </a:ln>
            </p:spPr>
            <p:txBody>
              <a:bodyPr anchor="ctr"/>
              <a:lstStyle/>
              <a:p>
                <a:pPr algn="ctr">
                  <a:defRPr/>
                </a:pPr>
                <a:endParaRPr lang="zh-TW" altLang="zh-TW" sz="150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7" name="Rectangle 16"/>
              <p:cNvSpPr/>
              <p:nvPr/>
            </p:nvSpPr>
            <p:spPr>
              <a:xfrm>
                <a:off x="2288193" y="108604"/>
                <a:ext cx="269946"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prstClr val="white"/>
                  </a:solidFill>
                </a:endParaRPr>
              </a:p>
            </p:txBody>
          </p:sp>
          <p:sp>
            <p:nvSpPr>
              <p:cNvPr id="8" name="Rectangle 15"/>
              <p:cNvSpPr/>
              <p:nvPr/>
            </p:nvSpPr>
            <p:spPr>
              <a:xfrm>
                <a:off x="1" y="108604"/>
                <a:ext cx="2432692"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grpSp>
        <p:sp>
          <p:nvSpPr>
            <p:cNvPr id="9" name="TextBox 17"/>
            <p:cNvSpPr txBox="1"/>
            <p:nvPr/>
          </p:nvSpPr>
          <p:spPr>
            <a:xfrm>
              <a:off x="1487489" y="96838"/>
              <a:ext cx="2106611" cy="553998"/>
            </a:xfrm>
            <a:prstGeom prst="rect">
              <a:avLst/>
            </a:prstGeom>
            <a:noFill/>
          </p:spPr>
          <p:txBody>
            <a:bodyPr>
              <a:spAutoFit/>
            </a:bodyPr>
            <a:lstStyle/>
            <a:p>
              <a:pPr>
                <a:defRPr/>
              </a:pPr>
              <a:r>
                <a:rPr lang="zh-TW" altLang="en-US" sz="21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叁</a:t>
              </a:r>
              <a:r>
                <a:rPr lang="en-US" altLang="zh-TW" sz="21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a:t>
              </a:r>
              <a:r>
                <a:rPr lang="zh-TW" altLang="en-US" sz="21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 </a:t>
              </a:r>
              <a:endParaRPr lang="en-US" sz="2100" b="1" spc="-113" dirty="0">
                <a:solidFill>
                  <a:prstClr val="white"/>
                </a:solidFill>
                <a:latin typeface="微軟正黑體" panose="020B0604030504040204" pitchFamily="34" charset="-120"/>
                <a:ea typeface="微軟正黑體" panose="020B0604030504040204" pitchFamily="34" charset="-120"/>
                <a:cs typeface="Open Sans" panose="020B0606030504020204" pitchFamily="34" charset="0"/>
              </a:endParaRPr>
            </a:p>
          </p:txBody>
        </p:sp>
      </p:grpSp>
    </p:spTree>
    <p:extLst>
      <p:ext uri="{BB962C8B-B14F-4D97-AF65-F5344CB8AC3E}">
        <p14:creationId xmlns:p14="http://schemas.microsoft.com/office/powerpoint/2010/main" val="1000011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323528" y="260648"/>
            <a:ext cx="7819205" cy="466724"/>
            <a:chOff x="395536" y="868467"/>
            <a:chExt cx="7819205" cy="466724"/>
          </a:xfrm>
        </p:grpSpPr>
        <p:grpSp>
          <p:nvGrpSpPr>
            <p:cNvPr id="13321" name="群組 24"/>
            <p:cNvGrpSpPr>
              <a:grpSpLocks/>
            </p:cNvGrpSpPr>
            <p:nvPr/>
          </p:nvGrpSpPr>
          <p:grpSpPr bwMode="auto">
            <a:xfrm>
              <a:off x="395536" y="868467"/>
              <a:ext cx="7819205" cy="466724"/>
              <a:chOff x="1" y="108604"/>
              <a:chExt cx="2659765" cy="523221"/>
            </a:xfrm>
          </p:grpSpPr>
          <p:sp>
            <p:nvSpPr>
              <p:cNvPr id="26" name="Rectangle 7"/>
              <p:cNvSpPr>
                <a:spLocks noChangeArrowheads="1"/>
              </p:cNvSpPr>
              <p:nvPr/>
            </p:nvSpPr>
            <p:spPr bwMode="auto">
              <a:xfrm>
                <a:off x="1279864" y="108604"/>
                <a:ext cx="1379902" cy="523221"/>
              </a:xfrm>
              <a:prstGeom prst="rect">
                <a:avLst/>
              </a:prstGeom>
              <a:solidFill>
                <a:schemeClr val="accent5">
                  <a:lumMod val="75000"/>
                </a:schemeClr>
              </a:solidFill>
              <a:ln>
                <a:noFill/>
              </a:ln>
            </p:spPr>
            <p:txBody>
              <a:bodyPr anchor="ctr"/>
              <a:lstStyle/>
              <a:p>
                <a:pPr algn="ctr" eaLnBrk="1" hangingPunct="1">
                  <a:defRPr/>
                </a:pPr>
                <a:endParaRPr kumimoji="0" lang="zh-TW" altLang="zh-TW" sz="135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27" name="Rectangle 16"/>
              <p:cNvSpPr/>
              <p:nvPr/>
            </p:nvSpPr>
            <p:spPr>
              <a:xfrm>
                <a:off x="2288193" y="108604"/>
                <a:ext cx="269946"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prstClr val="white"/>
                  </a:solidFill>
                </a:endParaRPr>
              </a:p>
            </p:txBody>
          </p:sp>
          <p:sp>
            <p:nvSpPr>
              <p:cNvPr id="28" name="Rectangle 15"/>
              <p:cNvSpPr/>
              <p:nvPr/>
            </p:nvSpPr>
            <p:spPr>
              <a:xfrm>
                <a:off x="1" y="108604"/>
                <a:ext cx="2432692"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grpSp>
        <p:sp>
          <p:nvSpPr>
            <p:cNvPr id="29" name="TextBox 17"/>
            <p:cNvSpPr txBox="1"/>
            <p:nvPr/>
          </p:nvSpPr>
          <p:spPr>
            <a:xfrm>
              <a:off x="395536" y="868467"/>
              <a:ext cx="7344816" cy="415498"/>
            </a:xfrm>
            <a:prstGeom prst="rect">
              <a:avLst/>
            </a:prstGeom>
            <a:noFill/>
          </p:spPr>
          <p:txBody>
            <a:bodyPr wrap="square">
              <a:spAutoFit/>
            </a:bodyPr>
            <a:lstStyle/>
            <a:p>
              <a:pPr>
                <a:defRPr/>
              </a:pPr>
              <a:r>
                <a:rPr lang="zh-TW" alt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意見一</a:t>
              </a:r>
              <a:r>
                <a:rPr lang="zh-TW" altLang="en-US"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a:t>
              </a:r>
              <a:r>
                <a:rPr lang="zh-TW" altLang="zh-TW"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林</a:t>
              </a:r>
              <a:r>
                <a:rPr lang="en-US" altLang="zh-TW"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O</a:t>
              </a:r>
              <a:r>
                <a:rPr lang="zh-TW" altLang="zh-TW"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義</a:t>
              </a:r>
              <a:r>
                <a:rPr lang="en-US" altLang="zh-TW"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a:t>
              </a:r>
              <a:r>
                <a:rPr lang="zh-TW" altLang="zh-TW"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林</a:t>
              </a:r>
              <a:r>
                <a:rPr lang="en-US" altLang="zh-TW"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O</a:t>
              </a:r>
              <a:r>
                <a:rPr lang="zh-TW" altLang="zh-TW"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羽</a:t>
              </a:r>
              <a:r>
                <a:rPr lang="zh-TW" altLang="zh-TW"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代</a:t>
              </a:r>
              <a:r>
                <a:rPr lang="zh-TW" altLang="en-US"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a:t>
              </a:r>
              <a:r>
                <a:rPr lang="zh-TW" alt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a:t>
              </a:r>
              <a:endParaRPr lang="zh-TW" altLang="en-US"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endParaRPr>
            </a:p>
          </p:txBody>
        </p:sp>
      </p:grpSp>
      <p:sp>
        <p:nvSpPr>
          <p:cNvPr id="13323" name="矩形 2"/>
          <p:cNvSpPr>
            <a:spLocks noChangeArrowheads="1"/>
          </p:cNvSpPr>
          <p:nvPr/>
        </p:nvSpPr>
        <p:spPr bwMode="auto">
          <a:xfrm>
            <a:off x="827584" y="836712"/>
            <a:ext cx="7992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r>
              <a:rPr lang="zh-TW" altLang="zh-TW" sz="2000" dirty="0" smtClean="0"/>
              <a:t>本</a:t>
            </a:r>
            <a:r>
              <a:rPr lang="zh-TW" altLang="zh-TW" sz="2000" dirty="0"/>
              <a:t>案工程預定完成日期什麼時候</a:t>
            </a:r>
            <a:r>
              <a:rPr lang="en-US" altLang="zh-TW" sz="2000" dirty="0"/>
              <a:t>?</a:t>
            </a:r>
            <a:endParaRPr lang="zh-TW" altLang="zh-TW" sz="2000" dirty="0">
              <a:solidFill>
                <a:prstClr val="black"/>
              </a:solidFill>
              <a:latin typeface="微軟正黑體" panose="020B0604030504040204" pitchFamily="34" charset="-120"/>
              <a:ea typeface="微軟正黑體" panose="020B0604030504040204" pitchFamily="34" charset="-120"/>
            </a:endParaRPr>
          </a:p>
        </p:txBody>
      </p:sp>
      <p:grpSp>
        <p:nvGrpSpPr>
          <p:cNvPr id="9" name="群組 8"/>
          <p:cNvGrpSpPr/>
          <p:nvPr/>
        </p:nvGrpSpPr>
        <p:grpSpPr>
          <a:xfrm>
            <a:off x="833123" y="1628800"/>
            <a:ext cx="1728192" cy="426213"/>
            <a:chOff x="395536" y="868467"/>
            <a:chExt cx="7819205" cy="466724"/>
          </a:xfrm>
        </p:grpSpPr>
        <p:grpSp>
          <p:nvGrpSpPr>
            <p:cNvPr id="10" name="群組 24"/>
            <p:cNvGrpSpPr>
              <a:grpSpLocks/>
            </p:cNvGrpSpPr>
            <p:nvPr/>
          </p:nvGrpSpPr>
          <p:grpSpPr bwMode="auto">
            <a:xfrm>
              <a:off x="395536" y="868467"/>
              <a:ext cx="7819205" cy="466724"/>
              <a:chOff x="1" y="108604"/>
              <a:chExt cx="2659765" cy="523221"/>
            </a:xfrm>
          </p:grpSpPr>
          <p:sp>
            <p:nvSpPr>
              <p:cNvPr id="12" name="Rectangle 7"/>
              <p:cNvSpPr>
                <a:spLocks noChangeArrowheads="1"/>
              </p:cNvSpPr>
              <p:nvPr/>
            </p:nvSpPr>
            <p:spPr bwMode="auto">
              <a:xfrm>
                <a:off x="1279864" y="108604"/>
                <a:ext cx="1379902" cy="523221"/>
              </a:xfrm>
              <a:prstGeom prst="rect">
                <a:avLst/>
              </a:prstGeom>
              <a:solidFill>
                <a:schemeClr val="accent5">
                  <a:lumMod val="75000"/>
                </a:schemeClr>
              </a:solidFill>
              <a:ln>
                <a:noFill/>
              </a:ln>
            </p:spPr>
            <p:txBody>
              <a:bodyPr anchor="ctr"/>
              <a:lstStyle/>
              <a:p>
                <a:pPr algn="ctr" eaLnBrk="1" hangingPunct="1">
                  <a:defRPr/>
                </a:pPr>
                <a:endParaRPr kumimoji="0" lang="zh-TW" altLang="zh-TW" sz="135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13" name="Rectangle 16"/>
              <p:cNvSpPr/>
              <p:nvPr/>
            </p:nvSpPr>
            <p:spPr>
              <a:xfrm>
                <a:off x="2288193" y="108604"/>
                <a:ext cx="269946"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prstClr val="white"/>
                  </a:solidFill>
                </a:endParaRPr>
              </a:p>
            </p:txBody>
          </p:sp>
          <p:sp>
            <p:nvSpPr>
              <p:cNvPr id="14" name="Rectangle 15"/>
              <p:cNvSpPr/>
              <p:nvPr/>
            </p:nvSpPr>
            <p:spPr>
              <a:xfrm>
                <a:off x="1" y="108604"/>
                <a:ext cx="2432692"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grpSp>
        <p:sp>
          <p:nvSpPr>
            <p:cNvPr id="11" name="TextBox 17"/>
            <p:cNvSpPr txBox="1"/>
            <p:nvPr/>
          </p:nvSpPr>
          <p:spPr>
            <a:xfrm>
              <a:off x="395536" y="868467"/>
              <a:ext cx="7344816" cy="415498"/>
            </a:xfrm>
            <a:prstGeom prst="rect">
              <a:avLst/>
            </a:prstGeom>
            <a:noFill/>
          </p:spPr>
          <p:txBody>
            <a:bodyPr wrap="square">
              <a:spAutoFit/>
            </a:bodyPr>
            <a:lstStyle/>
            <a:p>
              <a:pPr>
                <a:defRPr/>
              </a:pPr>
              <a:r>
                <a:rPr lang="zh-TW" alt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公所回覆</a:t>
              </a:r>
              <a:r>
                <a:rPr lang="zh-TW" altLang="en-US"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a:t>
              </a:r>
              <a:endParaRPr lang="zh-TW" alt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endParaRPr>
            </a:p>
          </p:txBody>
        </p:sp>
      </p:grpSp>
      <p:sp>
        <p:nvSpPr>
          <p:cNvPr id="15" name="矩形 2"/>
          <p:cNvSpPr>
            <a:spLocks noChangeArrowheads="1"/>
          </p:cNvSpPr>
          <p:nvPr/>
        </p:nvSpPr>
        <p:spPr bwMode="auto">
          <a:xfrm>
            <a:off x="827583" y="2276872"/>
            <a:ext cx="8136904"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432000"/>
            <a:r>
              <a:rPr lang="zh-TW" altLang="zh-TW" sz="2000" dirty="0" smtClean="0"/>
              <a:t>本案為</a:t>
            </a:r>
            <a:r>
              <a:rPr lang="en-US" altLang="zh-TW" sz="2000" b="1" u="sng" dirty="0" smtClean="0">
                <a:solidFill>
                  <a:srgbClr val="FF0000"/>
                </a:solidFill>
              </a:rPr>
              <a:t>112-114</a:t>
            </a:r>
            <a:r>
              <a:rPr lang="zh-TW" altLang="zh-TW" sz="2000" b="1" u="sng" dirty="0" smtClean="0">
                <a:solidFill>
                  <a:srgbClr val="FF0000"/>
                </a:solidFill>
              </a:rPr>
              <a:t>年前瞻基礎建設計畫</a:t>
            </a:r>
            <a:r>
              <a:rPr lang="en-US" altLang="zh-TW" sz="2000" b="1" u="sng" dirty="0" smtClean="0">
                <a:solidFill>
                  <a:srgbClr val="FF0000"/>
                </a:solidFill>
              </a:rPr>
              <a:t>-</a:t>
            </a:r>
            <a:r>
              <a:rPr lang="zh-TW" altLang="zh-TW" sz="2000" b="1" u="sng" dirty="0" smtClean="0">
                <a:solidFill>
                  <a:srgbClr val="FF0000"/>
                </a:solidFill>
              </a:rPr>
              <a:t>水環境建設</a:t>
            </a:r>
            <a:r>
              <a:rPr lang="en-US" altLang="zh-TW" sz="2000" b="1" u="sng" dirty="0" smtClean="0">
                <a:solidFill>
                  <a:srgbClr val="FF0000"/>
                </a:solidFill>
              </a:rPr>
              <a:t>-</a:t>
            </a:r>
            <a:r>
              <a:rPr lang="zh-TW" altLang="zh-TW" sz="2000" b="1" u="sng" dirty="0" smtClean="0">
                <a:solidFill>
                  <a:srgbClr val="FF0000"/>
                </a:solidFill>
              </a:rPr>
              <a:t>水與安全</a:t>
            </a:r>
            <a:r>
              <a:rPr lang="en-US" altLang="zh-TW" sz="2000" b="1" u="sng" dirty="0" smtClean="0">
                <a:solidFill>
                  <a:srgbClr val="FF0000"/>
                </a:solidFill>
              </a:rPr>
              <a:t>-</a:t>
            </a:r>
            <a:r>
              <a:rPr lang="zh-TW" altLang="zh-TW" sz="2000" b="1" u="sng" dirty="0" smtClean="0">
                <a:solidFill>
                  <a:srgbClr val="FF0000"/>
                </a:solidFill>
              </a:rPr>
              <a:t>縣市</a:t>
            </a:r>
            <a:endParaRPr lang="en-US" altLang="zh-TW" sz="2000" b="1" u="sng" dirty="0" smtClean="0">
              <a:solidFill>
                <a:srgbClr val="FF0000"/>
              </a:solidFill>
            </a:endParaRPr>
          </a:p>
          <a:p>
            <a:pPr marL="89100" indent="0">
              <a:buNone/>
            </a:pPr>
            <a:r>
              <a:rPr lang="en-US" altLang="zh-TW" sz="2000" b="1" dirty="0">
                <a:solidFill>
                  <a:srgbClr val="FF0000"/>
                </a:solidFill>
              </a:rPr>
              <a:t> </a:t>
            </a:r>
            <a:r>
              <a:rPr lang="en-US" altLang="zh-TW" sz="2000" b="1" dirty="0" smtClean="0">
                <a:solidFill>
                  <a:srgbClr val="FF0000"/>
                </a:solidFill>
              </a:rPr>
              <a:t>     </a:t>
            </a:r>
            <a:r>
              <a:rPr lang="zh-TW" altLang="zh-TW" sz="2000" b="1" u="sng" dirty="0" smtClean="0">
                <a:solidFill>
                  <a:srgbClr val="FF0000"/>
                </a:solidFill>
              </a:rPr>
              <a:t>管河川及區域排水整體改善計畫</a:t>
            </a:r>
            <a:r>
              <a:rPr lang="en-US" altLang="zh-TW" sz="2000" b="1" u="sng" dirty="0" smtClean="0">
                <a:solidFill>
                  <a:srgbClr val="FF0000"/>
                </a:solidFill>
              </a:rPr>
              <a:t>-</a:t>
            </a:r>
            <a:r>
              <a:rPr lang="zh-TW" altLang="zh-TW" sz="2000" b="1" u="sng" dirty="0" smtClean="0">
                <a:solidFill>
                  <a:srgbClr val="FF0000"/>
                </a:solidFill>
              </a:rPr>
              <a:t>下水道及都市區其他排水計畫</a:t>
            </a:r>
            <a:endParaRPr lang="en-US" altLang="zh-TW" sz="2000" b="1" u="sng" dirty="0" smtClean="0">
              <a:solidFill>
                <a:srgbClr val="FF0000"/>
              </a:solidFill>
            </a:endParaRPr>
          </a:p>
          <a:p>
            <a:pPr marL="89100" indent="0">
              <a:buNone/>
            </a:pPr>
            <a:r>
              <a:rPr lang="en-US" altLang="zh-TW" sz="2000" b="1" dirty="0">
                <a:solidFill>
                  <a:srgbClr val="FF0000"/>
                </a:solidFill>
              </a:rPr>
              <a:t> </a:t>
            </a:r>
            <a:r>
              <a:rPr lang="en-US" altLang="zh-TW" sz="2000" b="1" dirty="0" smtClean="0">
                <a:solidFill>
                  <a:srgbClr val="FF0000"/>
                </a:solidFill>
              </a:rPr>
              <a:t>     </a:t>
            </a:r>
            <a:r>
              <a:rPr lang="zh-TW" altLang="zh-TW" sz="2000" dirty="0" smtClean="0"/>
              <a:t>，經內政部國土管理署</a:t>
            </a:r>
            <a:r>
              <a:rPr lang="en-US" altLang="zh-TW" sz="2000" dirty="0" smtClean="0"/>
              <a:t>(</a:t>
            </a:r>
            <a:r>
              <a:rPr lang="zh-TW" altLang="zh-TW" sz="2000" dirty="0" smtClean="0"/>
              <a:t>前營建署</a:t>
            </a:r>
            <a:r>
              <a:rPr lang="en-US" altLang="zh-TW" sz="2000" dirty="0" smtClean="0"/>
              <a:t>)</a:t>
            </a:r>
            <a:r>
              <a:rPr lang="zh-TW" altLang="zh-TW" sz="2000" dirty="0" smtClean="0"/>
              <a:t>要求工程完工期程需於</a:t>
            </a:r>
            <a:r>
              <a:rPr lang="en-US" altLang="zh-TW" sz="2000" u="sng" dirty="0" smtClean="0">
                <a:solidFill>
                  <a:srgbClr val="FF0000"/>
                </a:solidFill>
              </a:rPr>
              <a:t>113</a:t>
            </a:r>
            <a:r>
              <a:rPr lang="zh-TW" altLang="zh-TW" sz="2000" u="sng" dirty="0" smtClean="0">
                <a:solidFill>
                  <a:srgbClr val="FF0000"/>
                </a:solidFill>
              </a:rPr>
              <a:t>年</a:t>
            </a:r>
            <a:endParaRPr lang="en-US" altLang="zh-TW" sz="2000" u="sng" dirty="0" smtClean="0">
              <a:solidFill>
                <a:srgbClr val="FF0000"/>
              </a:solidFill>
            </a:endParaRPr>
          </a:p>
          <a:p>
            <a:pPr marL="89100" indent="0">
              <a:buNone/>
            </a:pPr>
            <a:r>
              <a:rPr lang="en-US" altLang="zh-TW" sz="2000" u="sng" dirty="0">
                <a:solidFill>
                  <a:srgbClr val="FF0000"/>
                </a:solidFill>
              </a:rPr>
              <a:t> </a:t>
            </a:r>
            <a:r>
              <a:rPr lang="en-US" altLang="zh-TW" sz="2000" u="sng" dirty="0" smtClean="0">
                <a:solidFill>
                  <a:srgbClr val="FF0000"/>
                </a:solidFill>
              </a:rPr>
              <a:t>     </a:t>
            </a:r>
            <a:r>
              <a:rPr lang="zh-TW" altLang="zh-TW" sz="2000" u="sng" dirty="0" smtClean="0">
                <a:solidFill>
                  <a:srgbClr val="FF0000"/>
                </a:solidFill>
              </a:rPr>
              <a:t>底前完成</a:t>
            </a:r>
            <a:r>
              <a:rPr lang="zh-TW" altLang="zh-TW" sz="2000" dirty="0" smtClean="0"/>
              <a:t>，本所將依中央擬定期程儘速辦理。</a:t>
            </a:r>
            <a:endParaRPr lang="zh-TW" altLang="en-US" sz="2000"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82571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323528" y="188640"/>
            <a:ext cx="7819205" cy="466724"/>
            <a:chOff x="395536" y="868467"/>
            <a:chExt cx="7819205" cy="466724"/>
          </a:xfrm>
        </p:grpSpPr>
        <p:grpSp>
          <p:nvGrpSpPr>
            <p:cNvPr id="13321" name="群組 24"/>
            <p:cNvGrpSpPr>
              <a:grpSpLocks/>
            </p:cNvGrpSpPr>
            <p:nvPr/>
          </p:nvGrpSpPr>
          <p:grpSpPr bwMode="auto">
            <a:xfrm>
              <a:off x="395536" y="868467"/>
              <a:ext cx="7819205" cy="466724"/>
              <a:chOff x="1" y="108604"/>
              <a:chExt cx="2659765" cy="523221"/>
            </a:xfrm>
          </p:grpSpPr>
          <p:sp>
            <p:nvSpPr>
              <p:cNvPr id="26" name="Rectangle 7"/>
              <p:cNvSpPr>
                <a:spLocks noChangeArrowheads="1"/>
              </p:cNvSpPr>
              <p:nvPr/>
            </p:nvSpPr>
            <p:spPr bwMode="auto">
              <a:xfrm>
                <a:off x="1279864" y="108604"/>
                <a:ext cx="1379902" cy="523221"/>
              </a:xfrm>
              <a:prstGeom prst="rect">
                <a:avLst/>
              </a:prstGeom>
              <a:solidFill>
                <a:schemeClr val="accent5">
                  <a:lumMod val="75000"/>
                </a:schemeClr>
              </a:solidFill>
              <a:ln>
                <a:noFill/>
              </a:ln>
            </p:spPr>
            <p:txBody>
              <a:bodyPr anchor="ctr"/>
              <a:lstStyle/>
              <a:p>
                <a:pPr algn="ctr" eaLnBrk="1" hangingPunct="1">
                  <a:defRPr/>
                </a:pPr>
                <a:endParaRPr kumimoji="0" lang="zh-TW" altLang="zh-TW" sz="135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27" name="Rectangle 16"/>
              <p:cNvSpPr/>
              <p:nvPr/>
            </p:nvSpPr>
            <p:spPr>
              <a:xfrm>
                <a:off x="2288193" y="108604"/>
                <a:ext cx="269946"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prstClr val="white"/>
                  </a:solidFill>
                </a:endParaRPr>
              </a:p>
            </p:txBody>
          </p:sp>
          <p:sp>
            <p:nvSpPr>
              <p:cNvPr id="28" name="Rectangle 15"/>
              <p:cNvSpPr/>
              <p:nvPr/>
            </p:nvSpPr>
            <p:spPr>
              <a:xfrm>
                <a:off x="1" y="108604"/>
                <a:ext cx="2432692"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grpSp>
        <p:sp>
          <p:nvSpPr>
            <p:cNvPr id="29" name="TextBox 17"/>
            <p:cNvSpPr txBox="1"/>
            <p:nvPr/>
          </p:nvSpPr>
          <p:spPr>
            <a:xfrm>
              <a:off x="395536" y="868467"/>
              <a:ext cx="7344816" cy="415498"/>
            </a:xfrm>
            <a:prstGeom prst="rect">
              <a:avLst/>
            </a:prstGeom>
            <a:noFill/>
          </p:spPr>
          <p:txBody>
            <a:bodyPr wrap="square">
              <a:spAutoFit/>
            </a:bodyPr>
            <a:lstStyle/>
            <a:p>
              <a:pPr>
                <a:defRPr/>
              </a:pPr>
              <a:r>
                <a:rPr lang="zh-TW" altLang="en-US"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意見</a:t>
              </a:r>
              <a:r>
                <a:rPr lang="zh-TW" alt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二</a:t>
              </a:r>
              <a:r>
                <a:rPr lang="zh-TW" altLang="en-US"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a:t>
              </a:r>
              <a:r>
                <a:rPr lang="zh-TW" altLang="zh-TW"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財政部</a:t>
              </a:r>
              <a:r>
                <a:rPr lang="zh-TW" altLang="zh-TW"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國有財產署北區分署宜蘭辦事處</a:t>
              </a:r>
              <a:r>
                <a:rPr lang="zh-TW" altLang="en-US"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a:t>
              </a:r>
              <a:r>
                <a:rPr lang="zh-TW" alt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a:t>
              </a:r>
              <a:endParaRPr lang="zh-TW" altLang="en-US"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endParaRPr>
            </a:p>
          </p:txBody>
        </p:sp>
      </p:grpSp>
      <p:sp>
        <p:nvSpPr>
          <p:cNvPr id="13323" name="矩形 2"/>
          <p:cNvSpPr>
            <a:spLocks noChangeArrowheads="1"/>
          </p:cNvSpPr>
          <p:nvPr/>
        </p:nvSpPr>
        <p:spPr bwMode="auto">
          <a:xfrm>
            <a:off x="827584" y="692696"/>
            <a:ext cx="799288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r>
              <a:rPr lang="zh-TW" altLang="zh-TW" sz="2000" dirty="0"/>
              <a:t>依國有財產法（下稱國產法）第</a:t>
            </a:r>
            <a:r>
              <a:rPr lang="en-US" altLang="zh-TW" sz="2000" dirty="0"/>
              <a:t>38</a:t>
            </a:r>
            <a:r>
              <a:rPr lang="zh-TW" altLang="zh-TW" sz="2000" dirty="0"/>
              <a:t>條規定，各級政府機關為公務或公共所需，得申請撥用國有非公用不動產。本案倘貴所就本署經管國有土地確有公務或公共需要，請依國產法第</a:t>
            </a:r>
            <a:r>
              <a:rPr lang="en-US" altLang="zh-TW" sz="2000" dirty="0"/>
              <a:t>38</a:t>
            </a:r>
            <a:r>
              <a:rPr lang="zh-TW" altLang="zh-TW" sz="2000" dirty="0"/>
              <a:t>條等相關規定循序辦理撥用，以符管用合一</a:t>
            </a:r>
            <a:r>
              <a:rPr lang="zh-TW" altLang="zh-TW" sz="2000" dirty="0" smtClean="0"/>
              <a:t>。</a:t>
            </a:r>
            <a:endParaRPr lang="en-US" altLang="zh-TW" sz="2000" dirty="0" smtClean="0"/>
          </a:p>
          <a:p>
            <a:r>
              <a:rPr lang="zh-TW" altLang="zh-TW" sz="2000" dirty="0"/>
              <a:t>次依「國有非公用土地提供設置點狀及線狀公用設施使用要點」第</a:t>
            </a:r>
            <a:r>
              <a:rPr lang="en-US" altLang="zh-TW" sz="2000" dirty="0"/>
              <a:t>3</a:t>
            </a:r>
            <a:r>
              <a:rPr lang="zh-TW" altLang="zh-TW" sz="2000" dirty="0"/>
              <a:t>點規定：「國有非公用土地除屬適用耕地三七五減租條例之出租土地外，未經核定計畫、用途或處理方式者，於不出具土地使用權同意書前提下，得同意提供申請單位設置下列公用設施：……（一）排水溝、箱涵、公共水錶、地下管線設施。……已提供他人使用之土地，申請單位須取得使用權人之同意書及承諾書。」是貴所倘因公務或公共需用旨述國有土地設置點狀、線狀公用設施，亦得依上述規定附具已標繪需用範圍位置（附坐標點）與面積之地籍圖說，向本處提出申請，俾憑審辦。</a:t>
            </a:r>
            <a:endParaRPr lang="zh-TW" altLang="zh-TW" sz="2000" dirty="0">
              <a:solidFill>
                <a:prstClr val="black"/>
              </a:solidFill>
              <a:latin typeface="微軟正黑體" panose="020B0604030504040204" pitchFamily="34" charset="-120"/>
              <a:ea typeface="微軟正黑體" panose="020B0604030504040204" pitchFamily="34" charset="-120"/>
            </a:endParaRPr>
          </a:p>
        </p:txBody>
      </p:sp>
      <p:grpSp>
        <p:nvGrpSpPr>
          <p:cNvPr id="9" name="群組 8"/>
          <p:cNvGrpSpPr/>
          <p:nvPr/>
        </p:nvGrpSpPr>
        <p:grpSpPr>
          <a:xfrm>
            <a:off x="814808" y="4797152"/>
            <a:ext cx="1728192" cy="442064"/>
            <a:chOff x="395536" y="851109"/>
            <a:chExt cx="7819205" cy="484082"/>
          </a:xfrm>
        </p:grpSpPr>
        <p:grpSp>
          <p:nvGrpSpPr>
            <p:cNvPr id="10" name="群組 24"/>
            <p:cNvGrpSpPr>
              <a:grpSpLocks/>
            </p:cNvGrpSpPr>
            <p:nvPr/>
          </p:nvGrpSpPr>
          <p:grpSpPr bwMode="auto">
            <a:xfrm>
              <a:off x="395536" y="868465"/>
              <a:ext cx="7819205" cy="466726"/>
              <a:chOff x="1" y="108602"/>
              <a:chExt cx="2659765" cy="523223"/>
            </a:xfrm>
          </p:grpSpPr>
          <p:sp>
            <p:nvSpPr>
              <p:cNvPr id="12" name="Rectangle 7"/>
              <p:cNvSpPr>
                <a:spLocks noChangeArrowheads="1"/>
              </p:cNvSpPr>
              <p:nvPr/>
            </p:nvSpPr>
            <p:spPr bwMode="auto">
              <a:xfrm>
                <a:off x="1279865" y="108602"/>
                <a:ext cx="1379901" cy="523221"/>
              </a:xfrm>
              <a:prstGeom prst="rect">
                <a:avLst/>
              </a:prstGeom>
              <a:solidFill>
                <a:schemeClr val="accent5">
                  <a:lumMod val="75000"/>
                </a:schemeClr>
              </a:solidFill>
              <a:ln>
                <a:noFill/>
              </a:ln>
            </p:spPr>
            <p:txBody>
              <a:bodyPr anchor="ctr"/>
              <a:lstStyle/>
              <a:p>
                <a:pPr algn="ctr" eaLnBrk="1" hangingPunct="1">
                  <a:defRPr/>
                </a:pPr>
                <a:endParaRPr kumimoji="0" lang="zh-TW" altLang="zh-TW" sz="135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13" name="Rectangle 16"/>
              <p:cNvSpPr/>
              <p:nvPr/>
            </p:nvSpPr>
            <p:spPr>
              <a:xfrm>
                <a:off x="2288193" y="108604"/>
                <a:ext cx="269946"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prstClr val="white"/>
                  </a:solidFill>
                </a:endParaRPr>
              </a:p>
            </p:txBody>
          </p:sp>
          <p:sp>
            <p:nvSpPr>
              <p:cNvPr id="14" name="Rectangle 15"/>
              <p:cNvSpPr/>
              <p:nvPr/>
            </p:nvSpPr>
            <p:spPr>
              <a:xfrm>
                <a:off x="1" y="108604"/>
                <a:ext cx="2432692"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grpSp>
        <p:sp>
          <p:nvSpPr>
            <p:cNvPr id="11" name="TextBox 17"/>
            <p:cNvSpPr txBox="1"/>
            <p:nvPr/>
          </p:nvSpPr>
          <p:spPr>
            <a:xfrm>
              <a:off x="395536" y="851109"/>
              <a:ext cx="7344816" cy="415498"/>
            </a:xfrm>
            <a:prstGeom prst="rect">
              <a:avLst/>
            </a:prstGeom>
            <a:noFill/>
          </p:spPr>
          <p:txBody>
            <a:bodyPr wrap="square">
              <a:spAutoFit/>
            </a:bodyPr>
            <a:lstStyle/>
            <a:p>
              <a:pPr>
                <a:defRPr/>
              </a:pPr>
              <a:r>
                <a:rPr lang="zh-TW" alt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公所回覆</a:t>
              </a:r>
              <a:r>
                <a:rPr lang="zh-TW" altLang="en-US" sz="2100" b="1" spc="-113" dirty="0" smtClean="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a:t>
              </a:r>
              <a:endParaRPr lang="zh-TW" altLang="en-US" sz="2100" b="1" spc="-113"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endParaRPr>
            </a:p>
          </p:txBody>
        </p:sp>
      </p:grpSp>
      <p:sp>
        <p:nvSpPr>
          <p:cNvPr id="15" name="矩形 2"/>
          <p:cNvSpPr>
            <a:spLocks noChangeArrowheads="1"/>
          </p:cNvSpPr>
          <p:nvPr/>
        </p:nvSpPr>
        <p:spPr bwMode="auto">
          <a:xfrm>
            <a:off x="788567" y="5229200"/>
            <a:ext cx="813690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r>
              <a:rPr lang="zh-TW" altLang="zh-TW" sz="2000" dirty="0"/>
              <a:t>本案貴處土地為本鎮蘇市段</a:t>
            </a:r>
            <a:r>
              <a:rPr lang="en-US" altLang="zh-TW" sz="2000" dirty="0"/>
              <a:t>70-1</a:t>
            </a:r>
            <a:r>
              <a:rPr lang="zh-TW" altLang="zh-TW" sz="2000" dirty="0"/>
              <a:t>、</a:t>
            </a:r>
            <a:r>
              <a:rPr lang="en-US" altLang="zh-TW" sz="2000" dirty="0"/>
              <a:t>73-1</a:t>
            </a:r>
            <a:r>
              <a:rPr lang="zh-TW" altLang="zh-TW" sz="2000" dirty="0"/>
              <a:t>地號，使用分區為溝渠用地兼供道路使用，</a:t>
            </a:r>
            <a:r>
              <a:rPr lang="zh-TW" altLang="zh-TW" sz="2000" u="sng" dirty="0">
                <a:solidFill>
                  <a:srgbClr val="FF0000"/>
                </a:solidFill>
              </a:rPr>
              <a:t>工程施作</a:t>
            </a:r>
            <a:r>
              <a:rPr lang="en-US" altLang="zh-TW" sz="2000" u="sng" dirty="0">
                <a:solidFill>
                  <a:srgbClr val="FF0000"/>
                </a:solidFill>
              </a:rPr>
              <a:t>:</a:t>
            </a:r>
            <a:r>
              <a:rPr lang="zh-TW" altLang="zh-TW" sz="2000" u="sng" dirty="0">
                <a:solidFill>
                  <a:srgbClr val="FF0000"/>
                </a:solidFill>
              </a:rPr>
              <a:t>路面下為雨水下水道</a:t>
            </a:r>
            <a:r>
              <a:rPr lang="en-US" altLang="zh-TW" sz="2000" u="sng" dirty="0">
                <a:solidFill>
                  <a:srgbClr val="FF0000"/>
                </a:solidFill>
              </a:rPr>
              <a:t>(</a:t>
            </a:r>
            <a:r>
              <a:rPr lang="zh-TW" altLang="zh-TW" sz="2000" u="sng" dirty="0">
                <a:solidFill>
                  <a:srgbClr val="FF0000"/>
                </a:solidFill>
              </a:rPr>
              <a:t>壓力箱涵</a:t>
            </a:r>
            <a:r>
              <a:rPr lang="en-US" altLang="zh-TW" sz="2000" u="sng" dirty="0">
                <a:solidFill>
                  <a:srgbClr val="FF0000"/>
                </a:solidFill>
              </a:rPr>
              <a:t>)</a:t>
            </a:r>
            <a:r>
              <a:rPr lang="zh-TW" altLang="zh-TW" sz="2000" u="sng" dirty="0">
                <a:solidFill>
                  <a:srgbClr val="FF0000"/>
                </a:solidFill>
              </a:rPr>
              <a:t>、路面上為道路使用，完工後路面可供民眾通行需求</a:t>
            </a:r>
            <a:r>
              <a:rPr lang="zh-TW" altLang="zh-TW" sz="2000" dirty="0"/>
              <a:t>，非貴處所稱國有非公用土地，先以敘明。</a:t>
            </a:r>
            <a:r>
              <a:rPr lang="zh-TW" altLang="zh-TW" sz="2000" u="sng" dirty="0">
                <a:solidFill>
                  <a:srgbClr val="FF0000"/>
                </a:solidFill>
              </a:rPr>
              <a:t>另貴處土地本所將依相關規定辦理撥用程序，以符管用合一。</a:t>
            </a:r>
            <a:endParaRPr lang="zh-TW" altLang="en-US" sz="2000" u="sng"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41245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857250" y="3050382"/>
            <a:ext cx="7429500" cy="475060"/>
          </a:xfrm>
          <a:prstGeom prst="rect">
            <a:avLst/>
          </a:prstGeom>
          <a:noFill/>
          <a:ln w="9525">
            <a:noFill/>
            <a:miter lim="800000"/>
            <a:headEnd/>
            <a:tailEnd/>
          </a:ln>
          <a:effectLst/>
        </p:spPr>
        <p:txBody>
          <a:bodyPr anchor="ctr"/>
          <a:lstStyle/>
          <a:p>
            <a:pPr algn="ctr">
              <a:defRPr/>
            </a:pPr>
            <a:r>
              <a:rPr lang="zh-TW" altLang="en-US" sz="2800" b="1" kern="0" dirty="0">
                <a:latin typeface="+mj-ea"/>
                <a:ea typeface="微軟正黑體" pitchFamily="34" charset="-120"/>
                <a:cs typeface="+mj-cs"/>
              </a:rPr>
              <a:t>簡報結束、提請討論</a:t>
            </a:r>
          </a:p>
        </p:txBody>
      </p:sp>
    </p:spTree>
    <p:extLst>
      <p:ext uri="{BB962C8B-B14F-4D97-AF65-F5344CB8AC3E}">
        <p14:creationId xmlns:p14="http://schemas.microsoft.com/office/powerpoint/2010/main" val="4198625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1" name="群組 24"/>
          <p:cNvGrpSpPr>
            <a:grpSpLocks/>
          </p:cNvGrpSpPr>
          <p:nvPr/>
        </p:nvGrpSpPr>
        <p:grpSpPr bwMode="auto">
          <a:xfrm>
            <a:off x="317699" y="423749"/>
            <a:ext cx="1994297" cy="364331"/>
            <a:chOff x="1" y="108604"/>
            <a:chExt cx="2659765" cy="523221"/>
          </a:xfrm>
        </p:grpSpPr>
        <p:sp>
          <p:nvSpPr>
            <p:cNvPr id="26" name="Rectangle 7"/>
            <p:cNvSpPr>
              <a:spLocks noChangeArrowheads="1"/>
            </p:cNvSpPr>
            <p:nvPr/>
          </p:nvSpPr>
          <p:spPr bwMode="auto">
            <a:xfrm>
              <a:off x="1279864" y="108604"/>
              <a:ext cx="1379902" cy="523221"/>
            </a:xfrm>
            <a:prstGeom prst="rect">
              <a:avLst/>
            </a:prstGeom>
            <a:solidFill>
              <a:schemeClr val="accent5">
                <a:lumMod val="75000"/>
              </a:schemeClr>
            </a:solidFill>
            <a:ln>
              <a:noFill/>
            </a:ln>
          </p:spPr>
          <p:txBody>
            <a:bodyPr anchor="ctr"/>
            <a:lstStyle/>
            <a:p>
              <a:pPr algn="ctr" eaLnBrk="1" hangingPunct="1">
                <a:defRPr/>
              </a:pPr>
              <a:endParaRPr kumimoji="0" lang="zh-TW" altLang="zh-TW" sz="135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27" name="Rectangle 16"/>
            <p:cNvSpPr/>
            <p:nvPr/>
          </p:nvSpPr>
          <p:spPr>
            <a:xfrm>
              <a:off x="2288193" y="108604"/>
              <a:ext cx="269946"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prstClr val="white"/>
                </a:solidFill>
              </a:endParaRPr>
            </a:p>
          </p:txBody>
        </p:sp>
        <p:sp>
          <p:nvSpPr>
            <p:cNvPr id="28" name="Rectangle 15"/>
            <p:cNvSpPr/>
            <p:nvPr/>
          </p:nvSpPr>
          <p:spPr>
            <a:xfrm>
              <a:off x="1" y="108604"/>
              <a:ext cx="2432692"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grpSp>
      <p:sp>
        <p:nvSpPr>
          <p:cNvPr id="29" name="TextBox 17"/>
          <p:cNvSpPr txBox="1"/>
          <p:nvPr/>
        </p:nvSpPr>
        <p:spPr>
          <a:xfrm>
            <a:off x="576064" y="428511"/>
            <a:ext cx="1579959" cy="415498"/>
          </a:xfrm>
          <a:prstGeom prst="rect">
            <a:avLst/>
          </a:prstGeom>
          <a:noFill/>
        </p:spPr>
        <p:txBody>
          <a:bodyPr>
            <a:spAutoFit/>
          </a:bodyPr>
          <a:lstStyle/>
          <a:p>
            <a:pPr>
              <a:defRPr/>
            </a:pPr>
            <a:r>
              <a:rPr lang="zh-TW" altLang="en-US" sz="21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一</a:t>
            </a:r>
            <a:r>
              <a:rPr lang="en-US" altLang="zh-TW" sz="21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a:t>
            </a:r>
            <a:r>
              <a:rPr lang="zh-TW" altLang="en-US" sz="21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 計畫緣起</a:t>
            </a:r>
            <a:endParaRPr lang="en-US" sz="2100" b="1" spc="-113" dirty="0">
              <a:solidFill>
                <a:prstClr val="white"/>
              </a:solidFill>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13323" name="矩形 2"/>
          <p:cNvSpPr>
            <a:spLocks noChangeArrowheads="1"/>
          </p:cNvSpPr>
          <p:nvPr/>
        </p:nvSpPr>
        <p:spPr bwMode="auto">
          <a:xfrm>
            <a:off x="603449" y="890473"/>
            <a:ext cx="8433047" cy="105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just" eaLnBrk="1" hangingPunct="1">
              <a:spcBef>
                <a:spcPct val="0"/>
              </a:spcBef>
              <a:spcAft>
                <a:spcPts val="450"/>
              </a:spcAft>
              <a:buSzPct val="80000"/>
              <a:buFont typeface="Wingdings" panose="05000000000000000000" pitchFamily="2" charset="2"/>
              <a:buChar char="n"/>
            </a:pPr>
            <a:r>
              <a:rPr lang="zh-TW" altLang="en-US" sz="1800" dirty="0">
                <a:solidFill>
                  <a:prstClr val="black"/>
                </a:solidFill>
                <a:latin typeface="微軟正黑體" panose="020B0604030504040204" pitchFamily="34" charset="-120"/>
                <a:ea typeface="微軟正黑體" panose="020B0604030504040204" pitchFamily="34" charset="-120"/>
              </a:rPr>
              <a:t>範圍：本</a:t>
            </a:r>
            <a:r>
              <a:rPr lang="zh-TW" altLang="en-US" sz="1800" dirty="0" smtClean="0">
                <a:solidFill>
                  <a:prstClr val="black"/>
                </a:solidFill>
                <a:latin typeface="微軟正黑體" panose="020B0604030504040204" pitchFamily="34" charset="-120"/>
                <a:ea typeface="微軟正黑體" panose="020B0604030504040204" pitchFamily="34" charset="-120"/>
              </a:rPr>
              <a:t>案為溝渠用地兼供道路使用</a:t>
            </a:r>
            <a:r>
              <a:rPr lang="en-US" altLang="zh-TW" sz="1800" dirty="0" smtClean="0">
                <a:solidFill>
                  <a:prstClr val="black"/>
                </a:solidFill>
                <a:latin typeface="微軟正黑體" panose="020B0604030504040204" pitchFamily="34" charset="-120"/>
                <a:ea typeface="微軟正黑體" panose="020B0604030504040204" pitchFamily="34" charset="-120"/>
              </a:rPr>
              <a:t>(</a:t>
            </a:r>
            <a:r>
              <a:rPr lang="zh-TW" altLang="en-US" sz="1800" dirty="0" smtClean="0">
                <a:solidFill>
                  <a:prstClr val="black"/>
                </a:solidFill>
                <a:latin typeface="微軟正黑體" panose="020B0604030504040204" pitchFamily="34" charset="-120"/>
                <a:ea typeface="微軟正黑體" panose="020B0604030504040204" pitchFamily="34" charset="-120"/>
              </a:rPr>
              <a:t>自冷泉路</a:t>
            </a:r>
            <a:r>
              <a:rPr lang="en-US" altLang="zh-TW" sz="1800" dirty="0" smtClean="0">
                <a:solidFill>
                  <a:prstClr val="black"/>
                </a:solidFill>
                <a:latin typeface="微軟正黑體" panose="020B0604030504040204" pitchFamily="34" charset="-120"/>
                <a:ea typeface="微軟正黑體" panose="020B0604030504040204" pitchFamily="34" charset="-120"/>
              </a:rPr>
              <a:t>(27</a:t>
            </a:r>
            <a:r>
              <a:rPr lang="zh-TW" altLang="en-US" sz="1800" dirty="0" smtClean="0">
                <a:solidFill>
                  <a:prstClr val="black"/>
                </a:solidFill>
                <a:latin typeface="微軟正黑體" panose="020B0604030504040204" pitchFamily="34" charset="-120"/>
                <a:ea typeface="微軟正黑體" panose="020B0604030504040204" pitchFamily="34" charset="-120"/>
              </a:rPr>
              <a:t>號道路</a:t>
            </a:r>
            <a:r>
              <a:rPr lang="en-US" altLang="zh-TW" sz="1800" dirty="0" smtClean="0">
                <a:solidFill>
                  <a:prstClr val="black"/>
                </a:solidFill>
                <a:latin typeface="微軟正黑體" panose="020B0604030504040204" pitchFamily="34" charset="-120"/>
                <a:ea typeface="微軟正黑體" panose="020B0604030504040204" pitchFamily="34" charset="-120"/>
              </a:rPr>
              <a:t>)</a:t>
            </a:r>
            <a:r>
              <a:rPr lang="zh-TW" altLang="en-US" sz="1800" dirty="0" smtClean="0">
                <a:solidFill>
                  <a:prstClr val="black"/>
                </a:solidFill>
                <a:latin typeface="微軟正黑體" panose="020B0604030504040204" pitchFamily="34" charset="-120"/>
                <a:ea typeface="微軟正黑體" panose="020B0604030504040204" pitchFamily="34" charset="-120"/>
              </a:rPr>
              <a:t>至指南宮</a:t>
            </a:r>
            <a:r>
              <a:rPr lang="en-US" altLang="zh-TW" sz="1800" dirty="0" smtClean="0">
                <a:solidFill>
                  <a:prstClr val="black"/>
                </a:solidFill>
                <a:latin typeface="微軟正黑體" panose="020B0604030504040204" pitchFamily="34" charset="-120"/>
                <a:ea typeface="微軟正黑體" panose="020B0604030504040204" pitchFamily="34" charset="-120"/>
              </a:rPr>
              <a:t>)</a:t>
            </a:r>
            <a:r>
              <a:rPr lang="zh-TW" altLang="en-US" sz="1800" dirty="0" smtClean="0">
                <a:solidFill>
                  <a:prstClr val="black"/>
                </a:solidFill>
                <a:latin typeface="微軟正黑體" panose="020B0604030504040204" pitchFamily="34" charset="-120"/>
                <a:ea typeface="微軟正黑體" panose="020B0604030504040204" pitchFamily="34" charset="-120"/>
              </a:rPr>
              <a:t>。</a:t>
            </a:r>
            <a:endParaRPr lang="zh-TW" altLang="en-US" sz="1800" dirty="0">
              <a:solidFill>
                <a:prstClr val="black"/>
              </a:solidFill>
              <a:latin typeface="微軟正黑體" panose="020B0604030504040204" pitchFamily="34" charset="-120"/>
              <a:ea typeface="微軟正黑體" panose="020B0604030504040204" pitchFamily="34" charset="-120"/>
            </a:endParaRPr>
          </a:p>
          <a:p>
            <a:pPr algn="just" eaLnBrk="1" hangingPunct="1">
              <a:spcBef>
                <a:spcPct val="0"/>
              </a:spcBef>
              <a:spcAft>
                <a:spcPts val="450"/>
              </a:spcAft>
              <a:buSzPct val="80000"/>
              <a:buFont typeface="Wingdings" panose="05000000000000000000" pitchFamily="2" charset="2"/>
              <a:buChar char="n"/>
            </a:pPr>
            <a:r>
              <a:rPr lang="zh-TW" altLang="en-US" sz="1800" dirty="0">
                <a:solidFill>
                  <a:prstClr val="black"/>
                </a:solidFill>
                <a:latin typeface="微軟正黑體" panose="020B0604030504040204" pitchFamily="34" charset="-120"/>
                <a:ea typeface="微軟正黑體" panose="020B0604030504040204" pitchFamily="34" charset="-120"/>
              </a:rPr>
              <a:t>緣起</a:t>
            </a:r>
            <a:r>
              <a:rPr lang="zh-TW" altLang="en-US" sz="1800" dirty="0" smtClean="0">
                <a:solidFill>
                  <a:prstClr val="black"/>
                </a:solidFill>
                <a:latin typeface="微軟正黑體" panose="020B0604030504040204" pitchFamily="34" charset="-120"/>
                <a:ea typeface="微軟正黑體" panose="020B0604030504040204" pitchFamily="34" charset="-120"/>
              </a:rPr>
              <a:t>：配合雨水下水道規劃檢討報告施作及</a:t>
            </a:r>
            <a:r>
              <a:rPr lang="zh-TW" altLang="en-US" sz="1800" dirty="0">
                <a:solidFill>
                  <a:prstClr val="black"/>
                </a:solidFill>
                <a:latin typeface="微軟正黑體" panose="020B0604030504040204" pitchFamily="34" charset="-120"/>
                <a:ea typeface="微軟正黑體" panose="020B0604030504040204" pitchFamily="34" charset="-120"/>
              </a:rPr>
              <a:t>改善地區</a:t>
            </a:r>
            <a:r>
              <a:rPr lang="zh-TW" altLang="en-US" sz="1800" dirty="0" smtClean="0">
                <a:solidFill>
                  <a:prstClr val="black"/>
                </a:solidFill>
                <a:latin typeface="微軟正黑體" panose="020B0604030504040204" pitchFamily="34" charset="-120"/>
                <a:ea typeface="微軟正黑體" panose="020B0604030504040204" pitchFamily="34" charset="-120"/>
              </a:rPr>
              <a:t>排水問題，進行</a:t>
            </a:r>
            <a:r>
              <a:rPr lang="en-US" altLang="zh-TW" sz="1800" dirty="0" smtClean="0">
                <a:solidFill>
                  <a:prstClr val="black"/>
                </a:solidFill>
                <a:latin typeface="微軟正黑體" panose="020B0604030504040204" pitchFamily="34" charset="-120"/>
                <a:ea typeface="微軟正黑體" panose="020B0604030504040204" pitchFamily="34" charset="-120"/>
              </a:rPr>
              <a:t>L</a:t>
            </a:r>
            <a:r>
              <a:rPr lang="zh-TW" altLang="en-US" sz="1800" dirty="0" smtClean="0">
                <a:solidFill>
                  <a:prstClr val="black"/>
                </a:solidFill>
                <a:latin typeface="微軟正黑體" panose="020B0604030504040204" pitchFamily="34" charset="-120"/>
                <a:ea typeface="微軟正黑體" panose="020B0604030504040204" pitchFamily="34" charset="-120"/>
              </a:rPr>
              <a:t>支線之  </a:t>
            </a:r>
            <a:endParaRPr lang="en-US" altLang="zh-TW" sz="1800" dirty="0" smtClean="0">
              <a:solidFill>
                <a:prstClr val="black"/>
              </a:solidFill>
              <a:latin typeface="微軟正黑體" panose="020B0604030504040204" pitchFamily="34" charset="-120"/>
              <a:ea typeface="微軟正黑體" panose="020B0604030504040204" pitchFamily="34" charset="-120"/>
            </a:endParaRPr>
          </a:p>
          <a:p>
            <a:pPr marL="0" indent="0" algn="just" eaLnBrk="1" hangingPunct="1">
              <a:spcBef>
                <a:spcPct val="0"/>
              </a:spcBef>
              <a:spcAft>
                <a:spcPts val="450"/>
              </a:spcAft>
              <a:buSzPct val="80000"/>
              <a:buNone/>
            </a:pPr>
            <a:r>
              <a:rPr lang="en-US" altLang="zh-TW" sz="1800" dirty="0" smtClean="0">
                <a:solidFill>
                  <a:prstClr val="black"/>
                </a:solidFill>
                <a:latin typeface="微軟正黑體" panose="020B0604030504040204" pitchFamily="34" charset="-120"/>
                <a:ea typeface="微軟正黑體" panose="020B0604030504040204" pitchFamily="34" charset="-120"/>
              </a:rPr>
              <a:t>                  L5-0-1~L5</a:t>
            </a:r>
            <a:r>
              <a:rPr lang="zh-TW" altLang="en-US" sz="1800" dirty="0" smtClean="0">
                <a:solidFill>
                  <a:prstClr val="black"/>
                </a:solidFill>
                <a:latin typeface="微軟正黑體" panose="020B0604030504040204" pitchFamily="34" charset="-120"/>
                <a:ea typeface="微軟正黑體" panose="020B0604030504040204" pitchFamily="34" charset="-120"/>
              </a:rPr>
              <a:t>雨水下水道新建工程</a:t>
            </a:r>
            <a:r>
              <a:rPr lang="zh-TW" altLang="en-US" sz="1800" dirty="0">
                <a:solidFill>
                  <a:prstClr val="black"/>
                </a:solidFill>
                <a:latin typeface="微軟正黑體" panose="020B0604030504040204" pitchFamily="34" charset="-120"/>
                <a:ea typeface="微軟正黑體" panose="020B0604030504040204" pitchFamily="34" charset="-120"/>
              </a:rPr>
              <a:t>。</a:t>
            </a:r>
          </a:p>
        </p:txBody>
      </p:sp>
      <p:pic>
        <p:nvPicPr>
          <p:cNvPr id="2" name="圖片 1"/>
          <p:cNvPicPr>
            <a:picLocks noChangeAspect="1"/>
          </p:cNvPicPr>
          <p:nvPr/>
        </p:nvPicPr>
        <p:blipFill>
          <a:blip r:embed="rId2"/>
          <a:stretch>
            <a:fillRect/>
          </a:stretch>
        </p:blipFill>
        <p:spPr>
          <a:xfrm>
            <a:off x="1810788" y="1988507"/>
            <a:ext cx="5827067" cy="4679434"/>
          </a:xfrm>
          <a:prstGeom prst="rect">
            <a:avLst/>
          </a:prstGeom>
        </p:spPr>
      </p:pic>
    </p:spTree>
    <p:extLst>
      <p:ext uri="{BB962C8B-B14F-4D97-AF65-F5344CB8AC3E}">
        <p14:creationId xmlns:p14="http://schemas.microsoft.com/office/powerpoint/2010/main" val="1491443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764704"/>
            <a:ext cx="9089806" cy="5472608"/>
          </a:xfrm>
          <a:prstGeom prst="rect">
            <a:avLst/>
          </a:prstGeom>
        </p:spPr>
      </p:pic>
    </p:spTree>
    <p:extLst>
      <p:ext uri="{BB962C8B-B14F-4D97-AF65-F5344CB8AC3E}">
        <p14:creationId xmlns:p14="http://schemas.microsoft.com/office/powerpoint/2010/main" val="4060810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矩形 12"/>
          <p:cNvSpPr>
            <a:spLocks noChangeArrowheads="1"/>
          </p:cNvSpPr>
          <p:nvPr/>
        </p:nvSpPr>
        <p:spPr bwMode="auto">
          <a:xfrm>
            <a:off x="6932273" y="5280225"/>
            <a:ext cx="58862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050">
                <a:solidFill>
                  <a:prstClr val="white"/>
                </a:solidFill>
                <a:latin typeface="微軟正黑體" panose="020B0604030504040204" pitchFamily="34" charset="-120"/>
                <a:ea typeface="微軟正黑體" panose="020B0604030504040204" pitchFamily="34" charset="-120"/>
              </a:rPr>
              <a:t>南安路</a:t>
            </a:r>
          </a:p>
        </p:txBody>
      </p:sp>
      <p:sp>
        <p:nvSpPr>
          <p:cNvPr id="15367" name="矩形 13"/>
          <p:cNvSpPr>
            <a:spLocks noChangeArrowheads="1"/>
          </p:cNvSpPr>
          <p:nvPr/>
        </p:nvSpPr>
        <p:spPr bwMode="auto">
          <a:xfrm>
            <a:off x="6784636" y="6304881"/>
            <a:ext cx="58862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050">
                <a:solidFill>
                  <a:prstClr val="white"/>
                </a:solidFill>
                <a:latin typeface="微軟正黑體" panose="020B0604030504040204" pitchFamily="34" charset="-120"/>
                <a:ea typeface="微軟正黑體" panose="020B0604030504040204" pitchFamily="34" charset="-120"/>
              </a:rPr>
              <a:t>海邊路</a:t>
            </a:r>
          </a:p>
        </p:txBody>
      </p:sp>
      <p:grpSp>
        <p:nvGrpSpPr>
          <p:cNvPr id="15412" name="群組 32"/>
          <p:cNvGrpSpPr>
            <a:grpSpLocks/>
          </p:cNvGrpSpPr>
          <p:nvPr/>
        </p:nvGrpSpPr>
        <p:grpSpPr bwMode="auto">
          <a:xfrm>
            <a:off x="635716" y="188640"/>
            <a:ext cx="1516042" cy="453330"/>
            <a:chOff x="-405473" y="107397"/>
            <a:chExt cx="630027" cy="524428"/>
          </a:xfrm>
        </p:grpSpPr>
        <p:sp>
          <p:nvSpPr>
            <p:cNvPr id="35" name="Rectangle 16"/>
            <p:cNvSpPr/>
            <p:nvPr/>
          </p:nvSpPr>
          <p:spPr>
            <a:xfrm>
              <a:off x="-45301" y="107397"/>
              <a:ext cx="269855"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prstClr val="white"/>
                </a:solidFill>
              </a:endParaRPr>
            </a:p>
          </p:txBody>
        </p:sp>
        <p:sp>
          <p:nvSpPr>
            <p:cNvPr id="34" name="Rectangle 7"/>
            <p:cNvSpPr>
              <a:spLocks noChangeArrowheads="1"/>
            </p:cNvSpPr>
            <p:nvPr/>
          </p:nvSpPr>
          <p:spPr bwMode="auto">
            <a:xfrm>
              <a:off x="-393103" y="108604"/>
              <a:ext cx="530585" cy="523221"/>
            </a:xfrm>
            <a:prstGeom prst="rect">
              <a:avLst/>
            </a:prstGeom>
            <a:solidFill>
              <a:schemeClr val="accent5">
                <a:lumMod val="75000"/>
              </a:schemeClr>
            </a:solidFill>
            <a:ln>
              <a:noFill/>
            </a:ln>
          </p:spPr>
          <p:txBody>
            <a:bodyPr anchor="ctr"/>
            <a:lstStyle/>
            <a:p>
              <a:pPr algn="ctr" eaLnBrk="1" hangingPunct="1">
                <a:defRPr/>
              </a:pPr>
              <a:endParaRPr kumimoji="0" lang="zh-TW" altLang="zh-TW" sz="135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36" name="Rectangle 15"/>
            <p:cNvSpPr/>
            <p:nvPr/>
          </p:nvSpPr>
          <p:spPr>
            <a:xfrm>
              <a:off x="-405473" y="108604"/>
              <a:ext cx="447245"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grpSp>
      <p:sp>
        <p:nvSpPr>
          <p:cNvPr id="37" name="TextBox 17"/>
          <p:cNvSpPr txBox="1"/>
          <p:nvPr/>
        </p:nvSpPr>
        <p:spPr>
          <a:xfrm>
            <a:off x="611560" y="230117"/>
            <a:ext cx="1124522" cy="369332"/>
          </a:xfrm>
          <a:prstGeom prst="rect">
            <a:avLst/>
          </a:prstGeom>
          <a:noFill/>
        </p:spPr>
        <p:txBody>
          <a:bodyPr wrap="square">
            <a:spAutoFit/>
          </a:bodyPr>
          <a:lstStyle/>
          <a:p>
            <a:pPr>
              <a:defRPr/>
            </a:pPr>
            <a:r>
              <a:rPr lang="zh-TW" altLang="en-US" sz="18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現況調查</a:t>
            </a:r>
            <a:endParaRPr lang="en-US" altLang="zh-TW" sz="1800" b="1" spc="-113" dirty="0">
              <a:solidFill>
                <a:prstClr val="white"/>
              </a:solidFill>
              <a:latin typeface="微軟正黑體" panose="020B0604030504040204" pitchFamily="34" charset="-120"/>
              <a:ea typeface="微軟正黑體" panose="020B0604030504040204" pitchFamily="34" charset="-120"/>
              <a:cs typeface="Open Sans" panose="020B0606030504020204" pitchFamily="34" charset="0"/>
            </a:endParaRPr>
          </a:p>
        </p:txBody>
      </p:sp>
      <p:pic>
        <p:nvPicPr>
          <p:cNvPr id="2" name="圖片 1"/>
          <p:cNvPicPr>
            <a:picLocks noChangeAspect="1"/>
          </p:cNvPicPr>
          <p:nvPr/>
        </p:nvPicPr>
        <p:blipFill>
          <a:blip r:embed="rId2"/>
          <a:stretch>
            <a:fillRect/>
          </a:stretch>
        </p:blipFill>
        <p:spPr>
          <a:xfrm>
            <a:off x="323528" y="692696"/>
            <a:ext cx="4091447" cy="3065403"/>
          </a:xfrm>
          <a:prstGeom prst="rect">
            <a:avLst/>
          </a:prstGeom>
        </p:spPr>
      </p:pic>
      <p:sp>
        <p:nvSpPr>
          <p:cNvPr id="15368" name="矩形 14"/>
          <p:cNvSpPr>
            <a:spLocks noChangeArrowheads="1"/>
          </p:cNvSpPr>
          <p:nvPr/>
        </p:nvSpPr>
        <p:spPr bwMode="auto">
          <a:xfrm>
            <a:off x="1827080" y="3077240"/>
            <a:ext cx="1183249" cy="253916"/>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050" dirty="0" smtClean="0">
                <a:solidFill>
                  <a:prstClr val="black"/>
                </a:solidFill>
                <a:latin typeface="微軟正黑體" panose="020B0604030504040204" pitchFamily="34" charset="-120"/>
                <a:ea typeface="微軟正黑體" panose="020B0604030504040204" pitchFamily="34" charset="-120"/>
              </a:rPr>
              <a:t>現況為碎石空地</a:t>
            </a:r>
            <a:endParaRPr lang="zh-TW" altLang="en-US" sz="1050" dirty="0">
              <a:solidFill>
                <a:prstClr val="black"/>
              </a:solidFill>
              <a:latin typeface="微軟正黑體" panose="020B0604030504040204" pitchFamily="34" charset="-120"/>
              <a:ea typeface="微軟正黑體" panose="020B0604030504040204" pitchFamily="34" charset="-120"/>
            </a:endParaRPr>
          </a:p>
        </p:txBody>
      </p:sp>
      <p:sp>
        <p:nvSpPr>
          <p:cNvPr id="4" name="向下箭號 3"/>
          <p:cNvSpPr/>
          <p:nvPr/>
        </p:nvSpPr>
        <p:spPr bwMode="auto">
          <a:xfrm>
            <a:off x="2327706" y="2564904"/>
            <a:ext cx="316285" cy="360040"/>
          </a:xfrm>
          <a:prstGeom prst="downArrow">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zh-TW" altLang="en-US"/>
          </a:p>
        </p:txBody>
      </p:sp>
      <p:pic>
        <p:nvPicPr>
          <p:cNvPr id="5" name="圖片 4"/>
          <p:cNvPicPr>
            <a:picLocks noChangeAspect="1"/>
          </p:cNvPicPr>
          <p:nvPr/>
        </p:nvPicPr>
        <p:blipFill>
          <a:blip r:embed="rId3"/>
          <a:stretch>
            <a:fillRect/>
          </a:stretch>
        </p:blipFill>
        <p:spPr>
          <a:xfrm>
            <a:off x="4744581" y="3789040"/>
            <a:ext cx="4075891" cy="3065403"/>
          </a:xfrm>
          <a:prstGeom prst="rect">
            <a:avLst/>
          </a:prstGeom>
        </p:spPr>
      </p:pic>
      <p:sp>
        <p:nvSpPr>
          <p:cNvPr id="18" name="向下箭號 17"/>
          <p:cNvSpPr/>
          <p:nvPr/>
        </p:nvSpPr>
        <p:spPr bwMode="auto">
          <a:xfrm>
            <a:off x="7226584" y="5877272"/>
            <a:ext cx="316285" cy="360040"/>
          </a:xfrm>
          <a:prstGeom prst="downArrow">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zh-TW" altLang="en-US"/>
          </a:p>
        </p:txBody>
      </p:sp>
      <p:sp>
        <p:nvSpPr>
          <p:cNvPr id="19" name="矩形 14"/>
          <p:cNvSpPr>
            <a:spLocks noChangeArrowheads="1"/>
          </p:cNvSpPr>
          <p:nvPr/>
        </p:nvSpPr>
        <p:spPr bwMode="auto">
          <a:xfrm>
            <a:off x="6781634" y="6381328"/>
            <a:ext cx="1183249" cy="253916"/>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050" dirty="0" smtClean="0">
                <a:solidFill>
                  <a:prstClr val="black"/>
                </a:solidFill>
                <a:latin typeface="微軟正黑體" panose="020B0604030504040204" pitchFamily="34" charset="-120"/>
                <a:ea typeface="微軟正黑體" panose="020B0604030504040204" pitchFamily="34" charset="-120"/>
              </a:rPr>
              <a:t>現況為碎石空地</a:t>
            </a:r>
            <a:endParaRPr lang="zh-TW" altLang="en-US" sz="1050" dirty="0">
              <a:solidFill>
                <a:prstClr val="black"/>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4"/>
          <a:stretch>
            <a:fillRect/>
          </a:stretch>
        </p:blipFill>
        <p:spPr>
          <a:xfrm>
            <a:off x="324742" y="3789040"/>
            <a:ext cx="4090233" cy="3056764"/>
          </a:xfrm>
          <a:prstGeom prst="rect">
            <a:avLst/>
          </a:prstGeom>
        </p:spPr>
      </p:pic>
      <p:sp>
        <p:nvSpPr>
          <p:cNvPr id="21" name="向下箭號 20"/>
          <p:cNvSpPr/>
          <p:nvPr/>
        </p:nvSpPr>
        <p:spPr bwMode="auto">
          <a:xfrm>
            <a:off x="2052966" y="5773964"/>
            <a:ext cx="316285" cy="360040"/>
          </a:xfrm>
          <a:prstGeom prst="downArrow">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zh-TW" altLang="en-US"/>
          </a:p>
        </p:txBody>
      </p:sp>
      <p:sp>
        <p:nvSpPr>
          <p:cNvPr id="22" name="矩形 14"/>
          <p:cNvSpPr>
            <a:spLocks noChangeArrowheads="1"/>
          </p:cNvSpPr>
          <p:nvPr/>
        </p:nvSpPr>
        <p:spPr bwMode="auto">
          <a:xfrm>
            <a:off x="1502402" y="6235988"/>
            <a:ext cx="1183249" cy="253916"/>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050" dirty="0" smtClean="0">
                <a:solidFill>
                  <a:prstClr val="black"/>
                </a:solidFill>
                <a:latin typeface="微軟正黑體" panose="020B0604030504040204" pitchFamily="34" charset="-120"/>
                <a:ea typeface="微軟正黑體" panose="020B0604030504040204" pitchFamily="34" charset="-120"/>
              </a:rPr>
              <a:t>現況為碎石空地</a:t>
            </a:r>
            <a:endParaRPr lang="zh-TW" altLang="en-US" sz="1050" dirty="0">
              <a:solidFill>
                <a:prstClr val="black"/>
              </a:solidFill>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5"/>
          <a:stretch>
            <a:fillRect/>
          </a:stretch>
        </p:blipFill>
        <p:spPr>
          <a:xfrm>
            <a:off x="4744581" y="712923"/>
            <a:ext cx="4054187" cy="3045176"/>
          </a:xfrm>
          <a:prstGeom prst="rect">
            <a:avLst/>
          </a:prstGeom>
        </p:spPr>
      </p:pic>
      <p:sp>
        <p:nvSpPr>
          <p:cNvPr id="24" name="向下箭號 23"/>
          <p:cNvSpPr/>
          <p:nvPr/>
        </p:nvSpPr>
        <p:spPr bwMode="auto">
          <a:xfrm>
            <a:off x="6739337" y="2488723"/>
            <a:ext cx="316285" cy="360040"/>
          </a:xfrm>
          <a:prstGeom prst="downArrow">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zh-TW" altLang="en-US"/>
          </a:p>
        </p:txBody>
      </p:sp>
      <p:sp>
        <p:nvSpPr>
          <p:cNvPr id="25" name="矩形 14"/>
          <p:cNvSpPr>
            <a:spLocks noChangeArrowheads="1"/>
          </p:cNvSpPr>
          <p:nvPr/>
        </p:nvSpPr>
        <p:spPr bwMode="auto">
          <a:xfrm>
            <a:off x="6634959" y="3099768"/>
            <a:ext cx="1183249" cy="253916"/>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050" dirty="0" smtClean="0">
                <a:solidFill>
                  <a:prstClr val="black"/>
                </a:solidFill>
                <a:latin typeface="微軟正黑體" panose="020B0604030504040204" pitchFamily="34" charset="-120"/>
                <a:ea typeface="微軟正黑體" panose="020B0604030504040204" pitchFamily="34" charset="-120"/>
              </a:rPr>
              <a:t>現況為碎石空地</a:t>
            </a:r>
            <a:endParaRPr lang="zh-TW" altLang="en-US" sz="1050"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49510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a:graphicFrameLocks noGrp="1"/>
          </p:cNvGraphicFramePr>
          <p:nvPr>
            <p:extLst>
              <p:ext uri="{D42A27DB-BD31-4B8C-83A1-F6EECF244321}">
                <p14:modId xmlns:p14="http://schemas.microsoft.com/office/powerpoint/2010/main" val="1420788057"/>
              </p:ext>
            </p:extLst>
          </p:nvPr>
        </p:nvGraphicFramePr>
        <p:xfrm>
          <a:off x="611560" y="1700808"/>
          <a:ext cx="8064896" cy="3024337"/>
        </p:xfrm>
        <a:graphic>
          <a:graphicData uri="http://schemas.openxmlformats.org/drawingml/2006/table">
            <a:tbl>
              <a:tblPr/>
              <a:tblGrid>
                <a:gridCol w="1944216"/>
                <a:gridCol w="3486574"/>
                <a:gridCol w="2634106"/>
              </a:tblGrid>
              <a:tr h="1215953">
                <a:tc gridSpan="3">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altLang="en-US" sz="2000" b="1" i="0" u="none" strike="noStrike" kern="1200" cap="none" normalizeH="0" baseline="0" dirty="0" smtClean="0">
                          <a:ln>
                            <a:noFill/>
                          </a:ln>
                          <a:solidFill>
                            <a:schemeClr val="bg1"/>
                          </a:solidFill>
                          <a:effectLst/>
                          <a:latin typeface="微軟正黑體" pitchFamily="34" charset="-120"/>
                          <a:ea typeface="微軟正黑體" pitchFamily="34" charset="-120"/>
                          <a:cs typeface="+mn-cs"/>
                        </a:rPr>
                        <a:t>用地面積：共</a:t>
                      </a:r>
                      <a:r>
                        <a:rPr kumimoji="0" lang="en-US" altLang="zh-TW" sz="2000" b="1" i="0" u="none" strike="noStrike" kern="1200" cap="none" normalizeH="0" baseline="0" dirty="0" smtClean="0">
                          <a:ln>
                            <a:noFill/>
                          </a:ln>
                          <a:solidFill>
                            <a:schemeClr val="bg1"/>
                          </a:solidFill>
                          <a:effectLst/>
                          <a:latin typeface="微軟正黑體" pitchFamily="34" charset="-120"/>
                          <a:ea typeface="微軟正黑體" pitchFamily="34" charset="-120"/>
                          <a:cs typeface="+mn-cs"/>
                        </a:rPr>
                        <a:t>790.44</a:t>
                      </a:r>
                      <a:r>
                        <a:rPr kumimoji="0" lang="zh-TW" altLang="en-US" sz="2000" b="1" i="0" u="none" strike="noStrike" kern="1200" cap="none" normalizeH="0" baseline="0" dirty="0" smtClean="0">
                          <a:ln>
                            <a:noFill/>
                          </a:ln>
                          <a:solidFill>
                            <a:schemeClr val="bg1"/>
                          </a:solidFill>
                          <a:effectLst/>
                          <a:latin typeface="微軟正黑體" pitchFamily="34" charset="-120"/>
                          <a:ea typeface="微軟正黑體" pitchFamily="34" charset="-120"/>
                          <a:cs typeface="+mn-cs"/>
                        </a:rPr>
                        <a:t>平方公尺</a:t>
                      </a:r>
                      <a:endParaRPr kumimoji="0" lang="zh-TW" altLang="zh-TW" sz="2000" b="1" i="0" u="none" strike="noStrike" kern="1200" cap="none" normalizeH="0" baseline="0" dirty="0">
                        <a:ln>
                          <a:noFill/>
                        </a:ln>
                        <a:solidFill>
                          <a:schemeClr val="bg1"/>
                        </a:solidFill>
                        <a:effectLst/>
                        <a:latin typeface="微軟正黑體" pitchFamily="34" charset="-120"/>
                        <a:ea typeface="微軟正黑體" pitchFamily="34" charset="-120"/>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hMerge="1">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zh-TW" altLang="en-US" sz="1400" b="1" i="0" u="none" strike="noStrike" kern="1200" cap="none" normalizeH="0" baseline="0" dirty="0">
                        <a:ln>
                          <a:noFill/>
                        </a:ln>
                        <a:solidFill>
                          <a:schemeClr val="bg1"/>
                        </a:solidFill>
                        <a:effectLst/>
                        <a:latin typeface="微軟正黑體" pitchFamily="34" charset="-120"/>
                        <a:ea typeface="微軟正黑體" pitchFamily="34" charset="-120"/>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hMerge="1">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zh-TW" altLang="zh-TW" sz="1400" b="1" i="0" u="none" strike="noStrike" kern="1200" cap="none" normalizeH="0" baseline="0" dirty="0">
                        <a:ln>
                          <a:noFill/>
                        </a:ln>
                        <a:solidFill>
                          <a:schemeClr val="bg1"/>
                        </a:solidFill>
                        <a:effectLst/>
                        <a:latin typeface="微軟正黑體" pitchFamily="34" charset="-120"/>
                        <a:ea typeface="微軟正黑體" pitchFamily="34" charset="-120"/>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r>
              <a:tr h="904192">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微軟正黑體" pitchFamily="34" charset="-120"/>
                          <a:ea typeface="微軟正黑體" pitchFamily="34" charset="-120"/>
                        </a:rPr>
                        <a:t>公有土地</a:t>
                      </a:r>
                      <a:endParaRPr kumimoji="0" lang="zh-TW" sz="2800" b="0"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en-US" altLang="zh-TW" sz="20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212.39</a:t>
                      </a:r>
                      <a:r>
                        <a:rPr kumimoji="0" lang="zh-TW" altLang="en-US" sz="20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平方公尺</a:t>
                      </a:r>
                      <a:endParaRPr kumimoji="0" lang="en-US" altLang="zh-TW" sz="20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endParaRPr>
                    </a:p>
                    <a:p>
                      <a:pPr marL="0" marR="0" lvl="0" indent="-665163" algn="ctr" defTabSz="914400" rtl="0" eaLnBrk="1" fontAlgn="base" latinLnBrk="0" hangingPunct="0">
                        <a:lnSpc>
                          <a:spcPct val="100000"/>
                        </a:lnSpc>
                        <a:spcBef>
                          <a:spcPct val="0"/>
                        </a:spcBef>
                        <a:spcAft>
                          <a:spcPct val="0"/>
                        </a:spcAft>
                        <a:buClrTx/>
                        <a:buSzTx/>
                        <a:buFontTx/>
                        <a:buNone/>
                        <a:tabLst/>
                      </a:pPr>
                      <a:r>
                        <a:rPr kumimoji="0" lang="en-US" altLang="zh-TW" sz="20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a:t>
                      </a:r>
                      <a:r>
                        <a:rPr kumimoji="0" lang="zh-TW" altLang="en-US" sz="20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約</a:t>
                      </a:r>
                      <a:r>
                        <a:rPr kumimoji="0" lang="en-US" altLang="zh-TW" sz="20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64.248</a:t>
                      </a:r>
                      <a:r>
                        <a:rPr kumimoji="0" lang="zh-TW" altLang="en-US" sz="20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坪</a:t>
                      </a:r>
                      <a:r>
                        <a:rPr kumimoji="0" lang="en-US" altLang="zh-TW" sz="20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a:t>
                      </a:r>
                      <a:endParaRPr kumimoji="0" lang="en-US" altLang="zh-TW" sz="20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zh-TW" altLang="en-US" sz="20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約占</a:t>
                      </a:r>
                      <a:r>
                        <a:rPr kumimoji="0" lang="en-US" altLang="zh-TW" sz="20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26.87%</a:t>
                      </a:r>
                      <a:endParaRPr kumimoji="0" lang="en-US" altLang="zh-TW" sz="20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r>
              <a:tr h="904192">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微軟正黑體" pitchFamily="34" charset="-120"/>
                          <a:ea typeface="微軟正黑體" pitchFamily="34" charset="-120"/>
                          <a:cs typeface="+mn-cs"/>
                        </a:rPr>
                        <a:t>私有土地</a:t>
                      </a:r>
                      <a:endParaRPr kumimoji="0" lang="zh-TW" sz="2800" b="0"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en-US" altLang="zh-TW" sz="20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578.05</a:t>
                      </a:r>
                      <a:r>
                        <a:rPr kumimoji="0" lang="zh-TW" altLang="en-US" sz="20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平方公尺</a:t>
                      </a:r>
                      <a:endParaRPr kumimoji="0" lang="en-US" altLang="zh-TW" sz="20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endParaRPr>
                    </a:p>
                    <a:p>
                      <a:pPr marL="0" marR="0" lvl="0" indent="-665163" algn="ctr" defTabSz="914400" rtl="0" eaLnBrk="1" fontAlgn="base" latinLnBrk="0" hangingPunct="0">
                        <a:lnSpc>
                          <a:spcPct val="100000"/>
                        </a:lnSpc>
                        <a:spcBef>
                          <a:spcPct val="0"/>
                        </a:spcBef>
                        <a:spcAft>
                          <a:spcPct val="0"/>
                        </a:spcAft>
                        <a:buClrTx/>
                        <a:buSzTx/>
                        <a:buFontTx/>
                        <a:buNone/>
                        <a:tabLst/>
                      </a:pPr>
                      <a:r>
                        <a:rPr kumimoji="0" lang="en-US" altLang="zh-TW" sz="20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a:t>
                      </a:r>
                      <a:r>
                        <a:rPr kumimoji="0" lang="zh-TW" altLang="en-US" sz="20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約</a:t>
                      </a:r>
                      <a:r>
                        <a:rPr kumimoji="0" lang="en-US" altLang="zh-TW" sz="20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174.86</a:t>
                      </a:r>
                      <a:r>
                        <a:rPr kumimoji="0" lang="zh-TW" altLang="en-US" sz="20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坪</a:t>
                      </a:r>
                      <a:r>
                        <a:rPr kumimoji="0" lang="en-US" altLang="zh-TW" sz="20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a:t>
                      </a:r>
                      <a:endParaRPr kumimoji="0" lang="en-US" altLang="zh-TW" sz="20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zh-TW" altLang="en-US" sz="20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約占</a:t>
                      </a:r>
                      <a:r>
                        <a:rPr kumimoji="0" lang="en-US" altLang="zh-TW" sz="20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73.13%</a:t>
                      </a:r>
                      <a:endParaRPr kumimoji="0" lang="en-US" altLang="zh-TW" sz="20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r>
            </a:tbl>
          </a:graphicData>
        </a:graphic>
      </p:graphicFrame>
      <p:grpSp>
        <p:nvGrpSpPr>
          <p:cNvPr id="15412" name="群組 32"/>
          <p:cNvGrpSpPr>
            <a:grpSpLocks/>
          </p:cNvGrpSpPr>
          <p:nvPr/>
        </p:nvGrpSpPr>
        <p:grpSpPr bwMode="auto">
          <a:xfrm>
            <a:off x="857250" y="924074"/>
            <a:ext cx="1914549" cy="488702"/>
            <a:chOff x="-405473" y="107397"/>
            <a:chExt cx="630027" cy="524428"/>
          </a:xfrm>
        </p:grpSpPr>
        <p:sp>
          <p:nvSpPr>
            <p:cNvPr id="35" name="Rectangle 16"/>
            <p:cNvSpPr/>
            <p:nvPr/>
          </p:nvSpPr>
          <p:spPr>
            <a:xfrm>
              <a:off x="-45301" y="107397"/>
              <a:ext cx="269855"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200">
                <a:solidFill>
                  <a:prstClr val="white"/>
                </a:solidFill>
              </a:endParaRPr>
            </a:p>
          </p:txBody>
        </p:sp>
        <p:sp>
          <p:nvSpPr>
            <p:cNvPr id="34" name="Rectangle 7"/>
            <p:cNvSpPr>
              <a:spLocks noChangeArrowheads="1"/>
            </p:cNvSpPr>
            <p:nvPr/>
          </p:nvSpPr>
          <p:spPr bwMode="auto">
            <a:xfrm>
              <a:off x="-393103" y="108604"/>
              <a:ext cx="530585" cy="523221"/>
            </a:xfrm>
            <a:prstGeom prst="rect">
              <a:avLst/>
            </a:prstGeom>
            <a:solidFill>
              <a:schemeClr val="accent5">
                <a:lumMod val="75000"/>
              </a:schemeClr>
            </a:solidFill>
            <a:ln>
              <a:noFill/>
            </a:ln>
          </p:spPr>
          <p:txBody>
            <a:bodyPr anchor="ctr"/>
            <a:lstStyle/>
            <a:p>
              <a:pPr algn="ctr" fontAlgn="base">
                <a:spcBef>
                  <a:spcPct val="0"/>
                </a:spcBef>
                <a:spcAft>
                  <a:spcPct val="0"/>
                </a:spcAft>
                <a:defRPr/>
              </a:pPr>
              <a:endParaRPr lang="zh-TW" altLang="zh-TW" sz="150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36" name="Rectangle 15"/>
            <p:cNvSpPr/>
            <p:nvPr/>
          </p:nvSpPr>
          <p:spPr>
            <a:xfrm>
              <a:off x="-405473" y="108604"/>
              <a:ext cx="447245"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200" dirty="0">
                <a:solidFill>
                  <a:prstClr val="white"/>
                </a:solidFill>
              </a:endParaRPr>
            </a:p>
          </p:txBody>
        </p:sp>
      </p:grpSp>
      <p:sp>
        <p:nvSpPr>
          <p:cNvPr id="37" name="TextBox 17"/>
          <p:cNvSpPr txBox="1"/>
          <p:nvPr/>
        </p:nvSpPr>
        <p:spPr>
          <a:xfrm>
            <a:off x="808938" y="953918"/>
            <a:ext cx="1324483" cy="369332"/>
          </a:xfrm>
          <a:prstGeom prst="rect">
            <a:avLst/>
          </a:prstGeom>
          <a:noFill/>
        </p:spPr>
        <p:txBody>
          <a:bodyPr wrap="square">
            <a:spAutoFit/>
          </a:bodyPr>
          <a:lstStyle/>
          <a:p>
            <a:pPr eaLnBrk="0" fontAlgn="base" hangingPunct="0">
              <a:spcBef>
                <a:spcPct val="0"/>
              </a:spcBef>
              <a:spcAft>
                <a:spcPct val="0"/>
              </a:spcAft>
              <a:defRPr/>
            </a:pPr>
            <a:r>
              <a:rPr lang="zh-TW" altLang="en-US" sz="18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二</a:t>
            </a:r>
            <a:r>
              <a:rPr lang="en-US" altLang="zh-TW" sz="18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a:t>
            </a:r>
            <a:r>
              <a:rPr lang="zh-TW" altLang="en-US" sz="18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用地範圍</a:t>
            </a:r>
            <a:endParaRPr lang="en-US" altLang="zh-TW" sz="1800" b="1" spc="-113" dirty="0">
              <a:solidFill>
                <a:prstClr val="white"/>
              </a:solidFill>
              <a:latin typeface="微軟正黑體" panose="020B0604030504040204" pitchFamily="34" charset="-120"/>
              <a:ea typeface="微軟正黑體" panose="020B0604030504040204" pitchFamily="34" charset="-120"/>
              <a:cs typeface="Open Sans" panose="020B0606030504020204" pitchFamily="34" charset="0"/>
            </a:endParaRPr>
          </a:p>
        </p:txBody>
      </p:sp>
    </p:spTree>
    <p:extLst>
      <p:ext uri="{BB962C8B-B14F-4D97-AF65-F5344CB8AC3E}">
        <p14:creationId xmlns:p14="http://schemas.microsoft.com/office/powerpoint/2010/main" val="1727748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a:graphicFrameLocks noGrp="1"/>
          </p:cNvGraphicFramePr>
          <p:nvPr>
            <p:extLst>
              <p:ext uri="{D42A27DB-BD31-4B8C-83A1-F6EECF244321}">
                <p14:modId xmlns:p14="http://schemas.microsoft.com/office/powerpoint/2010/main" val="1917722763"/>
              </p:ext>
            </p:extLst>
          </p:nvPr>
        </p:nvGraphicFramePr>
        <p:xfrm>
          <a:off x="539552" y="1124744"/>
          <a:ext cx="8280920" cy="1892827"/>
        </p:xfrm>
        <a:graphic>
          <a:graphicData uri="http://schemas.openxmlformats.org/drawingml/2006/table">
            <a:tbl>
              <a:tblPr/>
              <a:tblGrid>
                <a:gridCol w="971424"/>
                <a:gridCol w="971424"/>
                <a:gridCol w="942343"/>
                <a:gridCol w="1940547"/>
                <a:gridCol w="3455182"/>
              </a:tblGrid>
              <a:tr h="539494">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altLang="en-US" sz="1400" b="1" i="0" u="none" strike="noStrike" kern="1200" cap="none" normalizeH="0" baseline="0" dirty="0">
                          <a:ln>
                            <a:noFill/>
                          </a:ln>
                          <a:solidFill>
                            <a:schemeClr val="bg1"/>
                          </a:solidFill>
                          <a:effectLst/>
                          <a:latin typeface="微軟正黑體" pitchFamily="34" charset="-120"/>
                          <a:ea typeface="微軟正黑體" pitchFamily="34" charset="-120"/>
                          <a:cs typeface="+mn-cs"/>
                        </a:rPr>
                        <a:t>地段</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altLang="en-US" sz="1400" b="1" i="0" u="none" strike="noStrike" kern="1200" cap="none" normalizeH="0" baseline="0" dirty="0">
                          <a:ln>
                            <a:noFill/>
                          </a:ln>
                          <a:solidFill>
                            <a:schemeClr val="bg1"/>
                          </a:solidFill>
                          <a:effectLst/>
                          <a:latin typeface="微軟正黑體" pitchFamily="34" charset="-120"/>
                          <a:ea typeface="微軟正黑體" pitchFamily="34" charset="-120"/>
                          <a:cs typeface="+mn-cs"/>
                        </a:rPr>
                        <a:t>地號</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altLang="en-US" sz="1400" b="1" i="0" u="none" strike="noStrike" kern="1200" cap="none" normalizeH="0" baseline="0" dirty="0">
                          <a:ln>
                            <a:noFill/>
                          </a:ln>
                          <a:solidFill>
                            <a:schemeClr val="bg1"/>
                          </a:solidFill>
                          <a:effectLst/>
                          <a:latin typeface="微軟正黑體" pitchFamily="34" charset="-120"/>
                          <a:ea typeface="微軟正黑體" pitchFamily="34" charset="-120"/>
                          <a:cs typeface="+mn-cs"/>
                        </a:rPr>
                        <a:t>面積</a:t>
                      </a:r>
                      <a:r>
                        <a:rPr kumimoji="0" lang="en-US" altLang="zh-TW" sz="1400" b="1" i="0" u="none" strike="noStrike" kern="1200" cap="none" normalizeH="0" baseline="0" dirty="0" smtClean="0">
                          <a:ln>
                            <a:noFill/>
                          </a:ln>
                          <a:solidFill>
                            <a:schemeClr val="bg1"/>
                          </a:solidFill>
                          <a:effectLst/>
                          <a:latin typeface="微軟正黑體" pitchFamily="34" charset="-120"/>
                          <a:ea typeface="微軟正黑體" pitchFamily="34" charset="-120"/>
                          <a:cs typeface="+mn-cs"/>
                        </a:rPr>
                        <a:t>(M2)</a:t>
                      </a:r>
                      <a:endParaRPr kumimoji="0" lang="zh-TW" altLang="zh-TW" sz="1400" b="1" i="0" u="none" strike="noStrike" kern="1200" cap="none" normalizeH="0" baseline="0" dirty="0">
                        <a:ln>
                          <a:noFill/>
                        </a:ln>
                        <a:solidFill>
                          <a:schemeClr val="bg1"/>
                        </a:solidFill>
                        <a:effectLst/>
                        <a:latin typeface="微軟正黑體" pitchFamily="34" charset="-120"/>
                        <a:ea typeface="微軟正黑體" pitchFamily="34" charset="-120"/>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altLang="en-US" sz="1400" b="1" i="0" u="none" strike="noStrike" kern="1200" cap="none" normalizeH="0" baseline="0" dirty="0" smtClean="0">
                          <a:ln>
                            <a:noFill/>
                          </a:ln>
                          <a:solidFill>
                            <a:schemeClr val="bg1"/>
                          </a:solidFill>
                          <a:effectLst/>
                          <a:latin typeface="微軟正黑體" pitchFamily="34" charset="-120"/>
                          <a:ea typeface="微軟正黑體" pitchFamily="34" charset="-120"/>
                          <a:cs typeface="+mn-cs"/>
                        </a:rPr>
                        <a:t>公告現值</a:t>
                      </a:r>
                      <a:r>
                        <a:rPr kumimoji="0" lang="en-US" altLang="zh-TW" sz="1400" b="1" i="0" u="none" strike="noStrike" kern="1200" cap="none" normalizeH="0" baseline="0" dirty="0" smtClean="0">
                          <a:ln>
                            <a:noFill/>
                          </a:ln>
                          <a:solidFill>
                            <a:schemeClr val="bg1"/>
                          </a:solidFill>
                          <a:effectLst/>
                          <a:latin typeface="微軟正黑體" pitchFamily="34" charset="-120"/>
                          <a:ea typeface="微軟正黑體" pitchFamily="34" charset="-120"/>
                          <a:cs typeface="+mn-cs"/>
                        </a:rPr>
                        <a:t>(</a:t>
                      </a:r>
                      <a:r>
                        <a:rPr kumimoji="0" lang="zh-TW" altLang="en-US" sz="1400" b="1" i="0" u="none" strike="noStrike" kern="1200" cap="none" normalizeH="0" baseline="0" dirty="0" smtClean="0">
                          <a:ln>
                            <a:noFill/>
                          </a:ln>
                          <a:solidFill>
                            <a:schemeClr val="bg1"/>
                          </a:solidFill>
                          <a:effectLst/>
                          <a:latin typeface="微軟正黑體" pitchFamily="34" charset="-120"/>
                          <a:ea typeface="微軟正黑體" pitchFamily="34" charset="-120"/>
                          <a:cs typeface="+mn-cs"/>
                        </a:rPr>
                        <a:t>元</a:t>
                      </a:r>
                      <a:r>
                        <a:rPr kumimoji="0" lang="en-US" altLang="zh-TW" sz="1400" b="1" i="0" u="none" strike="noStrike" kern="1200" cap="none" normalizeH="0" baseline="0" dirty="0" smtClean="0">
                          <a:ln>
                            <a:noFill/>
                          </a:ln>
                          <a:solidFill>
                            <a:schemeClr val="bg1"/>
                          </a:solidFill>
                          <a:effectLst/>
                          <a:latin typeface="微軟正黑體" pitchFamily="34" charset="-120"/>
                          <a:ea typeface="微軟正黑體" pitchFamily="34" charset="-120"/>
                          <a:cs typeface="+mn-cs"/>
                        </a:rPr>
                        <a:t>/M2) </a:t>
                      </a:r>
                      <a:endParaRPr kumimoji="0" lang="zh-TW" altLang="zh-TW" sz="1400" b="1" i="0" u="none" strike="noStrike" kern="1200" cap="none" normalizeH="0" baseline="0" dirty="0">
                        <a:ln>
                          <a:noFill/>
                        </a:ln>
                        <a:solidFill>
                          <a:schemeClr val="bg1"/>
                        </a:solidFill>
                        <a:effectLst/>
                        <a:latin typeface="微軟正黑體" pitchFamily="34" charset="-120"/>
                        <a:ea typeface="微軟正黑體" pitchFamily="34" charset="-120"/>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altLang="en-US" sz="1400" b="1" i="0" u="none" strike="noStrike" kern="1200" cap="none" normalizeH="0" baseline="0" dirty="0">
                          <a:ln>
                            <a:noFill/>
                          </a:ln>
                          <a:solidFill>
                            <a:schemeClr val="bg1"/>
                          </a:solidFill>
                          <a:effectLst/>
                          <a:latin typeface="微軟正黑體" pitchFamily="34" charset="-120"/>
                          <a:ea typeface="微軟正黑體" pitchFamily="34" charset="-120"/>
                          <a:cs typeface="+mn-cs"/>
                        </a:rPr>
                        <a:t>土地所有權人</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r>
              <a:tr h="401172">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rPr>
                        <a:t>中原</a:t>
                      </a:r>
                      <a:r>
                        <a:rPr kumimoji="0" lang="zh-TW" sz="1600" b="0" i="0" u="none" strike="noStrike" cap="none" normalizeH="0" baseline="0" dirty="0" smtClean="0">
                          <a:ln>
                            <a:noFill/>
                          </a:ln>
                          <a:solidFill>
                            <a:srgbClr val="000000"/>
                          </a:solidFill>
                          <a:effectLst/>
                          <a:latin typeface="微軟正黑體" pitchFamily="34" charset="-120"/>
                          <a:ea typeface="微軟正黑體" pitchFamily="34" charset="-120"/>
                        </a:rPr>
                        <a:t>段</a:t>
                      </a:r>
                      <a:endParaRPr kumimoji="0" lang="zh-TW" sz="1800" b="0"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10-2</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2.80 </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c>
                  <a:txBody>
                    <a:bodyPr/>
                    <a:lstStyle/>
                    <a:p>
                      <a:pPr marL="0" marR="0" lvl="0" indent="-665163" algn="r" defTabSz="914400" rtl="0" eaLnBrk="1" fontAlgn="base" latinLnBrk="0" hangingPunct="0">
                        <a:lnSpc>
                          <a:spcPct val="100000"/>
                        </a:lnSpc>
                        <a:spcBef>
                          <a:spcPct val="0"/>
                        </a:spcBef>
                        <a:spcAft>
                          <a:spcPct val="0"/>
                        </a:spcAft>
                        <a:buClrTx/>
                        <a:buSzTx/>
                        <a:buFontTx/>
                        <a:buNone/>
                        <a:tabLst/>
                      </a:pPr>
                      <a:r>
                        <a:rPr kumimoji="0" lang="zh-TW" altLang="en-US" sz="1400" b="0" i="0" u="none" strike="noStrike" kern="1200" cap="none" normalizeH="0" baseline="0" dirty="0">
                          <a:ln>
                            <a:noFill/>
                          </a:ln>
                          <a:solidFill>
                            <a:srgbClr val="000000"/>
                          </a:solidFill>
                          <a:effectLst/>
                          <a:latin typeface="微軟正黑體" pitchFamily="34" charset="-120"/>
                          <a:ea typeface="微軟正黑體" pitchFamily="34" charset="-120"/>
                          <a:cs typeface="+mn-cs"/>
                        </a:rPr>
                        <a:t>        </a:t>
                      </a: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11,200 </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rPr>
                        <a:t>私人</a:t>
                      </a:r>
                      <a:endParaRPr kumimoji="0" lang="zh-TW" sz="1800" b="0"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r>
              <a:tr h="401172">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rPr>
                        <a:t>中原</a:t>
                      </a:r>
                      <a:r>
                        <a:rPr kumimoji="0" lang="zh-TW" altLang="zh-TW" sz="1600" b="0" i="0" u="none" strike="noStrike" cap="none" normalizeH="0" baseline="0" dirty="0" smtClean="0">
                          <a:ln>
                            <a:noFill/>
                          </a:ln>
                          <a:solidFill>
                            <a:srgbClr val="000000"/>
                          </a:solidFill>
                          <a:effectLst/>
                          <a:latin typeface="微軟正黑體" pitchFamily="34" charset="-120"/>
                          <a:ea typeface="微軟正黑體" pitchFamily="34" charset="-120"/>
                        </a:rPr>
                        <a:t>段</a:t>
                      </a:r>
                      <a:endParaRPr kumimoji="0" lang="zh-TW" altLang="zh-TW" sz="1800" b="0"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11-3</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109.02 </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c>
                  <a:txBody>
                    <a:bodyPr/>
                    <a:lstStyle/>
                    <a:p>
                      <a:pPr marL="0" marR="0" lvl="0" indent="-665163" algn="r" defTabSz="914400" rtl="0" eaLnBrk="1" fontAlgn="base" latinLnBrk="0" hangingPunct="0">
                        <a:lnSpc>
                          <a:spcPct val="100000"/>
                        </a:lnSpc>
                        <a:spcBef>
                          <a:spcPct val="0"/>
                        </a:spcBef>
                        <a:spcAft>
                          <a:spcPct val="0"/>
                        </a:spcAft>
                        <a:buClrTx/>
                        <a:buSzTx/>
                        <a:buFontTx/>
                        <a:buNone/>
                        <a:tabLst/>
                      </a:pPr>
                      <a:r>
                        <a:rPr kumimoji="0" lang="zh-TW" altLang="en-US" sz="1400" b="0" i="0" u="none" strike="noStrike" kern="1200" cap="none" normalizeH="0" baseline="0" dirty="0">
                          <a:ln>
                            <a:noFill/>
                          </a:ln>
                          <a:solidFill>
                            <a:srgbClr val="000000"/>
                          </a:solidFill>
                          <a:effectLst/>
                          <a:latin typeface="微軟正黑體" pitchFamily="34" charset="-120"/>
                          <a:ea typeface="微軟正黑體" pitchFamily="34" charset="-120"/>
                          <a:cs typeface="+mn-cs"/>
                        </a:rPr>
                        <a:t>         </a:t>
                      </a: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11,200 </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rPr>
                        <a:t>私人</a:t>
                      </a:r>
                      <a:endParaRPr kumimoji="0" lang="zh-TW" altLang="zh-TW" sz="1800" b="0"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r>
              <a:tr h="550989">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rPr>
                        <a:t>中原</a:t>
                      </a:r>
                      <a:r>
                        <a:rPr kumimoji="0" lang="zh-TW" altLang="zh-TW" sz="1600" b="0" i="0" u="none" strike="noStrike" cap="none" normalizeH="0" baseline="0" dirty="0" smtClean="0">
                          <a:ln>
                            <a:noFill/>
                          </a:ln>
                          <a:solidFill>
                            <a:srgbClr val="000000"/>
                          </a:solidFill>
                          <a:effectLst/>
                          <a:latin typeface="微軟正黑體" pitchFamily="34" charset="-120"/>
                          <a:ea typeface="微軟正黑體" pitchFamily="34" charset="-120"/>
                        </a:rPr>
                        <a:t>段</a:t>
                      </a:r>
                      <a:endParaRPr kumimoji="0" lang="zh-TW" altLang="zh-TW" sz="1800" b="0"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11-4</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20.53 </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c>
                  <a:txBody>
                    <a:bodyPr/>
                    <a:lstStyle/>
                    <a:p>
                      <a:pPr marL="0" marR="0" lvl="0" indent="-665163" algn="r" defTabSz="914400" rtl="0" eaLnBrk="1" fontAlgn="base" latinLnBrk="0" hangingPunct="0">
                        <a:lnSpc>
                          <a:spcPct val="100000"/>
                        </a:lnSpc>
                        <a:spcBef>
                          <a:spcPct val="0"/>
                        </a:spcBef>
                        <a:spcAft>
                          <a:spcPct val="0"/>
                        </a:spcAft>
                        <a:buClrTx/>
                        <a:buSzTx/>
                        <a:buFontTx/>
                        <a:buNone/>
                        <a:tabLst/>
                      </a:pPr>
                      <a:r>
                        <a:rPr kumimoji="0" lang="zh-TW" altLang="en-US" sz="1400" b="0" i="0" u="none" strike="noStrike" kern="1200" cap="none" normalizeH="0" baseline="0" dirty="0">
                          <a:ln>
                            <a:noFill/>
                          </a:ln>
                          <a:solidFill>
                            <a:srgbClr val="000000"/>
                          </a:solidFill>
                          <a:effectLst/>
                          <a:latin typeface="微軟正黑體" pitchFamily="34" charset="-120"/>
                          <a:ea typeface="微軟正黑體" pitchFamily="34" charset="-120"/>
                          <a:cs typeface="+mn-cs"/>
                        </a:rPr>
                        <a:t>         </a:t>
                      </a: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11,200 </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rPr>
                        <a:t>宜蘭縣蘇澳鎮公所</a:t>
                      </a:r>
                      <a:endParaRPr kumimoji="0" lang="zh-TW" altLang="zh-TW" sz="1800" b="0"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r>
            </a:tbl>
          </a:graphicData>
        </a:graphic>
      </p:graphicFrame>
      <p:grpSp>
        <p:nvGrpSpPr>
          <p:cNvPr id="15412" name="群組 32"/>
          <p:cNvGrpSpPr>
            <a:grpSpLocks/>
          </p:cNvGrpSpPr>
          <p:nvPr/>
        </p:nvGrpSpPr>
        <p:grpSpPr bwMode="auto">
          <a:xfrm>
            <a:off x="803888" y="404664"/>
            <a:ext cx="1914549" cy="488702"/>
            <a:chOff x="-405473" y="107397"/>
            <a:chExt cx="630027" cy="524428"/>
          </a:xfrm>
        </p:grpSpPr>
        <p:sp>
          <p:nvSpPr>
            <p:cNvPr id="35" name="Rectangle 16"/>
            <p:cNvSpPr/>
            <p:nvPr/>
          </p:nvSpPr>
          <p:spPr>
            <a:xfrm>
              <a:off x="-45301" y="107397"/>
              <a:ext cx="269855"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200">
                <a:solidFill>
                  <a:prstClr val="white"/>
                </a:solidFill>
              </a:endParaRPr>
            </a:p>
          </p:txBody>
        </p:sp>
        <p:sp>
          <p:nvSpPr>
            <p:cNvPr id="34" name="Rectangle 7"/>
            <p:cNvSpPr>
              <a:spLocks noChangeArrowheads="1"/>
            </p:cNvSpPr>
            <p:nvPr/>
          </p:nvSpPr>
          <p:spPr bwMode="auto">
            <a:xfrm>
              <a:off x="-393103" y="108604"/>
              <a:ext cx="530585" cy="523221"/>
            </a:xfrm>
            <a:prstGeom prst="rect">
              <a:avLst/>
            </a:prstGeom>
            <a:solidFill>
              <a:schemeClr val="accent5">
                <a:lumMod val="75000"/>
              </a:schemeClr>
            </a:solidFill>
            <a:ln>
              <a:noFill/>
            </a:ln>
          </p:spPr>
          <p:txBody>
            <a:bodyPr anchor="ctr"/>
            <a:lstStyle/>
            <a:p>
              <a:pPr algn="ctr" fontAlgn="base">
                <a:spcBef>
                  <a:spcPct val="0"/>
                </a:spcBef>
                <a:spcAft>
                  <a:spcPct val="0"/>
                </a:spcAft>
                <a:defRPr/>
              </a:pPr>
              <a:endParaRPr lang="zh-TW" altLang="zh-TW" sz="150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36" name="Rectangle 15"/>
            <p:cNvSpPr/>
            <p:nvPr/>
          </p:nvSpPr>
          <p:spPr>
            <a:xfrm>
              <a:off x="-405473" y="108604"/>
              <a:ext cx="447245"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200" dirty="0">
                <a:solidFill>
                  <a:prstClr val="white"/>
                </a:solidFill>
              </a:endParaRPr>
            </a:p>
          </p:txBody>
        </p:sp>
      </p:grpSp>
      <p:sp>
        <p:nvSpPr>
          <p:cNvPr id="37" name="TextBox 17"/>
          <p:cNvSpPr txBox="1"/>
          <p:nvPr/>
        </p:nvSpPr>
        <p:spPr>
          <a:xfrm>
            <a:off x="755576" y="434508"/>
            <a:ext cx="1324483" cy="369332"/>
          </a:xfrm>
          <a:prstGeom prst="rect">
            <a:avLst/>
          </a:prstGeom>
          <a:noFill/>
        </p:spPr>
        <p:txBody>
          <a:bodyPr wrap="square">
            <a:spAutoFit/>
          </a:bodyPr>
          <a:lstStyle/>
          <a:p>
            <a:pPr eaLnBrk="0" fontAlgn="base" hangingPunct="0">
              <a:spcBef>
                <a:spcPct val="0"/>
              </a:spcBef>
              <a:spcAft>
                <a:spcPct val="0"/>
              </a:spcAft>
              <a:defRPr/>
            </a:pPr>
            <a:r>
              <a:rPr lang="zh-TW" altLang="en-US" sz="18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二</a:t>
            </a:r>
            <a:r>
              <a:rPr lang="en-US" altLang="zh-TW" sz="18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a:t>
            </a:r>
            <a:r>
              <a:rPr lang="zh-TW" altLang="en-US" sz="18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用地範圍</a:t>
            </a:r>
            <a:endParaRPr lang="en-US" altLang="zh-TW" sz="1800" b="1" spc="-113" dirty="0">
              <a:solidFill>
                <a:prstClr val="white"/>
              </a:solidFill>
              <a:latin typeface="微軟正黑體" panose="020B0604030504040204" pitchFamily="34" charset="-120"/>
              <a:ea typeface="微軟正黑體" panose="020B0604030504040204" pitchFamily="34" charset="-120"/>
              <a:cs typeface="Open Sans" panose="020B0606030504020204" pitchFamily="34"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614165155"/>
              </p:ext>
            </p:extLst>
          </p:nvPr>
        </p:nvGraphicFramePr>
        <p:xfrm>
          <a:off x="539552" y="3260750"/>
          <a:ext cx="8280920" cy="1892827"/>
        </p:xfrm>
        <a:graphic>
          <a:graphicData uri="http://schemas.openxmlformats.org/drawingml/2006/table">
            <a:tbl>
              <a:tblPr/>
              <a:tblGrid>
                <a:gridCol w="971424"/>
                <a:gridCol w="971424"/>
                <a:gridCol w="942343"/>
                <a:gridCol w="1940547"/>
                <a:gridCol w="3455182"/>
              </a:tblGrid>
              <a:tr h="539494">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altLang="en-US" sz="1400" b="1" i="0" u="none" strike="noStrike" kern="1200" cap="none" normalizeH="0" baseline="0" dirty="0">
                          <a:ln>
                            <a:noFill/>
                          </a:ln>
                          <a:solidFill>
                            <a:schemeClr val="bg1"/>
                          </a:solidFill>
                          <a:effectLst/>
                          <a:latin typeface="微軟正黑體" pitchFamily="34" charset="-120"/>
                          <a:ea typeface="微軟正黑體" pitchFamily="34" charset="-120"/>
                          <a:cs typeface="+mn-cs"/>
                        </a:rPr>
                        <a:t>地段</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altLang="en-US" sz="1400" b="1" i="0" u="none" strike="noStrike" kern="1200" cap="none" normalizeH="0" baseline="0" dirty="0">
                          <a:ln>
                            <a:noFill/>
                          </a:ln>
                          <a:solidFill>
                            <a:schemeClr val="bg1"/>
                          </a:solidFill>
                          <a:effectLst/>
                          <a:latin typeface="微軟正黑體" pitchFamily="34" charset="-120"/>
                          <a:ea typeface="微軟正黑體" pitchFamily="34" charset="-120"/>
                          <a:cs typeface="+mn-cs"/>
                        </a:rPr>
                        <a:t>地號</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altLang="en-US" sz="1400" b="1" i="0" u="none" strike="noStrike" kern="1200" cap="none" normalizeH="0" baseline="0" dirty="0">
                          <a:ln>
                            <a:noFill/>
                          </a:ln>
                          <a:solidFill>
                            <a:schemeClr val="bg1"/>
                          </a:solidFill>
                          <a:effectLst/>
                          <a:latin typeface="微軟正黑體" pitchFamily="34" charset="-120"/>
                          <a:ea typeface="微軟正黑體" pitchFamily="34" charset="-120"/>
                          <a:cs typeface="+mn-cs"/>
                        </a:rPr>
                        <a:t>面積</a:t>
                      </a:r>
                      <a:r>
                        <a:rPr kumimoji="0" lang="en-US" altLang="zh-TW" sz="1400" b="1" i="0" u="none" strike="noStrike" kern="1200" cap="none" normalizeH="0" baseline="0" dirty="0" smtClean="0">
                          <a:ln>
                            <a:noFill/>
                          </a:ln>
                          <a:solidFill>
                            <a:schemeClr val="bg1"/>
                          </a:solidFill>
                          <a:effectLst/>
                          <a:latin typeface="微軟正黑體" pitchFamily="34" charset="-120"/>
                          <a:ea typeface="微軟正黑體" pitchFamily="34" charset="-120"/>
                          <a:cs typeface="+mn-cs"/>
                        </a:rPr>
                        <a:t>(M2)</a:t>
                      </a:r>
                      <a:endParaRPr kumimoji="0" lang="zh-TW" altLang="zh-TW" sz="1400" b="1" i="0" u="none" strike="noStrike" kern="1200" cap="none" normalizeH="0" baseline="0" dirty="0">
                        <a:ln>
                          <a:noFill/>
                        </a:ln>
                        <a:solidFill>
                          <a:schemeClr val="bg1"/>
                        </a:solidFill>
                        <a:effectLst/>
                        <a:latin typeface="微軟正黑體" pitchFamily="34" charset="-120"/>
                        <a:ea typeface="微軟正黑體" pitchFamily="34" charset="-120"/>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altLang="en-US" sz="1400" b="1" i="0" u="none" strike="noStrike" kern="1200" cap="none" normalizeH="0" baseline="0" dirty="0" smtClean="0">
                          <a:ln>
                            <a:noFill/>
                          </a:ln>
                          <a:solidFill>
                            <a:schemeClr val="bg1"/>
                          </a:solidFill>
                          <a:effectLst/>
                          <a:latin typeface="微軟正黑體" pitchFamily="34" charset="-120"/>
                          <a:ea typeface="微軟正黑體" pitchFamily="34" charset="-120"/>
                          <a:cs typeface="+mn-cs"/>
                        </a:rPr>
                        <a:t>公告現值</a:t>
                      </a:r>
                      <a:r>
                        <a:rPr kumimoji="0" lang="en-US" altLang="zh-TW" sz="1400" b="1" i="0" u="none" strike="noStrike" kern="1200" cap="none" normalizeH="0" baseline="0" dirty="0" smtClean="0">
                          <a:ln>
                            <a:noFill/>
                          </a:ln>
                          <a:solidFill>
                            <a:schemeClr val="bg1"/>
                          </a:solidFill>
                          <a:effectLst/>
                          <a:latin typeface="微軟正黑體" pitchFamily="34" charset="-120"/>
                          <a:ea typeface="微軟正黑體" pitchFamily="34" charset="-120"/>
                          <a:cs typeface="+mn-cs"/>
                        </a:rPr>
                        <a:t>(</a:t>
                      </a:r>
                      <a:r>
                        <a:rPr kumimoji="0" lang="zh-TW" altLang="en-US" sz="1400" b="1" i="0" u="none" strike="noStrike" kern="1200" cap="none" normalizeH="0" baseline="0" dirty="0" smtClean="0">
                          <a:ln>
                            <a:noFill/>
                          </a:ln>
                          <a:solidFill>
                            <a:schemeClr val="bg1"/>
                          </a:solidFill>
                          <a:effectLst/>
                          <a:latin typeface="微軟正黑體" pitchFamily="34" charset="-120"/>
                          <a:ea typeface="微軟正黑體" pitchFamily="34" charset="-120"/>
                          <a:cs typeface="+mn-cs"/>
                        </a:rPr>
                        <a:t>元</a:t>
                      </a:r>
                      <a:r>
                        <a:rPr kumimoji="0" lang="en-US" altLang="zh-TW" sz="1400" b="1" i="0" u="none" strike="noStrike" kern="1200" cap="none" normalizeH="0" baseline="0" dirty="0" smtClean="0">
                          <a:ln>
                            <a:noFill/>
                          </a:ln>
                          <a:solidFill>
                            <a:schemeClr val="bg1"/>
                          </a:solidFill>
                          <a:effectLst/>
                          <a:latin typeface="微軟正黑體" pitchFamily="34" charset="-120"/>
                          <a:ea typeface="微軟正黑體" pitchFamily="34" charset="-120"/>
                          <a:cs typeface="+mn-cs"/>
                        </a:rPr>
                        <a:t>/M2) </a:t>
                      </a:r>
                      <a:endParaRPr kumimoji="0" lang="zh-TW" altLang="zh-TW" sz="1400" b="1" i="0" u="none" strike="noStrike" kern="1200" cap="none" normalizeH="0" baseline="0" dirty="0">
                        <a:ln>
                          <a:noFill/>
                        </a:ln>
                        <a:solidFill>
                          <a:schemeClr val="bg1"/>
                        </a:solidFill>
                        <a:effectLst/>
                        <a:latin typeface="微軟正黑體" pitchFamily="34" charset="-120"/>
                        <a:ea typeface="微軟正黑體" pitchFamily="34" charset="-120"/>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altLang="en-US" sz="1400" b="1" i="0" u="none" strike="noStrike" kern="1200" cap="none" normalizeH="0" baseline="0" dirty="0">
                          <a:ln>
                            <a:noFill/>
                          </a:ln>
                          <a:solidFill>
                            <a:schemeClr val="bg1"/>
                          </a:solidFill>
                          <a:effectLst/>
                          <a:latin typeface="微軟正黑體" pitchFamily="34" charset="-120"/>
                          <a:ea typeface="微軟正黑體" pitchFamily="34" charset="-120"/>
                          <a:cs typeface="+mn-cs"/>
                        </a:rPr>
                        <a:t>土地所有權人</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r>
              <a:tr h="401172">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rPr>
                        <a:t>蘇市</a:t>
                      </a:r>
                      <a:r>
                        <a:rPr kumimoji="0" lang="zh-TW" sz="1600" b="0" i="0" u="none" strike="noStrike" cap="none" normalizeH="0" baseline="0" dirty="0" smtClean="0">
                          <a:ln>
                            <a:noFill/>
                          </a:ln>
                          <a:solidFill>
                            <a:srgbClr val="000000"/>
                          </a:solidFill>
                          <a:effectLst/>
                          <a:latin typeface="微軟正黑體" pitchFamily="34" charset="-120"/>
                          <a:ea typeface="微軟正黑體" pitchFamily="34" charset="-120"/>
                        </a:rPr>
                        <a:t>段</a:t>
                      </a:r>
                      <a:endParaRPr kumimoji="0" lang="zh-TW" sz="1800" b="0"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70-1</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66.30 </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c>
                  <a:txBody>
                    <a:bodyPr/>
                    <a:lstStyle/>
                    <a:p>
                      <a:pPr marL="0" marR="0" lvl="0" indent="-665163" algn="r" defTabSz="914400" rtl="0" eaLnBrk="1" fontAlgn="base" latinLnBrk="0" hangingPunct="0">
                        <a:lnSpc>
                          <a:spcPct val="100000"/>
                        </a:lnSpc>
                        <a:spcBef>
                          <a:spcPct val="0"/>
                        </a:spcBef>
                        <a:spcAft>
                          <a:spcPct val="0"/>
                        </a:spcAft>
                        <a:buClrTx/>
                        <a:buSzTx/>
                        <a:buFontTx/>
                        <a:buNone/>
                        <a:tabLst/>
                      </a:pPr>
                      <a:r>
                        <a:rPr kumimoji="0" lang="zh-TW" altLang="en-US" sz="1400" b="0" i="0" u="none" strike="noStrike" kern="1200" cap="none" normalizeH="0" baseline="0" dirty="0">
                          <a:ln>
                            <a:noFill/>
                          </a:ln>
                          <a:solidFill>
                            <a:srgbClr val="000000"/>
                          </a:solidFill>
                          <a:effectLst/>
                          <a:latin typeface="微軟正黑體" pitchFamily="34" charset="-120"/>
                          <a:ea typeface="微軟正黑體" pitchFamily="34" charset="-120"/>
                          <a:cs typeface="+mn-cs"/>
                        </a:rPr>
                        <a:t>        </a:t>
                      </a: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1,400 </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rPr>
                        <a:t>財政部國有財產署</a:t>
                      </a:r>
                      <a:endParaRPr kumimoji="0" lang="zh-TW" sz="1800" b="0"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r>
              <a:tr h="401172">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rPr>
                        <a:t>蘇市</a:t>
                      </a:r>
                      <a:r>
                        <a:rPr kumimoji="0" lang="zh-TW" altLang="zh-TW" sz="1600" b="0" i="0" u="none" strike="noStrike" cap="none" normalizeH="0" baseline="0" dirty="0" smtClean="0">
                          <a:ln>
                            <a:noFill/>
                          </a:ln>
                          <a:solidFill>
                            <a:srgbClr val="000000"/>
                          </a:solidFill>
                          <a:effectLst/>
                          <a:latin typeface="微軟正黑體" pitchFamily="34" charset="-120"/>
                          <a:ea typeface="微軟正黑體" pitchFamily="34" charset="-120"/>
                        </a:rPr>
                        <a:t>段</a:t>
                      </a:r>
                      <a:endParaRPr kumimoji="0" lang="zh-TW" altLang="zh-TW" sz="1800" b="0"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73-1</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125.56 </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c>
                  <a:txBody>
                    <a:bodyPr/>
                    <a:lstStyle/>
                    <a:p>
                      <a:pPr marL="0" marR="0" lvl="0" indent="-665163" algn="r" defTabSz="914400" rtl="0" eaLnBrk="1" fontAlgn="base" latinLnBrk="0" hangingPunct="0">
                        <a:lnSpc>
                          <a:spcPct val="100000"/>
                        </a:lnSpc>
                        <a:spcBef>
                          <a:spcPct val="0"/>
                        </a:spcBef>
                        <a:spcAft>
                          <a:spcPct val="0"/>
                        </a:spcAft>
                        <a:buClrTx/>
                        <a:buSzTx/>
                        <a:buFontTx/>
                        <a:buNone/>
                        <a:tabLst/>
                      </a:pPr>
                      <a:r>
                        <a:rPr kumimoji="0" lang="zh-TW" altLang="en-US" sz="1400" b="0" i="0" u="none" strike="noStrike" kern="1200" cap="none" normalizeH="0" baseline="0" dirty="0">
                          <a:ln>
                            <a:noFill/>
                          </a:ln>
                          <a:solidFill>
                            <a:srgbClr val="000000"/>
                          </a:solidFill>
                          <a:effectLst/>
                          <a:latin typeface="微軟正黑體" pitchFamily="34" charset="-120"/>
                          <a:ea typeface="微軟正黑體" pitchFamily="34" charset="-120"/>
                          <a:cs typeface="+mn-cs"/>
                        </a:rPr>
                        <a:t>         </a:t>
                      </a: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1,400 </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rPr>
                        <a:t>財政部國有財產署</a:t>
                      </a:r>
                      <a:endParaRPr kumimoji="0" lang="zh-TW" altLang="zh-TW" sz="1800" b="0"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r>
              <a:tr h="550989">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rPr>
                        <a:t>蘇市</a:t>
                      </a:r>
                      <a:r>
                        <a:rPr kumimoji="0" lang="zh-TW" altLang="zh-TW" sz="1600" b="0" i="0" u="none" strike="noStrike" cap="none" normalizeH="0" baseline="0" dirty="0" smtClean="0">
                          <a:ln>
                            <a:noFill/>
                          </a:ln>
                          <a:solidFill>
                            <a:srgbClr val="000000"/>
                          </a:solidFill>
                          <a:effectLst/>
                          <a:latin typeface="微軟正黑體" pitchFamily="34" charset="-120"/>
                          <a:ea typeface="微軟正黑體" pitchFamily="34" charset="-120"/>
                        </a:rPr>
                        <a:t>段</a:t>
                      </a:r>
                      <a:endParaRPr kumimoji="0" lang="zh-TW" altLang="zh-TW" sz="1800" b="0"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76-1</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47.69 </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c>
                  <a:txBody>
                    <a:bodyPr/>
                    <a:lstStyle/>
                    <a:p>
                      <a:pPr marL="0" marR="0" lvl="0" indent="-665163" algn="r" defTabSz="914400" rtl="0" eaLnBrk="1" fontAlgn="base" latinLnBrk="0" hangingPunct="0">
                        <a:lnSpc>
                          <a:spcPct val="100000"/>
                        </a:lnSpc>
                        <a:spcBef>
                          <a:spcPct val="0"/>
                        </a:spcBef>
                        <a:spcAft>
                          <a:spcPct val="0"/>
                        </a:spcAft>
                        <a:buClrTx/>
                        <a:buSzTx/>
                        <a:buFontTx/>
                        <a:buNone/>
                        <a:tabLst/>
                      </a:pPr>
                      <a:r>
                        <a:rPr kumimoji="0" lang="zh-TW" altLang="en-US" sz="1400" b="0" i="0" u="none" strike="noStrike" kern="1200" cap="none" normalizeH="0" baseline="0" dirty="0">
                          <a:ln>
                            <a:noFill/>
                          </a:ln>
                          <a:solidFill>
                            <a:srgbClr val="000000"/>
                          </a:solidFill>
                          <a:effectLst/>
                          <a:latin typeface="微軟正黑體" pitchFamily="34" charset="-120"/>
                          <a:ea typeface="微軟正黑體" pitchFamily="34" charset="-120"/>
                          <a:cs typeface="+mn-cs"/>
                        </a:rPr>
                        <a:t>         </a:t>
                      </a: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5,947 </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rPr>
                        <a:t>私人</a:t>
                      </a:r>
                      <a:endParaRPr kumimoji="0" lang="zh-TW" altLang="zh-TW" sz="1800" b="0"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2240902969"/>
              </p:ext>
            </p:extLst>
          </p:nvPr>
        </p:nvGraphicFramePr>
        <p:xfrm>
          <a:off x="539552" y="5153577"/>
          <a:ext cx="8280920" cy="952161"/>
        </p:xfrm>
        <a:graphic>
          <a:graphicData uri="http://schemas.openxmlformats.org/drawingml/2006/table">
            <a:tbl>
              <a:tblPr/>
              <a:tblGrid>
                <a:gridCol w="971424"/>
                <a:gridCol w="971424"/>
                <a:gridCol w="942343"/>
                <a:gridCol w="1940547"/>
                <a:gridCol w="3455182"/>
              </a:tblGrid>
              <a:tr h="401172">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rPr>
                        <a:t>蘇市</a:t>
                      </a:r>
                      <a:r>
                        <a:rPr kumimoji="0" lang="zh-TW" altLang="zh-TW" sz="1600" b="0" i="0" u="none" strike="noStrike" cap="none" normalizeH="0" baseline="0" dirty="0" smtClean="0">
                          <a:ln>
                            <a:noFill/>
                          </a:ln>
                          <a:solidFill>
                            <a:srgbClr val="000000"/>
                          </a:solidFill>
                          <a:effectLst/>
                          <a:latin typeface="微軟正黑體" pitchFamily="34" charset="-120"/>
                          <a:ea typeface="微軟正黑體" pitchFamily="34" charset="-120"/>
                        </a:rPr>
                        <a:t>段</a:t>
                      </a:r>
                      <a:endParaRPr kumimoji="0" lang="zh-TW" altLang="zh-TW" sz="1800" b="0"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77-1</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323.95 </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c>
                  <a:txBody>
                    <a:bodyPr/>
                    <a:lstStyle/>
                    <a:p>
                      <a:pPr marL="0" marR="0" lvl="0" indent="-665163" algn="r" defTabSz="914400" rtl="0" eaLnBrk="1" fontAlgn="base" latinLnBrk="0" hangingPunct="0">
                        <a:lnSpc>
                          <a:spcPct val="100000"/>
                        </a:lnSpc>
                        <a:spcBef>
                          <a:spcPct val="0"/>
                        </a:spcBef>
                        <a:spcAft>
                          <a:spcPct val="0"/>
                        </a:spcAft>
                        <a:buClrTx/>
                        <a:buSzTx/>
                        <a:buFontTx/>
                        <a:buNone/>
                        <a:tabLst/>
                      </a:pPr>
                      <a:r>
                        <a:rPr kumimoji="0" lang="zh-TW" altLang="en-US" sz="1400" b="0" i="0" u="none" strike="noStrike" kern="1200" cap="none" normalizeH="0" baseline="0" dirty="0">
                          <a:ln>
                            <a:noFill/>
                          </a:ln>
                          <a:solidFill>
                            <a:srgbClr val="000000"/>
                          </a:solidFill>
                          <a:effectLst/>
                          <a:latin typeface="微軟正黑體" pitchFamily="34" charset="-120"/>
                          <a:ea typeface="微軟正黑體" pitchFamily="34" charset="-120"/>
                          <a:cs typeface="+mn-cs"/>
                        </a:rPr>
                        <a:t>        </a:t>
                      </a: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5,947 </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rPr>
                        <a:t>私人</a:t>
                      </a:r>
                      <a:endParaRPr kumimoji="0" lang="zh-TW" altLang="zh-TW" sz="1800" b="0"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r>
              <a:tr h="550989">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rPr>
                        <a:t>蘇市</a:t>
                      </a:r>
                      <a:r>
                        <a:rPr kumimoji="0" lang="zh-TW" altLang="zh-TW" sz="1600" b="0" i="0" u="none" strike="noStrike" cap="none" normalizeH="0" baseline="0" dirty="0" smtClean="0">
                          <a:ln>
                            <a:noFill/>
                          </a:ln>
                          <a:solidFill>
                            <a:srgbClr val="000000"/>
                          </a:solidFill>
                          <a:effectLst/>
                          <a:latin typeface="微軟正黑體" pitchFamily="34" charset="-120"/>
                          <a:ea typeface="微軟正黑體" pitchFamily="34" charset="-120"/>
                        </a:rPr>
                        <a:t>段</a:t>
                      </a:r>
                      <a:endParaRPr kumimoji="0" lang="zh-TW" altLang="zh-TW" sz="1800" b="0"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78-1</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64.05 </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c>
                  <a:txBody>
                    <a:bodyPr/>
                    <a:lstStyle/>
                    <a:p>
                      <a:pPr marL="0" marR="0" lvl="0" indent="-665163" algn="r" defTabSz="914400" rtl="0" eaLnBrk="1" fontAlgn="base" latinLnBrk="0" hangingPunct="0">
                        <a:lnSpc>
                          <a:spcPct val="100000"/>
                        </a:lnSpc>
                        <a:spcBef>
                          <a:spcPct val="0"/>
                        </a:spcBef>
                        <a:spcAft>
                          <a:spcPct val="0"/>
                        </a:spcAft>
                        <a:buClrTx/>
                        <a:buSzTx/>
                        <a:buFontTx/>
                        <a:buNone/>
                        <a:tabLst/>
                      </a:pPr>
                      <a:r>
                        <a:rPr kumimoji="0" lang="zh-TW" altLang="en-US" sz="1400" b="0" i="0" u="none" strike="noStrike" kern="1200" cap="none" normalizeH="0" baseline="0" dirty="0">
                          <a:ln>
                            <a:noFill/>
                          </a:ln>
                          <a:solidFill>
                            <a:srgbClr val="000000"/>
                          </a:solidFill>
                          <a:effectLst/>
                          <a:latin typeface="微軟正黑體" pitchFamily="34" charset="-120"/>
                          <a:ea typeface="微軟正黑體" pitchFamily="34" charset="-120"/>
                          <a:cs typeface="+mn-cs"/>
                        </a:rPr>
                        <a:t>         </a:t>
                      </a: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11,200 </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rPr>
                        <a:t>私人</a:t>
                      </a:r>
                      <a:endParaRPr kumimoji="0" lang="zh-TW" altLang="zh-TW" sz="1800" b="0"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AE6"/>
                    </a:solidFill>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2792463549"/>
              </p:ext>
            </p:extLst>
          </p:nvPr>
        </p:nvGraphicFramePr>
        <p:xfrm>
          <a:off x="539552" y="6091607"/>
          <a:ext cx="8280920" cy="401172"/>
        </p:xfrm>
        <a:graphic>
          <a:graphicData uri="http://schemas.openxmlformats.org/drawingml/2006/table">
            <a:tbl>
              <a:tblPr/>
              <a:tblGrid>
                <a:gridCol w="971424"/>
                <a:gridCol w="971424"/>
                <a:gridCol w="942343"/>
                <a:gridCol w="1940547"/>
                <a:gridCol w="3455182"/>
              </a:tblGrid>
              <a:tr h="401172">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rPr>
                        <a:t>蘇市</a:t>
                      </a:r>
                      <a:r>
                        <a:rPr kumimoji="0" lang="zh-TW" altLang="zh-TW" sz="1600" b="0" i="0" u="none" strike="noStrike" cap="none" normalizeH="0" baseline="0" dirty="0" smtClean="0">
                          <a:ln>
                            <a:noFill/>
                          </a:ln>
                          <a:solidFill>
                            <a:srgbClr val="000000"/>
                          </a:solidFill>
                          <a:effectLst/>
                          <a:latin typeface="微軟正黑體" pitchFamily="34" charset="-120"/>
                          <a:ea typeface="微軟正黑體" pitchFamily="34" charset="-120"/>
                        </a:rPr>
                        <a:t>段</a:t>
                      </a:r>
                      <a:endParaRPr kumimoji="0" lang="zh-TW" altLang="zh-TW" sz="1800" b="0"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79-1</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30.54 </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c>
                  <a:txBody>
                    <a:bodyPr/>
                    <a:lstStyle/>
                    <a:p>
                      <a:pPr marL="0" marR="0" lvl="0" indent="-665163" algn="r" defTabSz="914400" rtl="0" eaLnBrk="1" fontAlgn="base" latinLnBrk="0" hangingPunct="0">
                        <a:lnSpc>
                          <a:spcPct val="100000"/>
                        </a:lnSpc>
                        <a:spcBef>
                          <a:spcPct val="0"/>
                        </a:spcBef>
                        <a:spcAft>
                          <a:spcPct val="0"/>
                        </a:spcAft>
                        <a:buClrTx/>
                        <a:buSzTx/>
                        <a:buFontTx/>
                        <a:buNone/>
                        <a:tabLst/>
                      </a:pPr>
                      <a:r>
                        <a:rPr kumimoji="0" lang="zh-TW" altLang="en-US" sz="1400" b="0" i="0" u="none" strike="noStrike" kern="1200" cap="none" normalizeH="0" baseline="0" dirty="0">
                          <a:ln>
                            <a:noFill/>
                          </a:ln>
                          <a:solidFill>
                            <a:srgbClr val="000000"/>
                          </a:solidFill>
                          <a:effectLst/>
                          <a:latin typeface="微軟正黑體" pitchFamily="34" charset="-120"/>
                          <a:ea typeface="微軟正黑體" pitchFamily="34" charset="-120"/>
                          <a:cs typeface="+mn-cs"/>
                        </a:rPr>
                        <a:t>         </a:t>
                      </a:r>
                      <a:r>
                        <a:rPr kumimoji="0" lang="en-US" altLang="zh-TW" sz="1400" b="0"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11,200 </a:t>
                      </a:r>
                      <a:endParaRPr kumimoji="0" lang="en-US" altLang="zh-TW" sz="1400" b="0" i="0" u="none" strike="noStrike" kern="1200" cap="none" normalizeH="0" baseline="0" dirty="0">
                        <a:ln>
                          <a:noFill/>
                        </a:ln>
                        <a:solidFill>
                          <a:srgbClr val="000000"/>
                        </a:solidFill>
                        <a:effectLst/>
                        <a:latin typeface="微軟正黑體" pitchFamily="34" charset="-120"/>
                        <a:ea typeface="微軟正黑體" pitchFamily="34" charset="-120"/>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c>
                  <a:txBody>
                    <a:bodyPr/>
                    <a:lstStyle/>
                    <a:p>
                      <a:pPr marL="0" marR="0" lvl="0" indent="-665163" algn="ctr" defTabSz="914400" rtl="0" eaLnBrk="1"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rPr>
                        <a:t>私人</a:t>
                      </a:r>
                      <a:endParaRPr kumimoji="0" lang="zh-TW" altLang="zh-TW" sz="1800" b="0"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5F3"/>
                    </a:solidFill>
                  </a:tcPr>
                </a:tc>
              </a:tr>
            </a:tbl>
          </a:graphicData>
        </a:graphic>
      </p:graphicFrame>
    </p:spTree>
    <p:extLst>
      <p:ext uri="{BB962C8B-B14F-4D97-AF65-F5344CB8AC3E}">
        <p14:creationId xmlns:p14="http://schemas.microsoft.com/office/powerpoint/2010/main" val="559567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1" name="群組 24"/>
          <p:cNvGrpSpPr>
            <a:grpSpLocks/>
          </p:cNvGrpSpPr>
          <p:nvPr/>
        </p:nvGrpSpPr>
        <p:grpSpPr bwMode="auto">
          <a:xfrm>
            <a:off x="539552" y="332656"/>
            <a:ext cx="1994297" cy="364331"/>
            <a:chOff x="1" y="108604"/>
            <a:chExt cx="2659765" cy="523221"/>
          </a:xfrm>
        </p:grpSpPr>
        <p:sp>
          <p:nvSpPr>
            <p:cNvPr id="26" name="Rectangle 7"/>
            <p:cNvSpPr>
              <a:spLocks noChangeArrowheads="1"/>
            </p:cNvSpPr>
            <p:nvPr/>
          </p:nvSpPr>
          <p:spPr bwMode="auto">
            <a:xfrm>
              <a:off x="1279864" y="108604"/>
              <a:ext cx="1379902" cy="523221"/>
            </a:xfrm>
            <a:prstGeom prst="rect">
              <a:avLst/>
            </a:prstGeom>
            <a:solidFill>
              <a:schemeClr val="accent5">
                <a:lumMod val="75000"/>
              </a:schemeClr>
            </a:solidFill>
            <a:ln>
              <a:noFill/>
            </a:ln>
          </p:spPr>
          <p:txBody>
            <a:bodyPr anchor="ctr"/>
            <a:lstStyle/>
            <a:p>
              <a:pPr algn="ctr" eaLnBrk="1" hangingPunct="1">
                <a:defRPr/>
              </a:pPr>
              <a:endParaRPr kumimoji="0" lang="zh-TW" altLang="zh-TW" sz="135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27" name="Rectangle 16"/>
            <p:cNvSpPr/>
            <p:nvPr/>
          </p:nvSpPr>
          <p:spPr>
            <a:xfrm>
              <a:off x="2288193" y="108604"/>
              <a:ext cx="269946"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prstClr val="white"/>
                </a:solidFill>
              </a:endParaRPr>
            </a:p>
          </p:txBody>
        </p:sp>
        <p:sp>
          <p:nvSpPr>
            <p:cNvPr id="28" name="Rectangle 15"/>
            <p:cNvSpPr/>
            <p:nvPr/>
          </p:nvSpPr>
          <p:spPr>
            <a:xfrm>
              <a:off x="1" y="108604"/>
              <a:ext cx="2432692"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grpSp>
      <p:sp>
        <p:nvSpPr>
          <p:cNvPr id="29" name="TextBox 17"/>
          <p:cNvSpPr txBox="1"/>
          <p:nvPr/>
        </p:nvSpPr>
        <p:spPr>
          <a:xfrm>
            <a:off x="797917" y="337418"/>
            <a:ext cx="1579959" cy="415498"/>
          </a:xfrm>
          <a:prstGeom prst="rect">
            <a:avLst/>
          </a:prstGeom>
          <a:noFill/>
        </p:spPr>
        <p:txBody>
          <a:bodyPr>
            <a:spAutoFit/>
          </a:bodyPr>
          <a:lstStyle/>
          <a:p>
            <a:pPr>
              <a:defRPr/>
            </a:pPr>
            <a:r>
              <a:rPr lang="zh-TW" altLang="en-US" sz="21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三</a:t>
            </a:r>
            <a:r>
              <a:rPr lang="en-US" altLang="zh-TW" sz="21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a:t>
            </a:r>
            <a:r>
              <a:rPr lang="zh-TW" altLang="en-US" sz="21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 工程設計</a:t>
            </a:r>
            <a:endParaRPr lang="en-US" sz="2100" b="1" spc="-113" dirty="0">
              <a:solidFill>
                <a:prstClr val="white"/>
              </a:solidFill>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10" name="矩形 2"/>
          <p:cNvSpPr>
            <a:spLocks noChangeArrowheads="1"/>
          </p:cNvSpPr>
          <p:nvPr/>
        </p:nvSpPr>
        <p:spPr bwMode="auto">
          <a:xfrm>
            <a:off x="636267" y="1052736"/>
            <a:ext cx="3689057" cy="71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just" eaLnBrk="1" hangingPunct="1">
              <a:spcBef>
                <a:spcPct val="0"/>
              </a:spcBef>
              <a:spcAft>
                <a:spcPts val="450"/>
              </a:spcAft>
              <a:buSzPct val="80000"/>
              <a:buFont typeface="Wingdings" panose="05000000000000000000" pitchFamily="2" charset="2"/>
              <a:buChar char="n"/>
            </a:pPr>
            <a:r>
              <a:rPr lang="zh-TW" altLang="en-US" sz="1800" dirty="0" smtClean="0">
                <a:solidFill>
                  <a:prstClr val="black"/>
                </a:solidFill>
                <a:latin typeface="微軟正黑體" panose="020B0604030504040204" pitchFamily="34" charset="-120"/>
                <a:ea typeface="微軟正黑體" panose="020B0604030504040204" pitchFamily="34" charset="-120"/>
              </a:rPr>
              <a:t>單孔壓力箱涵</a:t>
            </a:r>
            <a:r>
              <a:rPr lang="en-US" altLang="zh-TW" sz="1800" dirty="0" smtClean="0">
                <a:solidFill>
                  <a:prstClr val="black"/>
                </a:solidFill>
                <a:latin typeface="微軟正黑體" panose="020B0604030504040204" pitchFamily="34" charset="-120"/>
                <a:ea typeface="微軟正黑體" panose="020B0604030504040204" pitchFamily="34" charset="-120"/>
              </a:rPr>
              <a:t>(</a:t>
            </a:r>
            <a:r>
              <a:rPr lang="zh-TW" altLang="en-US" sz="1800" dirty="0" smtClean="0">
                <a:solidFill>
                  <a:prstClr val="black"/>
                </a:solidFill>
                <a:latin typeface="微軟正黑體" panose="020B0604030504040204" pitchFamily="34" charset="-120"/>
                <a:ea typeface="微軟正黑體" panose="020B0604030504040204" pitchFamily="34" charset="-120"/>
              </a:rPr>
              <a:t>標準斷面圖</a:t>
            </a:r>
            <a:r>
              <a:rPr lang="en-US" altLang="zh-TW" sz="1800" dirty="0" smtClean="0">
                <a:solidFill>
                  <a:prstClr val="black"/>
                </a:solidFill>
                <a:latin typeface="微軟正黑體" panose="020B0604030504040204" pitchFamily="34" charset="-120"/>
                <a:ea typeface="微軟正黑體" panose="020B0604030504040204" pitchFamily="34" charset="-120"/>
              </a:rPr>
              <a:t>)</a:t>
            </a:r>
          </a:p>
          <a:p>
            <a:pPr algn="just" eaLnBrk="1" hangingPunct="1">
              <a:spcBef>
                <a:spcPct val="0"/>
              </a:spcBef>
              <a:spcAft>
                <a:spcPts val="450"/>
              </a:spcAft>
              <a:buSzPct val="80000"/>
              <a:buFont typeface="Wingdings" panose="05000000000000000000" pitchFamily="2" charset="2"/>
              <a:buChar char="n"/>
            </a:pPr>
            <a:endParaRPr lang="zh-TW" altLang="en-US" sz="1800" dirty="0">
              <a:solidFill>
                <a:prstClr val="black"/>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a:stretch>
            <a:fillRect/>
          </a:stretch>
        </p:blipFill>
        <p:spPr>
          <a:xfrm>
            <a:off x="2130524" y="1700808"/>
            <a:ext cx="4457700" cy="4114800"/>
          </a:xfrm>
          <a:prstGeom prst="rect">
            <a:avLst/>
          </a:prstGeom>
        </p:spPr>
      </p:pic>
    </p:spTree>
    <p:extLst>
      <p:ext uri="{BB962C8B-B14F-4D97-AF65-F5344CB8AC3E}">
        <p14:creationId xmlns:p14="http://schemas.microsoft.com/office/powerpoint/2010/main" val="3105070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1" name="群組 24"/>
          <p:cNvGrpSpPr>
            <a:grpSpLocks/>
          </p:cNvGrpSpPr>
          <p:nvPr/>
        </p:nvGrpSpPr>
        <p:grpSpPr bwMode="auto">
          <a:xfrm>
            <a:off x="857251" y="925117"/>
            <a:ext cx="1994297" cy="364331"/>
            <a:chOff x="1" y="108604"/>
            <a:chExt cx="2659765" cy="523221"/>
          </a:xfrm>
        </p:grpSpPr>
        <p:sp>
          <p:nvSpPr>
            <p:cNvPr id="26" name="Rectangle 7"/>
            <p:cNvSpPr>
              <a:spLocks noChangeArrowheads="1"/>
            </p:cNvSpPr>
            <p:nvPr/>
          </p:nvSpPr>
          <p:spPr bwMode="auto">
            <a:xfrm>
              <a:off x="1279864" y="108604"/>
              <a:ext cx="1379902" cy="523221"/>
            </a:xfrm>
            <a:prstGeom prst="rect">
              <a:avLst/>
            </a:prstGeom>
            <a:solidFill>
              <a:schemeClr val="accent5">
                <a:lumMod val="75000"/>
              </a:schemeClr>
            </a:solidFill>
            <a:ln>
              <a:noFill/>
            </a:ln>
          </p:spPr>
          <p:txBody>
            <a:bodyPr anchor="ctr"/>
            <a:lstStyle/>
            <a:p>
              <a:pPr algn="ctr" eaLnBrk="1" hangingPunct="1">
                <a:defRPr/>
              </a:pPr>
              <a:endParaRPr kumimoji="0" lang="zh-TW" altLang="zh-TW" sz="135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27" name="Rectangle 16"/>
            <p:cNvSpPr/>
            <p:nvPr/>
          </p:nvSpPr>
          <p:spPr>
            <a:xfrm>
              <a:off x="2288193" y="108604"/>
              <a:ext cx="269946" cy="523221"/>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prstClr val="white"/>
                </a:solidFill>
              </a:endParaRPr>
            </a:p>
          </p:txBody>
        </p:sp>
        <p:sp>
          <p:nvSpPr>
            <p:cNvPr id="28" name="Rectangle 15"/>
            <p:cNvSpPr/>
            <p:nvPr/>
          </p:nvSpPr>
          <p:spPr>
            <a:xfrm>
              <a:off x="1" y="108604"/>
              <a:ext cx="2432692" cy="52322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grpSp>
      <p:sp>
        <p:nvSpPr>
          <p:cNvPr id="29" name="TextBox 17"/>
          <p:cNvSpPr txBox="1"/>
          <p:nvPr/>
        </p:nvSpPr>
        <p:spPr>
          <a:xfrm>
            <a:off x="1115616" y="929879"/>
            <a:ext cx="1579959" cy="415498"/>
          </a:xfrm>
          <a:prstGeom prst="rect">
            <a:avLst/>
          </a:prstGeom>
          <a:noFill/>
        </p:spPr>
        <p:txBody>
          <a:bodyPr>
            <a:spAutoFit/>
          </a:bodyPr>
          <a:lstStyle/>
          <a:p>
            <a:pPr>
              <a:defRPr/>
            </a:pPr>
            <a:r>
              <a:rPr lang="zh-TW" altLang="en-US" sz="21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四</a:t>
            </a:r>
            <a:r>
              <a:rPr lang="en-US" altLang="zh-TW" sz="21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a:t>
            </a:r>
            <a:r>
              <a:rPr lang="zh-TW" altLang="en-US" sz="2100" b="1" spc="-113" dirty="0" smtClean="0">
                <a:solidFill>
                  <a:prstClr val="white"/>
                </a:solidFill>
                <a:latin typeface="微軟正黑體" panose="020B0604030504040204" pitchFamily="34" charset="-120"/>
                <a:ea typeface="微軟正黑體" panose="020B0604030504040204" pitchFamily="34" charset="-120"/>
                <a:cs typeface="Open Sans" panose="020B0606030504020204" pitchFamily="34" charset="0"/>
              </a:rPr>
              <a:t> 法令依據</a:t>
            </a:r>
            <a:endParaRPr lang="en-US" sz="2100" b="1" spc="-113" dirty="0">
              <a:solidFill>
                <a:prstClr val="white"/>
              </a:solidFill>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13323" name="矩形 2"/>
          <p:cNvSpPr>
            <a:spLocks noChangeArrowheads="1"/>
          </p:cNvSpPr>
          <p:nvPr/>
        </p:nvSpPr>
        <p:spPr bwMode="auto">
          <a:xfrm>
            <a:off x="1143001" y="1391841"/>
            <a:ext cx="717341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just" eaLnBrk="1" hangingPunct="1">
              <a:spcBef>
                <a:spcPts val="600"/>
              </a:spcBef>
              <a:spcAft>
                <a:spcPts val="600"/>
              </a:spcAft>
              <a:buSzPct val="80000"/>
              <a:buFont typeface="+mj-lt"/>
              <a:buAutoNum type="arabicPeriod"/>
            </a:pPr>
            <a:r>
              <a:rPr lang="zh-TW" altLang="en-US" sz="2000" dirty="0">
                <a:solidFill>
                  <a:prstClr val="black"/>
                </a:solidFill>
                <a:latin typeface="微軟正黑體" panose="020B0604030504040204" pitchFamily="34" charset="-120"/>
                <a:ea typeface="微軟正黑體" panose="020B0604030504040204" pitchFamily="34" charset="-120"/>
              </a:rPr>
              <a:t>依據土地徵收條例第</a:t>
            </a:r>
            <a:r>
              <a:rPr lang="en-US" altLang="zh-TW" sz="2000" dirty="0">
                <a:solidFill>
                  <a:prstClr val="black"/>
                </a:solidFill>
                <a:latin typeface="微軟正黑體" panose="020B0604030504040204" pitchFamily="34" charset="-120"/>
                <a:ea typeface="微軟正黑體" panose="020B0604030504040204" pitchFamily="34" charset="-120"/>
              </a:rPr>
              <a:t>10</a:t>
            </a:r>
            <a:r>
              <a:rPr lang="zh-TW" altLang="en-US" sz="2000" dirty="0">
                <a:solidFill>
                  <a:prstClr val="black"/>
                </a:solidFill>
                <a:latin typeface="微軟正黑體" panose="020B0604030504040204" pitchFamily="34" charset="-120"/>
                <a:ea typeface="微軟正黑體" panose="020B0604030504040204" pitchFamily="34" charset="-120"/>
              </a:rPr>
              <a:t>條</a:t>
            </a:r>
            <a:r>
              <a:rPr lang="zh-TW" altLang="en-US" sz="2000" dirty="0" smtClean="0">
                <a:solidFill>
                  <a:prstClr val="black"/>
                </a:solidFill>
                <a:latin typeface="微軟正黑體" panose="020B0604030504040204" pitchFamily="34" charset="-120"/>
                <a:ea typeface="微軟正黑體" panose="020B0604030504040204" pitchFamily="34" charset="-120"/>
              </a:rPr>
              <a:t>第</a:t>
            </a:r>
            <a:r>
              <a:rPr lang="en-US" altLang="zh-TW" sz="2000" dirty="0" smtClean="0">
                <a:solidFill>
                  <a:prstClr val="black"/>
                </a:solidFill>
                <a:latin typeface="微軟正黑體" panose="020B0604030504040204" pitchFamily="34" charset="-120"/>
                <a:ea typeface="微軟正黑體" panose="020B0604030504040204" pitchFamily="34" charset="-120"/>
              </a:rPr>
              <a:t>4</a:t>
            </a:r>
            <a:r>
              <a:rPr lang="zh-TW" altLang="en-US" sz="2000" dirty="0" smtClean="0">
                <a:solidFill>
                  <a:prstClr val="black"/>
                </a:solidFill>
                <a:latin typeface="微軟正黑體" panose="020B0604030504040204" pitchFamily="34" charset="-120"/>
                <a:ea typeface="微軟正黑體" panose="020B0604030504040204" pitchFamily="34" charset="-120"/>
              </a:rPr>
              <a:t>項</a:t>
            </a:r>
            <a:r>
              <a:rPr lang="zh-TW" altLang="en-US" sz="2000" dirty="0">
                <a:solidFill>
                  <a:prstClr val="black"/>
                </a:solidFill>
                <a:latin typeface="微軟正黑體" panose="020B0604030504040204" pitchFamily="34" charset="-120"/>
                <a:ea typeface="微軟正黑體" panose="020B0604030504040204" pitchFamily="34" charset="-120"/>
              </a:rPr>
              <a:t>：</a:t>
            </a:r>
            <a:r>
              <a:rPr lang="zh-TW" altLang="en-US" sz="2000" dirty="0" smtClean="0">
                <a:solidFill>
                  <a:prstClr val="black"/>
                </a:solidFill>
                <a:latin typeface="微軟正黑體" panose="020B0604030504040204" pitchFamily="34" charset="-120"/>
                <a:ea typeface="微軟正黑體" panose="020B0604030504040204" pitchFamily="34" charset="-120"/>
              </a:rPr>
              <a:t>「需</a:t>
            </a:r>
            <a:r>
              <a:rPr lang="zh-TW" altLang="en-US" sz="2000" dirty="0">
                <a:solidFill>
                  <a:prstClr val="black"/>
                </a:solidFill>
                <a:latin typeface="微軟正黑體" panose="020B0604030504040204" pitchFamily="34" charset="-120"/>
                <a:ea typeface="微軟正黑體" panose="020B0604030504040204" pitchFamily="34" charset="-120"/>
              </a:rPr>
              <a:t>用土地人興辦之事業無須報經目的事業主管機關許可者，除有第二項但書情形外，</a:t>
            </a:r>
            <a:r>
              <a:rPr lang="zh-TW" altLang="en-US" sz="2000" u="sng" dirty="0">
                <a:solidFill>
                  <a:srgbClr val="FF0000"/>
                </a:solidFill>
                <a:latin typeface="微軟正黑體" panose="020B0604030504040204" pitchFamily="34" charset="-120"/>
                <a:ea typeface="微軟正黑體" panose="020B0604030504040204" pitchFamily="34" charset="-120"/>
              </a:rPr>
              <a:t>應於與所有權人協議價購或以其他方式取得前，先舉行公聽會。 </a:t>
            </a:r>
            <a:r>
              <a:rPr lang="zh-TW" altLang="en-US" sz="2000" dirty="0" smtClean="0">
                <a:solidFill>
                  <a:prstClr val="black"/>
                </a:solidFill>
                <a:latin typeface="微軟正黑體" panose="020B0604030504040204" pitchFamily="34" charset="-120"/>
                <a:ea typeface="微軟正黑體" panose="020B0604030504040204" pitchFamily="34" charset="-120"/>
              </a:rPr>
              <a:t>」</a:t>
            </a:r>
            <a:r>
              <a:rPr lang="zh-TW" altLang="en-US" sz="2000" dirty="0">
                <a:solidFill>
                  <a:prstClr val="black"/>
                </a:solidFill>
                <a:latin typeface="微軟正黑體" panose="020B0604030504040204" pitchFamily="34" charset="-120"/>
                <a:ea typeface="微軟正黑體" panose="020B0604030504040204" pitchFamily="34" charset="-120"/>
              </a:rPr>
              <a:t>。</a:t>
            </a:r>
          </a:p>
          <a:p>
            <a:pPr algn="just" eaLnBrk="1" hangingPunct="1">
              <a:spcBef>
                <a:spcPts val="600"/>
              </a:spcBef>
              <a:spcAft>
                <a:spcPts val="600"/>
              </a:spcAft>
              <a:buSzPct val="80000"/>
              <a:buFont typeface="+mj-lt"/>
              <a:buAutoNum type="arabicPeriod"/>
            </a:pPr>
            <a:r>
              <a:rPr lang="zh-TW" altLang="en-US" sz="2000" dirty="0" smtClean="0">
                <a:solidFill>
                  <a:prstClr val="black"/>
                </a:solidFill>
                <a:latin typeface="微軟正黑體" panose="020B0604030504040204" pitchFamily="34" charset="-120"/>
                <a:ea typeface="微軟正黑體" panose="020B0604030504040204" pitchFamily="34" charset="-120"/>
              </a:rPr>
              <a:t>興辦</a:t>
            </a:r>
            <a:r>
              <a:rPr lang="zh-TW" altLang="en-US" sz="2000" dirty="0">
                <a:solidFill>
                  <a:prstClr val="black"/>
                </a:solidFill>
                <a:latin typeface="微軟正黑體" panose="020B0604030504040204" pitchFamily="34" charset="-120"/>
                <a:ea typeface="微軟正黑體" panose="020B0604030504040204" pitchFamily="34" charset="-120"/>
              </a:rPr>
              <a:t>事業之性質屬土地徵收條例第</a:t>
            </a:r>
            <a:r>
              <a:rPr lang="en-US" altLang="zh-TW" sz="2000" dirty="0">
                <a:solidFill>
                  <a:prstClr val="black"/>
                </a:solidFill>
                <a:latin typeface="微軟正黑體" panose="020B0604030504040204" pitchFamily="34" charset="-120"/>
                <a:ea typeface="微軟正黑體" panose="020B0604030504040204" pitchFamily="34" charset="-120"/>
              </a:rPr>
              <a:t>3</a:t>
            </a:r>
            <a:r>
              <a:rPr lang="zh-TW" altLang="en-US" sz="2000" dirty="0">
                <a:solidFill>
                  <a:prstClr val="black"/>
                </a:solidFill>
                <a:latin typeface="微軟正黑體" panose="020B0604030504040204" pitchFamily="34" charset="-120"/>
                <a:ea typeface="微軟正黑體" panose="020B0604030504040204" pitchFamily="34" charset="-120"/>
              </a:rPr>
              <a:t>條</a:t>
            </a:r>
            <a:r>
              <a:rPr lang="zh-TW" altLang="en-US" sz="2000" dirty="0" smtClean="0">
                <a:solidFill>
                  <a:prstClr val="black"/>
                </a:solidFill>
                <a:latin typeface="微軟正黑體" panose="020B0604030504040204" pitchFamily="34" charset="-120"/>
                <a:ea typeface="微軟正黑體" panose="020B0604030504040204" pitchFamily="34" charset="-120"/>
              </a:rPr>
              <a:t>第</a:t>
            </a:r>
            <a:r>
              <a:rPr lang="en-US" altLang="zh-TW" sz="2000" dirty="0" smtClean="0">
                <a:solidFill>
                  <a:prstClr val="black"/>
                </a:solidFill>
                <a:latin typeface="微軟正黑體" panose="020B0604030504040204" pitchFamily="34" charset="-120"/>
                <a:ea typeface="微軟正黑體" panose="020B0604030504040204" pitchFamily="34" charset="-120"/>
              </a:rPr>
              <a:t>4</a:t>
            </a:r>
            <a:r>
              <a:rPr lang="zh-TW" altLang="en-US" sz="2000" dirty="0" smtClean="0">
                <a:solidFill>
                  <a:prstClr val="black"/>
                </a:solidFill>
                <a:latin typeface="微軟正黑體" panose="020B0604030504040204" pitchFamily="34" charset="-120"/>
                <a:ea typeface="微軟正黑體" panose="020B0604030504040204" pitchFamily="34" charset="-120"/>
              </a:rPr>
              <a:t>款</a:t>
            </a:r>
            <a:r>
              <a:rPr lang="zh-TW" altLang="en-US" sz="2000" dirty="0">
                <a:solidFill>
                  <a:prstClr val="black"/>
                </a:solidFill>
                <a:latin typeface="微軟正黑體" panose="020B0604030504040204" pitchFamily="34" charset="-120"/>
                <a:ea typeface="微軟正黑體" panose="020B0604030504040204" pitchFamily="34" charset="-120"/>
              </a:rPr>
              <a:t>規定</a:t>
            </a:r>
            <a:r>
              <a:rPr lang="zh-TW" altLang="en-US" sz="2000" dirty="0" smtClean="0">
                <a:solidFill>
                  <a:prstClr val="black"/>
                </a:solidFill>
                <a:latin typeface="微軟正黑體" panose="020B0604030504040204" pitchFamily="34" charset="-120"/>
                <a:ea typeface="微軟正黑體" panose="020B0604030504040204" pitchFamily="34" charset="-120"/>
              </a:rPr>
              <a:t>之</a:t>
            </a:r>
            <a:r>
              <a:rPr lang="zh-TW" altLang="en-US" sz="2000" u="sng" dirty="0" smtClean="0">
                <a:solidFill>
                  <a:srgbClr val="0000FF"/>
                </a:solidFill>
                <a:latin typeface="微軟正黑體" panose="020B0604030504040204" pitchFamily="34" charset="-120"/>
                <a:ea typeface="微軟正黑體" panose="020B0604030504040204" pitchFamily="34" charset="-120"/>
              </a:rPr>
              <a:t>水利事業</a:t>
            </a:r>
            <a:r>
              <a:rPr lang="zh-TW" altLang="en-US" sz="2000" dirty="0">
                <a:solidFill>
                  <a:prstClr val="black"/>
                </a:solidFill>
                <a:latin typeface="微軟正黑體" panose="020B0604030504040204" pitchFamily="34" charset="-120"/>
                <a:ea typeface="微軟正黑體" panose="020B0604030504040204" pitchFamily="34" charset="-120"/>
              </a:rPr>
              <a:t>。</a:t>
            </a:r>
          </a:p>
          <a:p>
            <a:pPr algn="just" eaLnBrk="1" hangingPunct="1">
              <a:spcBef>
                <a:spcPts val="600"/>
              </a:spcBef>
              <a:spcAft>
                <a:spcPts val="600"/>
              </a:spcAft>
              <a:buSzPct val="80000"/>
              <a:buFont typeface="+mj-lt"/>
              <a:buAutoNum type="arabicPeriod"/>
            </a:pPr>
            <a:r>
              <a:rPr lang="zh-TW" altLang="en-US" sz="2000" dirty="0" smtClean="0">
                <a:solidFill>
                  <a:prstClr val="black"/>
                </a:solidFill>
                <a:latin typeface="微軟正黑體" panose="020B0604030504040204" pitchFamily="34" charset="-120"/>
                <a:ea typeface="微軟正黑體" panose="020B0604030504040204" pitchFamily="34" charset="-120"/>
              </a:rPr>
              <a:t>土地</a:t>
            </a:r>
            <a:r>
              <a:rPr lang="zh-TW" altLang="en-US" sz="2000" dirty="0">
                <a:solidFill>
                  <a:prstClr val="black"/>
                </a:solidFill>
                <a:latin typeface="微軟正黑體" panose="020B0604030504040204" pitchFamily="34" charset="-120"/>
                <a:ea typeface="微軟正黑體" panose="020B0604030504040204" pitchFamily="34" charset="-120"/>
              </a:rPr>
              <a:t>徵收條例第</a:t>
            </a:r>
            <a:r>
              <a:rPr lang="en-US" altLang="zh-TW" sz="2000" dirty="0">
                <a:solidFill>
                  <a:prstClr val="black"/>
                </a:solidFill>
                <a:latin typeface="微軟正黑體" panose="020B0604030504040204" pitchFamily="34" charset="-120"/>
                <a:ea typeface="微軟正黑體" panose="020B0604030504040204" pitchFamily="34" charset="-120"/>
              </a:rPr>
              <a:t>3-2</a:t>
            </a:r>
            <a:r>
              <a:rPr lang="zh-TW" altLang="en-US" sz="2000" dirty="0">
                <a:solidFill>
                  <a:prstClr val="black"/>
                </a:solidFill>
                <a:latin typeface="微軟正黑體" panose="020B0604030504040204" pitchFamily="34" charset="-120"/>
                <a:ea typeface="微軟正黑體" panose="020B0604030504040204" pitchFamily="34" charset="-120"/>
              </a:rPr>
              <a:t>條規定，「需用土地人興辦事業徵收土地時，應依下列因素評估興辦事業之公益性及必要性，並為綜合評估分析」，並於公聽會向所有權人及利害關係人妥予說明。</a:t>
            </a:r>
          </a:p>
          <a:p>
            <a:pPr algn="just" eaLnBrk="1" hangingPunct="1">
              <a:spcBef>
                <a:spcPts val="600"/>
              </a:spcBef>
              <a:spcAft>
                <a:spcPts val="600"/>
              </a:spcAft>
              <a:buSzPct val="80000"/>
              <a:buFont typeface="+mj-lt"/>
              <a:buAutoNum type="arabicPeriod"/>
            </a:pPr>
            <a:r>
              <a:rPr lang="zh-TW" altLang="en-US" sz="2000" dirty="0" smtClean="0">
                <a:solidFill>
                  <a:prstClr val="black"/>
                </a:solidFill>
                <a:latin typeface="微軟正黑體" panose="020B0604030504040204" pitchFamily="34" charset="-120"/>
                <a:ea typeface="微軟正黑體" panose="020B0604030504040204" pitchFamily="34" charset="-120"/>
              </a:rPr>
              <a:t>土地</a:t>
            </a:r>
            <a:r>
              <a:rPr lang="zh-TW" altLang="en-US" sz="2000" dirty="0">
                <a:solidFill>
                  <a:prstClr val="black"/>
                </a:solidFill>
                <a:latin typeface="微軟正黑體" panose="020B0604030504040204" pitchFamily="34" charset="-120"/>
                <a:ea typeface="微軟正黑體" panose="020B0604030504040204" pitchFamily="34" charset="-120"/>
              </a:rPr>
              <a:t>徵收條例施行細則第</a:t>
            </a:r>
            <a:r>
              <a:rPr lang="en-US" altLang="zh-TW" sz="2000" dirty="0">
                <a:solidFill>
                  <a:prstClr val="black"/>
                </a:solidFill>
                <a:latin typeface="微軟正黑體" panose="020B0604030504040204" pitchFamily="34" charset="-120"/>
                <a:ea typeface="微軟正黑體" panose="020B0604030504040204" pitchFamily="34" charset="-120"/>
              </a:rPr>
              <a:t>10</a:t>
            </a:r>
            <a:r>
              <a:rPr lang="zh-TW" altLang="en-US" sz="2000" dirty="0">
                <a:solidFill>
                  <a:prstClr val="black"/>
                </a:solidFill>
                <a:latin typeface="微軟正黑體" panose="020B0604030504040204" pitchFamily="34" charset="-120"/>
                <a:ea typeface="微軟正黑體" panose="020B0604030504040204" pitchFamily="34" charset="-120"/>
              </a:rPr>
              <a:t>條第</a:t>
            </a:r>
            <a:r>
              <a:rPr lang="en-US" altLang="zh-TW" sz="2000" dirty="0">
                <a:solidFill>
                  <a:prstClr val="black"/>
                </a:solidFill>
                <a:latin typeface="微軟正黑體" panose="020B0604030504040204" pitchFamily="34" charset="-120"/>
                <a:ea typeface="微軟正黑體" panose="020B0604030504040204" pitchFamily="34" charset="-120"/>
              </a:rPr>
              <a:t>3</a:t>
            </a:r>
            <a:r>
              <a:rPr lang="zh-TW" altLang="en-US" sz="2000" dirty="0">
                <a:solidFill>
                  <a:prstClr val="black"/>
                </a:solidFill>
                <a:latin typeface="微軟正黑體" panose="020B0604030504040204" pitchFamily="34" charset="-120"/>
                <a:ea typeface="微軟正黑體" panose="020B0604030504040204" pitchFamily="34" charset="-120"/>
              </a:rPr>
              <a:t>款規定「說明興辦事業概況、展示相關圖籍及說明事業計畫之公益性、必要性、適當性及合法性，並聽取土地所有權人及利害關係人之意見」</a:t>
            </a:r>
            <a:r>
              <a:rPr lang="zh-TW" altLang="en-US" sz="2000" dirty="0" smtClean="0">
                <a:solidFill>
                  <a:prstClr val="black"/>
                </a:solidFill>
                <a:latin typeface="微軟正黑體" panose="020B0604030504040204" pitchFamily="34" charset="-120"/>
                <a:ea typeface="微軟正黑體" panose="020B0604030504040204" pitchFamily="34" charset="-120"/>
              </a:rPr>
              <a:t>。</a:t>
            </a:r>
            <a:endParaRPr lang="zh-TW" altLang="en-US" sz="2000"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310161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76200">
          <a:solidFill>
            <a:srgbClr val="00FFFF"/>
          </a:solidFill>
          <a:round/>
          <a:headEnd/>
          <a:tailEnd type="triangle" w="med" len="med"/>
        </a:ln>
      </a:spPr>
      <a:bodyPr/>
      <a:lstStyle>
        <a:defPPr>
          <a:defRPr/>
        </a:defPPr>
      </a:lstStyle>
    </a:spDef>
    <a:lnDef>
      <a:spPr bwMode="auto">
        <a:xfrm>
          <a:off x="0" y="0"/>
          <a:ext cx="1" cy="1"/>
        </a:xfrm>
        <a:custGeom>
          <a:avLst/>
          <a:gdLst/>
          <a:ahLst/>
          <a:cxnLst/>
          <a:rect l="0" t="0" r="0" b="0"/>
          <a:pathLst/>
        </a:custGeom>
        <a:solidFill>
          <a:schemeClr val="bg1"/>
        </a:solidFill>
        <a:ln w="9525" cap="flat" cmpd="sng" algn="ctr">
          <a:solidFill>
            <a:srgbClr val="969696"/>
          </a:solidFill>
          <a:prstDash val="solid"/>
          <a:round/>
          <a:headEnd type="none" w="med" len="med"/>
          <a:tailEnd type="none" w="med" len="med"/>
        </a:ln>
        <a:effectLst/>
      </a:spPr>
      <a:bodyPr vert="horz" wrap="none" lIns="91440" tIns="54000" rIns="91440" bIns="54000" numCol="1" anchor="ctr" anchorCtr="0" compatLnSpc="1">
        <a:prstTxWarp prst="textNoShape">
          <a:avLst/>
        </a:prstTxWarp>
        <a:spAutoFit/>
      </a:bodyPr>
      <a:lstStyle>
        <a:defPPr marL="215900" marR="0" indent="-215900" algn="l" defTabSz="914400" rtl="0" eaLnBrk="1" fontAlgn="base" latinLnBrk="0" hangingPunct="1">
          <a:lnSpc>
            <a:spcPct val="100000"/>
          </a:lnSpc>
          <a:spcBef>
            <a:spcPct val="0"/>
          </a:spcBef>
          <a:spcAft>
            <a:spcPct val="0"/>
          </a:spcAft>
          <a:buClrTx/>
          <a:buSzTx/>
          <a:buFont typeface="Wingdings" pitchFamily="2" charset="2"/>
          <a:buChar char="n"/>
          <a:tabLst/>
          <a:defRPr kumimoji="1" lang="zh-TW" altLang="en-US" sz="2000" b="0" i="0" u="none" strike="noStrike" cap="none" normalizeH="0" baseline="0" smtClean="0">
            <a:ln>
              <a:noFill/>
            </a:ln>
            <a:solidFill>
              <a:schemeClr val="tx1"/>
            </a:solidFill>
            <a:effectLst/>
            <a:latin typeface="Times New Roman" pitchFamily="18" charset="0"/>
            <a:ea typeface="華康中黑體" pitchFamily="49" charset="-120"/>
            <a:cs typeface="華康中黑體" pitchFamily="49" charset="-120"/>
          </a:defRPr>
        </a:defPPr>
      </a:lstStyle>
    </a:lnDef>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sq">
          <a:solidFill>
            <a:srgbClr val="0000FF"/>
          </a:solidFill>
          <a:prstDash val="sysDash"/>
          <a:miter lim="800000"/>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6.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sq">
          <a:solidFill>
            <a:srgbClr val="0000FF"/>
          </a:solidFill>
          <a:prstDash val="sysDash"/>
          <a:miter lim="800000"/>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7.xml><?xml version="1.0" encoding="utf-8"?>
<a:theme xmlns:a="http://schemas.openxmlformats.org/drawingml/2006/main" name="3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sq">
          <a:solidFill>
            <a:srgbClr val="0000FF"/>
          </a:solidFill>
          <a:prstDash val="sysDash"/>
          <a:miter lim="800000"/>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8.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16608</TotalTime>
  <Words>3025</Words>
  <Application>Microsoft Office PowerPoint</Application>
  <PresentationFormat>如螢幕大小 (4:3)</PresentationFormat>
  <Paragraphs>206</Paragraphs>
  <Slides>24</Slides>
  <Notes>1</Notes>
  <HiddenSlides>0</HiddenSlides>
  <MMClips>0</MMClips>
  <ScaleCrop>false</ScaleCrop>
  <HeadingPairs>
    <vt:vector size="6" baseType="variant">
      <vt:variant>
        <vt:lpstr>使用字型</vt:lpstr>
      </vt:variant>
      <vt:variant>
        <vt:i4>14</vt:i4>
      </vt:variant>
      <vt:variant>
        <vt:lpstr>佈景主題</vt:lpstr>
      </vt:variant>
      <vt:variant>
        <vt:i4>7</vt:i4>
      </vt:variant>
      <vt:variant>
        <vt:lpstr>投影片標題</vt:lpstr>
      </vt:variant>
      <vt:variant>
        <vt:i4>24</vt:i4>
      </vt:variant>
    </vt:vector>
  </HeadingPairs>
  <TitlesOfParts>
    <vt:vector size="45" baseType="lpstr">
      <vt:lpstr>Open Sans</vt:lpstr>
      <vt:lpstr>全真粗黑體</vt:lpstr>
      <vt:lpstr>華康中黑體</vt:lpstr>
      <vt:lpstr>微軟正黑體</vt:lpstr>
      <vt:lpstr>新細明體</vt:lpstr>
      <vt:lpstr>標楷體</vt:lpstr>
      <vt:lpstr>Arial</vt:lpstr>
      <vt:lpstr>Calibri</vt:lpstr>
      <vt:lpstr>Calibri Light</vt:lpstr>
      <vt:lpstr>Constantia</vt:lpstr>
      <vt:lpstr>Times New Roman</vt:lpstr>
      <vt:lpstr>Trebuchet MS</vt:lpstr>
      <vt:lpstr>Wingdings</vt:lpstr>
      <vt:lpstr>Wingdings 2</vt:lpstr>
      <vt:lpstr>自訂設計</vt:lpstr>
      <vt:lpstr>1_流線</vt:lpstr>
      <vt:lpstr>Office 佈景主題</vt:lpstr>
      <vt:lpstr>1_Office 佈景主題</vt:lpstr>
      <vt:lpstr>1_自訂設計</vt:lpstr>
      <vt:lpstr>2_自訂設計</vt:lpstr>
      <vt:lpstr>3_自訂設計</vt:lpstr>
      <vt:lpstr>宜蘭縣蘇澳鎮L5-0b-1~L5 雨水下水道工程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CMT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0</dc:title>
  <dc:creator>Administrator</dc:creator>
  <cp:lastModifiedBy>user</cp:lastModifiedBy>
  <cp:revision>986</cp:revision>
  <cp:lastPrinted>2023-11-30T07:58:43Z</cp:lastPrinted>
  <dcterms:created xsi:type="dcterms:W3CDTF">2009-06-26T01:14:17Z</dcterms:created>
  <dcterms:modified xsi:type="dcterms:W3CDTF">2023-11-30T08:31:02Z</dcterms:modified>
</cp:coreProperties>
</file>