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5"/>
  </p:notesMasterIdLst>
  <p:sldIdLst>
    <p:sldId id="464" r:id="rId2"/>
    <p:sldId id="589" r:id="rId3"/>
    <p:sldId id="467" r:id="rId4"/>
    <p:sldId id="591" r:id="rId5"/>
    <p:sldId id="593" r:id="rId6"/>
    <p:sldId id="594" r:id="rId7"/>
    <p:sldId id="479" r:id="rId8"/>
    <p:sldId id="602" r:id="rId9"/>
    <p:sldId id="596" r:id="rId10"/>
    <p:sldId id="624" r:id="rId11"/>
    <p:sldId id="561" r:id="rId12"/>
    <p:sldId id="628" r:id="rId13"/>
    <p:sldId id="630" r:id="rId14"/>
    <p:sldId id="603" r:id="rId15"/>
    <p:sldId id="611" r:id="rId16"/>
    <p:sldId id="612" r:id="rId17"/>
    <p:sldId id="613" r:id="rId18"/>
    <p:sldId id="614" r:id="rId19"/>
    <p:sldId id="615" r:id="rId20"/>
    <p:sldId id="616" r:id="rId21"/>
    <p:sldId id="617" r:id="rId22"/>
    <p:sldId id="618" r:id="rId23"/>
    <p:sldId id="620" r:id="rId24"/>
    <p:sldId id="621" r:id="rId25"/>
    <p:sldId id="623" r:id="rId26"/>
    <p:sldId id="562" r:id="rId27"/>
    <p:sldId id="598" r:id="rId28"/>
    <p:sldId id="604" r:id="rId29"/>
    <p:sldId id="606" r:id="rId30"/>
    <p:sldId id="607" r:id="rId31"/>
    <p:sldId id="632" r:id="rId32"/>
    <p:sldId id="633" r:id="rId33"/>
    <p:sldId id="471" r:id="rId34"/>
  </p:sldIdLst>
  <p:sldSz cx="9144000" cy="5143500" type="screen16x9"/>
  <p:notesSz cx="10234613" cy="7099300"/>
  <p:embeddedFontLst>
    <p:embeddedFont>
      <p:font typeface="Calibri" panose="020F0502020204030204" pitchFamily="34" charset="0"/>
      <p:regular r:id="rId36"/>
      <p:bold r:id="rId37"/>
      <p:italic r:id="rId38"/>
      <p:boldItalic r:id="rId39"/>
    </p:embeddedFont>
    <p:embeddedFont>
      <p:font typeface="Microsoft YaHei" panose="020B0503020204020204" pitchFamily="34" charset="-122"/>
      <p:regular r:id="rId40"/>
      <p:bold r:id="rId41"/>
    </p:embeddedFont>
    <p:embeddedFont>
      <p:font typeface="Microsoft YaHei" panose="020B0503020204020204" pitchFamily="34" charset="-122"/>
      <p:regular r:id="rId40"/>
      <p:bold r:id="rId41"/>
    </p:embeddedFont>
    <p:embeddedFont>
      <p:font typeface="華康正顏楷體W9" panose="03000909000000000000" pitchFamily="65" charset="-120"/>
      <p:regular r:id="rId42"/>
    </p:embeddedFont>
    <p:embeddedFont>
      <p:font typeface="華康儷粗圓(P)" panose="020F0700000000000000" pitchFamily="34" charset="-120"/>
      <p:regular r:id="rId43"/>
    </p:embeddedFont>
    <p:embeddedFont>
      <p:font typeface="微軟正黑體" panose="020B0604030504040204" pitchFamily="34" charset="-120"/>
      <p:regular r:id="rId44"/>
      <p:bold r:id="rId45"/>
    </p:embeddedFont>
  </p:embeddedFontLst>
  <p:custDataLst>
    <p:tags r:id="rId46"/>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5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明傳 簡" initials="明傳" lastIdx="1" clrIdx="0">
    <p:extLst>
      <p:ext uri="{19B8F6BF-5375-455C-9EA6-DF929625EA0E}">
        <p15:presenceInfo xmlns:p15="http://schemas.microsoft.com/office/powerpoint/2012/main" userId="1b07177ae3e42a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2D2D2"/>
    <a:srgbClr val="CC0099"/>
    <a:srgbClr val="9C589A"/>
    <a:srgbClr val="BD392F"/>
    <a:srgbClr val="C45C54"/>
    <a:srgbClr val="647082"/>
    <a:srgbClr val="9BBB5C"/>
    <a:srgbClr val="F5AF51"/>
    <a:srgbClr val="46A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55" autoAdjust="0"/>
  </p:normalViewPr>
  <p:slideViewPr>
    <p:cSldViewPr>
      <p:cViewPr varScale="1">
        <p:scale>
          <a:sx n="135" d="100"/>
          <a:sy n="135" d="100"/>
        </p:scale>
        <p:origin x="144" y="114"/>
      </p:cViewPr>
      <p:guideLst>
        <p:guide orient="horz" pos="1620"/>
        <p:guide pos="2517"/>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1.8468010207138366E-3"/>
          <c:w val="0.96562499999999996"/>
          <c:h val="0.97783838775143406"/>
        </c:manualLayout>
      </c:layout>
      <c:barChart>
        <c:barDir val="bar"/>
        <c:grouping val="clustered"/>
        <c:varyColors val="0"/>
        <c:ser>
          <c:idx val="0"/>
          <c:order val="0"/>
          <c:tx>
            <c:strRef>
              <c:f>Sheet1!$B$1</c:f>
              <c:strCache>
                <c:ptCount val="1"/>
                <c:pt idx="0">
                  <c:v>계열 1</c:v>
                </c:pt>
              </c:strCache>
            </c:strRef>
          </c:tx>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invertIfNegative val="0"/>
          <c:dPt>
            <c:idx val="0"/>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c:spPr>
            <c:extLst>
              <c:ext xmlns:c16="http://schemas.microsoft.com/office/drawing/2014/chart" uri="{C3380CC4-5D6E-409C-BE32-E72D297353CC}">
                <c16:uniqueId val="{00000001-B576-4DC1-A0BF-FF9D4A712A64}"/>
              </c:ext>
            </c:extLst>
          </c:dPt>
          <c:dPt>
            <c:idx val="1"/>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extLst>
              <c:ext xmlns:c16="http://schemas.microsoft.com/office/drawing/2014/chart" uri="{C3380CC4-5D6E-409C-BE32-E72D297353CC}">
                <c16:uniqueId val="{00000003-B576-4DC1-A0BF-FF9D4A712A64}"/>
              </c:ext>
            </c:extLst>
          </c:dPt>
          <c:dPt>
            <c:idx val="2"/>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extLst>
              <c:ext xmlns:c16="http://schemas.microsoft.com/office/drawing/2014/chart" uri="{C3380CC4-5D6E-409C-BE32-E72D297353CC}">
                <c16:uniqueId val="{00000005-B576-4DC1-A0BF-FF9D4A712A64}"/>
              </c:ext>
            </c:extLst>
          </c:dPt>
          <c:dPt>
            <c:idx val="3"/>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extLst>
              <c:ext xmlns:c16="http://schemas.microsoft.com/office/drawing/2014/chart" uri="{C3380CC4-5D6E-409C-BE32-E72D297353CC}">
                <c16:uniqueId val="{00000007-B576-4DC1-A0BF-FF9D4A712A64}"/>
              </c:ext>
            </c:extLst>
          </c:dPt>
          <c:dPt>
            <c:idx val="4"/>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extLst>
              <c:ext xmlns:c16="http://schemas.microsoft.com/office/drawing/2014/chart" uri="{C3380CC4-5D6E-409C-BE32-E72D297353CC}">
                <c16:uniqueId val="{00000009-B576-4DC1-A0BF-FF9D4A712A64}"/>
              </c:ext>
            </c:extLst>
          </c:dPt>
          <c:dPt>
            <c:idx val="5"/>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extLst>
              <c:ext xmlns:c16="http://schemas.microsoft.com/office/drawing/2014/chart" uri="{C3380CC4-5D6E-409C-BE32-E72D297353CC}">
                <c16:uniqueId val="{0000000B-B576-4DC1-A0BF-FF9D4A712A64}"/>
              </c:ext>
            </c:extLst>
          </c:dPt>
          <c:dPt>
            <c:idx val="6"/>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extLst>
              <c:ext xmlns:c16="http://schemas.microsoft.com/office/drawing/2014/chart" uri="{C3380CC4-5D6E-409C-BE32-E72D297353CC}">
                <c16:uniqueId val="{0000000D-B576-4DC1-A0BF-FF9D4A712A64}"/>
              </c:ext>
            </c:extLst>
          </c:dPt>
          <c:dPt>
            <c:idx val="7"/>
            <c:invertIfNegative val="0"/>
            <c:bubble3D val="0"/>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n>
                <a:noFill/>
              </a:ln>
              <a:effectLst>
                <a:innerShdw blurRad="63500" dist="50800" dir="16200000">
                  <a:prstClr val="black">
                    <a:alpha val="50000"/>
                  </a:prstClr>
                </a:innerShdw>
              </a:effectLst>
            </c:spPr>
            <c:extLst>
              <c:ext xmlns:c16="http://schemas.microsoft.com/office/drawing/2014/chart" uri="{C3380CC4-5D6E-409C-BE32-E72D297353CC}">
                <c16:uniqueId val="{0000000F-B576-4DC1-A0BF-FF9D4A712A64}"/>
              </c:ext>
            </c:extLst>
          </c:dPt>
          <c:cat>
            <c:strRef>
              <c:f>Sheet1!$A$2:$A$9</c:f>
              <c:strCache>
                <c:ptCount val="8"/>
                <c:pt idx="0">
                  <c:v>배경</c:v>
                </c:pt>
                <c:pt idx="1">
                  <c:v>1</c:v>
                </c:pt>
                <c:pt idx="2">
                  <c:v>2</c:v>
                </c:pt>
                <c:pt idx="3">
                  <c:v>3</c:v>
                </c:pt>
                <c:pt idx="4">
                  <c:v>4</c:v>
                </c:pt>
                <c:pt idx="5">
                  <c:v>5</c:v>
                </c:pt>
                <c:pt idx="6">
                  <c:v>6</c:v>
                </c:pt>
                <c:pt idx="7">
                  <c:v>7</c:v>
                </c:pt>
              </c:strCache>
            </c:strRef>
          </c:cat>
          <c:val>
            <c:numRef>
              <c:f>Sheet1!$B$2:$B$9</c:f>
              <c:numCache>
                <c:formatCode>General</c:formatCode>
                <c:ptCount val="8"/>
                <c:pt idx="0">
                  <c:v>0</c:v>
                </c:pt>
                <c:pt idx="1">
                  <c:v>35</c:v>
                </c:pt>
                <c:pt idx="2">
                  <c:v>45</c:v>
                </c:pt>
                <c:pt idx="3">
                  <c:v>60</c:v>
                </c:pt>
                <c:pt idx="4">
                  <c:v>40</c:v>
                </c:pt>
                <c:pt idx="5">
                  <c:v>85</c:v>
                </c:pt>
                <c:pt idx="6">
                  <c:v>55</c:v>
                </c:pt>
                <c:pt idx="7">
                  <c:v>75</c:v>
                </c:pt>
              </c:numCache>
            </c:numRef>
          </c:val>
          <c:extLst>
            <c:ext xmlns:c16="http://schemas.microsoft.com/office/drawing/2014/chart" uri="{C3380CC4-5D6E-409C-BE32-E72D297353CC}">
              <c16:uniqueId val="{00000010-B576-4DC1-A0BF-FF9D4A712A64}"/>
            </c:ext>
          </c:extLst>
        </c:ser>
        <c:dLbls>
          <c:showLegendKey val="0"/>
          <c:showVal val="0"/>
          <c:showCatName val="0"/>
          <c:showSerName val="0"/>
          <c:showPercent val="0"/>
          <c:showBubbleSize val="0"/>
        </c:dLbls>
        <c:gapWidth val="0"/>
        <c:axId val="408255784"/>
        <c:axId val="408248336"/>
      </c:barChart>
      <c:catAx>
        <c:axId val="408255784"/>
        <c:scaling>
          <c:orientation val="maxMin"/>
        </c:scaling>
        <c:delete val="1"/>
        <c:axPos val="l"/>
        <c:numFmt formatCode="General" sourceLinked="1"/>
        <c:majorTickMark val="out"/>
        <c:minorTickMark val="none"/>
        <c:tickLblPos val="nextTo"/>
        <c:crossAx val="408248336"/>
        <c:crosses val="autoZero"/>
        <c:auto val="1"/>
        <c:lblAlgn val="ctr"/>
        <c:lblOffset val="100"/>
        <c:noMultiLvlLbl val="0"/>
      </c:catAx>
      <c:valAx>
        <c:axId val="408248336"/>
        <c:scaling>
          <c:orientation val="minMax"/>
        </c:scaling>
        <c:delete val="1"/>
        <c:axPos val="t"/>
        <c:numFmt formatCode="General" sourceLinked="1"/>
        <c:majorTickMark val="none"/>
        <c:minorTickMark val="none"/>
        <c:tickLblPos val="nextTo"/>
        <c:crossAx val="408255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3" y="1"/>
            <a:ext cx="4434999" cy="354965"/>
          </a:xfrm>
          <a:prstGeom prst="rect">
            <a:avLst/>
          </a:prstGeom>
        </p:spPr>
        <p:txBody>
          <a:bodyPr vert="horz" lIns="99066" tIns="49533" rIns="99066" bIns="49533" rtlCol="0"/>
          <a:lstStyle>
            <a:lvl1pPr algn="l">
              <a:defRPr sz="1300">
                <a:ea typeface="微软雅黑" pitchFamily="34" charset="-122"/>
              </a:defRPr>
            </a:lvl1pPr>
          </a:lstStyle>
          <a:p>
            <a:endParaRPr lang="zh-CN" altLang="en-US" dirty="0"/>
          </a:p>
        </p:txBody>
      </p:sp>
      <p:sp>
        <p:nvSpPr>
          <p:cNvPr id="3" name="日期占位符 2"/>
          <p:cNvSpPr>
            <a:spLocks noGrp="1"/>
          </p:cNvSpPr>
          <p:nvPr>
            <p:ph type="dt" idx="1"/>
          </p:nvPr>
        </p:nvSpPr>
        <p:spPr>
          <a:xfrm>
            <a:off x="5797249" y="1"/>
            <a:ext cx="4434999" cy="354965"/>
          </a:xfrm>
          <a:prstGeom prst="rect">
            <a:avLst/>
          </a:prstGeom>
        </p:spPr>
        <p:txBody>
          <a:bodyPr vert="horz" lIns="99066" tIns="49533" rIns="99066" bIns="49533" rtlCol="0"/>
          <a:lstStyle>
            <a:lvl1pPr algn="r">
              <a:defRPr sz="1300">
                <a:ea typeface="微软雅黑" pitchFamily="34" charset="-122"/>
              </a:defRPr>
            </a:lvl1pPr>
          </a:lstStyle>
          <a:p>
            <a:fld id="{673B58EF-4ABD-40F4-ACA4-FE81D742E6DD}" type="datetimeFigureOut">
              <a:rPr lang="zh-CN" altLang="en-US" smtClean="0"/>
              <a:pPr/>
              <a:t>2019/12/10</a:t>
            </a:fld>
            <a:endParaRPr lang="zh-CN" altLang="en-US" dirty="0"/>
          </a:p>
        </p:txBody>
      </p:sp>
      <p:sp>
        <p:nvSpPr>
          <p:cNvPr id="4" name="幻灯片图像占位符 3"/>
          <p:cNvSpPr>
            <a:spLocks noGrp="1" noRot="1" noChangeAspect="1"/>
          </p:cNvSpPr>
          <p:nvPr>
            <p:ph type="sldImg" idx="2"/>
          </p:nvPr>
        </p:nvSpPr>
        <p:spPr>
          <a:xfrm>
            <a:off x="2752725" y="534988"/>
            <a:ext cx="4729163" cy="2660650"/>
          </a:xfrm>
          <a:prstGeom prst="rect">
            <a:avLst/>
          </a:prstGeom>
          <a:noFill/>
          <a:ln w="12700">
            <a:solidFill>
              <a:prstClr val="black"/>
            </a:solidFill>
          </a:ln>
        </p:spPr>
        <p:txBody>
          <a:bodyPr vert="horz" lIns="99066" tIns="49533" rIns="99066" bIns="49533" rtlCol="0" anchor="ctr"/>
          <a:lstStyle/>
          <a:p>
            <a:endParaRPr lang="zh-CN" altLang="en-US" dirty="0"/>
          </a:p>
        </p:txBody>
      </p:sp>
      <p:sp>
        <p:nvSpPr>
          <p:cNvPr id="5" name="备注占位符 4"/>
          <p:cNvSpPr>
            <a:spLocks noGrp="1"/>
          </p:cNvSpPr>
          <p:nvPr>
            <p:ph type="body" sz="quarter" idx="3"/>
          </p:nvPr>
        </p:nvSpPr>
        <p:spPr>
          <a:xfrm>
            <a:off x="1023462" y="3372168"/>
            <a:ext cx="8187690" cy="3194685"/>
          </a:xfrm>
          <a:prstGeom prst="rect">
            <a:avLst/>
          </a:prstGeom>
        </p:spPr>
        <p:txBody>
          <a:bodyPr vert="horz" lIns="99066" tIns="49533" rIns="99066" bIns="49533"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3" y="6743104"/>
            <a:ext cx="4434999" cy="354965"/>
          </a:xfrm>
          <a:prstGeom prst="rect">
            <a:avLst/>
          </a:prstGeom>
        </p:spPr>
        <p:txBody>
          <a:bodyPr vert="horz" lIns="99066" tIns="49533" rIns="99066" bIns="49533" rtlCol="0" anchor="b"/>
          <a:lstStyle>
            <a:lvl1pPr algn="l">
              <a:defRPr sz="13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5797249" y="6743104"/>
            <a:ext cx="4434999" cy="354965"/>
          </a:xfrm>
          <a:prstGeom prst="rect">
            <a:avLst/>
          </a:prstGeom>
        </p:spPr>
        <p:txBody>
          <a:bodyPr vert="horz" lIns="99066" tIns="49533" rIns="99066" bIns="49533" rtlCol="0" anchor="b"/>
          <a:lstStyle>
            <a:lvl1pPr algn="r">
              <a:defRPr sz="13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240425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C6D90A32-E612-4BC5-9376-166872B4352A}"/>
              </a:ext>
            </a:extLst>
          </p:cNvPr>
          <p:cNvSpPr>
            <a:spLocks noGrp="1"/>
          </p:cNvSpPr>
          <p:nvPr>
            <p:ph type="sldNum" sz="quarter" idx="4"/>
          </p:nvPr>
        </p:nvSpPr>
        <p:spPr>
          <a:xfrm>
            <a:off x="6876256" y="4746178"/>
            <a:ext cx="2133600" cy="273844"/>
          </a:xfrm>
          <a:prstGeom prst="rect">
            <a:avLst/>
          </a:prstGeom>
        </p:spPr>
        <p:txBody>
          <a:bodyPr anchor="ctr"/>
          <a:lstStyle>
            <a:lvl1pPr algn="r">
              <a:defRPr sz="2800"/>
            </a:lvl1p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C8889892-8A95-4781-BDAC-8D2611C79A1D}"/>
              </a:ext>
            </a:extLst>
          </p:cNvPr>
          <p:cNvSpPr>
            <a:spLocks noGrp="1"/>
          </p:cNvSpPr>
          <p:nvPr>
            <p:ph type="sldNum" sz="quarter" idx="4"/>
          </p:nvPr>
        </p:nvSpPr>
        <p:spPr>
          <a:xfrm>
            <a:off x="6876256" y="4746178"/>
            <a:ext cx="2133600" cy="273844"/>
          </a:xfrm>
          <a:prstGeom prst="rect">
            <a:avLst/>
          </a:prstGeom>
        </p:spPr>
        <p:txBody>
          <a:bodyPr anchor="ctr"/>
          <a:lstStyle>
            <a:lvl1pPr algn="r">
              <a:defRPr sz="2800"/>
            </a:lvl1p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4E503267-27DB-4DAD-8D72-1ECE45DA1E04}"/>
              </a:ext>
            </a:extLst>
          </p:cNvPr>
          <p:cNvSpPr>
            <a:spLocks noGrp="1"/>
          </p:cNvSpPr>
          <p:nvPr>
            <p:ph type="sldNum" sz="quarter" idx="4"/>
          </p:nvPr>
        </p:nvSpPr>
        <p:spPr>
          <a:xfrm>
            <a:off x="6876256" y="4746178"/>
            <a:ext cx="2133600" cy="273844"/>
          </a:xfrm>
          <a:prstGeom prst="rect">
            <a:avLst/>
          </a:prstGeom>
        </p:spPr>
        <p:txBody>
          <a:bodyPr anchor="ctr"/>
          <a:lstStyle>
            <a:lvl1pPr algn="r">
              <a:defRPr sz="2800"/>
            </a:lvl1p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1330300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灯片编号占位符 5">
            <a:extLst>
              <a:ext uri="{FF2B5EF4-FFF2-40B4-BE49-F238E27FC236}">
                <a16:creationId xmlns:a16="http://schemas.microsoft.com/office/drawing/2014/main" id="{F32B2B8C-B080-4D74-A361-370DDB0A4E83}"/>
              </a:ext>
            </a:extLst>
          </p:cNvPr>
          <p:cNvSpPr>
            <a:spLocks noGrp="1"/>
          </p:cNvSpPr>
          <p:nvPr>
            <p:ph type="sldNum" sz="quarter" idx="4"/>
          </p:nvPr>
        </p:nvSpPr>
        <p:spPr>
          <a:xfrm>
            <a:off x="6876256" y="4746178"/>
            <a:ext cx="2133600" cy="273844"/>
          </a:xfrm>
          <a:prstGeom prst="rect">
            <a:avLst/>
          </a:prstGeom>
        </p:spPr>
        <p:txBody>
          <a:bodyPr anchor="ctr"/>
          <a:lstStyle>
            <a:lvl1pPr algn="r">
              <a:defRPr sz="2800"/>
            </a:lvl1p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2033521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95DF45C-3474-4E86-94E4-B4FF1828C470}"/>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5">
            <a:extLst>
              <a:ext uri="{FF2B5EF4-FFF2-40B4-BE49-F238E27FC236}">
                <a16:creationId xmlns:a16="http://schemas.microsoft.com/office/drawing/2014/main" id="{D622C3E4-80F0-4443-BA9F-3E250F59ADDE}"/>
              </a:ext>
            </a:extLst>
          </p:cNvPr>
          <p:cNvSpPr>
            <a:spLocks noGrp="1"/>
          </p:cNvSpPr>
          <p:nvPr>
            <p:ph type="sldNum" sz="quarter" idx="4"/>
          </p:nvPr>
        </p:nvSpPr>
        <p:spPr>
          <a:xfrm>
            <a:off x="6876256" y="4746178"/>
            <a:ext cx="2133600" cy="273844"/>
          </a:xfrm>
          <a:prstGeom prst="rect">
            <a:avLst/>
          </a:prstGeom>
        </p:spPr>
        <p:txBody>
          <a:bodyPr anchor="ctr"/>
          <a:lstStyle>
            <a:lvl1pPr algn="r">
              <a:defRPr sz="2800"/>
            </a:lvl1pPr>
          </a:lstStyle>
          <a:p>
            <a:fld id="{994C8F1E-C324-4ECD-9D66-17513A2AE6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31D9CE8-17B0-4F8B-9B77-648F021BB6AB}"/>
              </a:ext>
            </a:extLst>
          </p:cNvPr>
          <p:cNvPicPr>
            <a:picLocks noChangeAspect="1"/>
          </p:cNvPicPr>
          <p:nvPr/>
        </p:nvPicPr>
        <p:blipFill rotWithShape="1">
          <a:blip r:embed="rId2" cstate="print">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a:stretch/>
        </p:blipFill>
        <p:spPr>
          <a:xfrm>
            <a:off x="0" y="0"/>
            <a:ext cx="9144000" cy="2571750"/>
          </a:xfrm>
          <a:prstGeom prst="rect">
            <a:avLst/>
          </a:prstGeom>
        </p:spPr>
      </p:pic>
      <p:sp>
        <p:nvSpPr>
          <p:cNvPr id="12" name="矩形: 圆角 11">
            <a:extLst>
              <a:ext uri="{FF2B5EF4-FFF2-40B4-BE49-F238E27FC236}">
                <a16:creationId xmlns:a16="http://schemas.microsoft.com/office/drawing/2014/main" id="{1D5F35D6-1E72-4C4F-A492-0C10C53547F1}"/>
              </a:ext>
            </a:extLst>
          </p:cNvPr>
          <p:cNvSpPr/>
          <p:nvPr/>
        </p:nvSpPr>
        <p:spPr>
          <a:xfrm>
            <a:off x="467544" y="504824"/>
            <a:ext cx="8208912" cy="4227165"/>
          </a:xfrm>
          <a:prstGeom prst="roundRect">
            <a:avLst>
              <a:gd name="adj" fmla="val 3113"/>
            </a:avLst>
          </a:prstGeom>
          <a:solidFill>
            <a:schemeClr val="bg1"/>
          </a:solidFill>
          <a:ln w="3175">
            <a:solidFill>
              <a:schemeClr val="tx1">
                <a:lumMod val="50000"/>
                <a:lumOff val="50000"/>
              </a:schemeClr>
            </a:solid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a:extLst>
              <a:ext uri="{FF2B5EF4-FFF2-40B4-BE49-F238E27FC236}">
                <a16:creationId xmlns:a16="http://schemas.microsoft.com/office/drawing/2014/main" id="{163816B0-01B2-4BD4-BCE1-123E15F266FA}"/>
              </a:ext>
            </a:extLst>
          </p:cNvPr>
          <p:cNvGrpSpPr/>
          <p:nvPr/>
        </p:nvGrpSpPr>
        <p:grpSpPr>
          <a:xfrm>
            <a:off x="7884368" y="627534"/>
            <a:ext cx="504056" cy="360040"/>
            <a:chOff x="7596336" y="740307"/>
            <a:chExt cx="504056" cy="360040"/>
          </a:xfrm>
        </p:grpSpPr>
        <p:cxnSp>
          <p:nvCxnSpPr>
            <p:cNvPr id="14" name="直接连接符 13">
              <a:extLst>
                <a:ext uri="{FF2B5EF4-FFF2-40B4-BE49-F238E27FC236}">
                  <a16:creationId xmlns:a16="http://schemas.microsoft.com/office/drawing/2014/main" id="{41187E59-9576-4D61-9C23-7079E8325C25}"/>
                </a:ext>
              </a:extLst>
            </p:cNvPr>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DD233BD-3DE3-4306-A347-6E1DA41C8334}"/>
                </a:ext>
              </a:extLst>
            </p:cNvPr>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7">
            <a:extLst>
              <a:ext uri="{FF2B5EF4-FFF2-40B4-BE49-F238E27FC236}">
                <a16:creationId xmlns:a16="http://schemas.microsoft.com/office/drawing/2014/main" id="{BE471C66-78B9-4A13-9735-88680083824A}"/>
              </a:ext>
            </a:extLst>
          </p:cNvPr>
          <p:cNvSpPr>
            <a:spLocks noChangeArrowheads="1"/>
          </p:cNvSpPr>
          <p:nvPr/>
        </p:nvSpPr>
        <p:spPr bwMode="auto">
          <a:xfrm>
            <a:off x="1691680" y="2316237"/>
            <a:ext cx="6552728"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defRPr/>
            </a:pPr>
            <a:r>
              <a:rPr lang="zh-TW" altLang="en-US" sz="4000" b="1" spc="300" dirty="0">
                <a:solidFill>
                  <a:srgbClr val="000000"/>
                </a:solidFill>
                <a:latin typeface="微软雅黑" panose="020B0503020204020204" pitchFamily="34" charset="-122"/>
                <a:ea typeface="微软雅黑" panose="020B0503020204020204" pitchFamily="34" charset="-122"/>
                <a:cs typeface="+mn-ea"/>
                <a:sym typeface="+mn-lt"/>
              </a:rPr>
              <a:t>第</a:t>
            </a:r>
            <a:r>
              <a:rPr lang="en-US" altLang="zh-TW" sz="4000" b="1" spc="300" dirty="0">
                <a:solidFill>
                  <a:srgbClr val="000000"/>
                </a:solidFill>
                <a:latin typeface="微软雅黑" panose="020B0503020204020204" pitchFamily="34" charset="-122"/>
                <a:ea typeface="微软雅黑" panose="020B0503020204020204" pitchFamily="34" charset="-122"/>
                <a:cs typeface="+mn-ea"/>
                <a:sym typeface="+mn-lt"/>
              </a:rPr>
              <a:t>9</a:t>
            </a:r>
            <a:r>
              <a:rPr lang="zh-TW" altLang="en-US" sz="4000" b="1" spc="300" dirty="0">
                <a:solidFill>
                  <a:srgbClr val="000000"/>
                </a:solidFill>
                <a:latin typeface="微软雅黑" panose="020B0503020204020204" pitchFamily="34" charset="-122"/>
                <a:ea typeface="微软雅黑" panose="020B0503020204020204" pitchFamily="34" charset="-122"/>
                <a:cs typeface="+mn-ea"/>
                <a:sym typeface="+mn-lt"/>
              </a:rPr>
              <a:t>次工作推動報告</a:t>
            </a:r>
            <a:endParaRPr lang="zh-CN" altLang="en-US" sz="4000" b="1" spc="300" dirty="0">
              <a:solidFill>
                <a:srgbClr val="000000"/>
              </a:solidFill>
              <a:latin typeface="微软雅黑" panose="020B0503020204020204" pitchFamily="34" charset="-122"/>
              <a:ea typeface="微软雅黑" panose="020B0503020204020204" pitchFamily="34" charset="-122"/>
              <a:cs typeface="+mn-ea"/>
              <a:sym typeface="+mn-lt"/>
            </a:endParaRPr>
          </a:p>
        </p:txBody>
      </p:sp>
      <p:cxnSp>
        <p:nvCxnSpPr>
          <p:cNvPr id="22" name="直接连接符 21">
            <a:extLst>
              <a:ext uri="{FF2B5EF4-FFF2-40B4-BE49-F238E27FC236}">
                <a16:creationId xmlns:a16="http://schemas.microsoft.com/office/drawing/2014/main" id="{04CF0174-493E-4A26-88FE-130F5CCA5036}"/>
              </a:ext>
            </a:extLst>
          </p:cNvPr>
          <p:cNvCxnSpPr/>
          <p:nvPr/>
        </p:nvCxnSpPr>
        <p:spPr>
          <a:xfrm>
            <a:off x="6948264" y="3075806"/>
            <a:ext cx="12241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A1EB0E79-4D04-43AE-A098-A6CCD5943D82}"/>
              </a:ext>
            </a:extLst>
          </p:cNvPr>
          <p:cNvSpPr txBox="1"/>
          <p:nvPr/>
        </p:nvSpPr>
        <p:spPr>
          <a:xfrm>
            <a:off x="1691680" y="3302704"/>
            <a:ext cx="6480720" cy="1005147"/>
          </a:xfrm>
          <a:prstGeom prst="rect">
            <a:avLst/>
          </a:prstGeom>
          <a:noFill/>
        </p:spPr>
        <p:txBody>
          <a:bodyPr wrap="square" lIns="0" tIns="0" rIns="0" bIns="0" rtlCol="0">
            <a:spAutoFit/>
          </a:bodyPr>
          <a:lstStyle/>
          <a:p>
            <a:pPr algn="r">
              <a:lnSpc>
                <a:spcPts val="2700"/>
              </a:lnSpc>
            </a:pPr>
            <a:r>
              <a:rPr lang="zh-TW" altLang="en-US" b="1" dirty="0">
                <a:latin typeface="微軟正黑體" panose="020B0604030504040204" pitchFamily="34" charset="-120"/>
                <a:ea typeface="微軟正黑體" panose="020B0604030504040204" pitchFamily="34" charset="-120"/>
                <a:cs typeface="Calibri" panose="020F0502020204030204" pitchFamily="34" charset="0"/>
              </a:rPr>
              <a:t>簡報人：洪啟東教授</a:t>
            </a:r>
          </a:p>
          <a:p>
            <a:pPr algn="r">
              <a:lnSpc>
                <a:spcPts val="2700"/>
              </a:lnSpc>
            </a:pPr>
            <a:r>
              <a:rPr lang="zh-TW" altLang="en-US" b="1" dirty="0">
                <a:latin typeface="微軟正黑體" panose="020B0604030504040204" pitchFamily="34" charset="-120"/>
                <a:ea typeface="微軟正黑體" panose="020B0604030504040204" pitchFamily="34" charset="-120"/>
                <a:cs typeface="Calibri" panose="020F0502020204030204" pitchFamily="34" charset="0"/>
              </a:rPr>
              <a:t>計畫主持人：洪啟東教授</a:t>
            </a:r>
          </a:p>
          <a:p>
            <a:pPr algn="r">
              <a:lnSpc>
                <a:spcPts val="2700"/>
              </a:lnSpc>
            </a:pPr>
            <a:r>
              <a:rPr lang="zh-TW" altLang="en-US" b="1" dirty="0">
                <a:latin typeface="微軟正黑體" panose="020B0604030504040204" pitchFamily="34" charset="-120"/>
                <a:ea typeface="微軟正黑體" panose="020B0604030504040204" pitchFamily="34" charset="-120"/>
                <a:cs typeface="Calibri" panose="020F0502020204030204" pitchFamily="34" charset="0"/>
              </a:rPr>
              <a:t>協同主持人：林文苑教授、莊睦雄教授                            </a:t>
            </a:r>
            <a:endParaRPr lang="zh-CN" altLang="en-US" b="1"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24" name="文本框 23">
            <a:extLst>
              <a:ext uri="{FF2B5EF4-FFF2-40B4-BE49-F238E27FC236}">
                <a16:creationId xmlns:a16="http://schemas.microsoft.com/office/drawing/2014/main" id="{71429B25-FA58-49BD-A76E-E9B63AD3EB32}"/>
              </a:ext>
            </a:extLst>
          </p:cNvPr>
          <p:cNvSpPr txBox="1"/>
          <p:nvPr/>
        </p:nvSpPr>
        <p:spPr>
          <a:xfrm>
            <a:off x="467544" y="1405588"/>
            <a:ext cx="7776856" cy="800219"/>
          </a:xfrm>
          <a:prstGeom prst="rect">
            <a:avLst/>
          </a:prstGeom>
          <a:noFill/>
        </p:spPr>
        <p:txBody>
          <a:bodyPr wrap="square" lIns="0" tIns="0" rIns="0" bIns="0" rtlCol="0">
            <a:spAutoFit/>
          </a:bodyPr>
          <a:lstStyle/>
          <a:p>
            <a:pPr algn="r" eaLnBrk="1" latinLnBrk="1" hangingPunct="1">
              <a:defRPr/>
            </a:pPr>
            <a:r>
              <a:rPr lang="zh-TW" altLang="en-US" sz="2600" dirty="0">
                <a:latin typeface="華康儷粗圓(P)" panose="02010601000101010101" pitchFamily="2" charset="-120"/>
                <a:ea typeface="華康儷粗圓(P)" panose="02010601000101010101" pitchFamily="2" charset="-120"/>
              </a:rPr>
              <a:t>宜蘭縣災害防救深耕第</a:t>
            </a:r>
            <a:r>
              <a:rPr lang="en-US" altLang="zh-TW" sz="2600" dirty="0">
                <a:latin typeface="華康儷粗圓(P)" panose="02010601000101010101" pitchFamily="2" charset="-120"/>
                <a:ea typeface="華康儷粗圓(P)" panose="02010601000101010101" pitchFamily="2" charset="-120"/>
              </a:rPr>
              <a:t>3</a:t>
            </a:r>
            <a:r>
              <a:rPr lang="zh-TW" altLang="en-US" sz="2600" dirty="0">
                <a:latin typeface="華康儷粗圓(P)" panose="02010601000101010101" pitchFamily="2" charset="-120"/>
                <a:ea typeface="華康儷粗圓(P)" panose="02010601000101010101" pitchFamily="2" charset="-120"/>
              </a:rPr>
              <a:t>期計畫委託專業技術服務</a:t>
            </a:r>
            <a:endParaRPr lang="en-US" altLang="zh-TW" sz="2600" dirty="0">
              <a:latin typeface="華康儷粗圓(P)" panose="02010601000101010101" pitchFamily="2" charset="-120"/>
              <a:ea typeface="華康儷粗圓(P)" panose="02010601000101010101" pitchFamily="2" charset="-120"/>
            </a:endParaRPr>
          </a:p>
          <a:p>
            <a:pPr algn="r" eaLnBrk="1" latinLnBrk="1" hangingPunct="1">
              <a:defRPr/>
            </a:pPr>
            <a:r>
              <a:rPr lang="zh-TW" altLang="en-US" sz="2600" dirty="0">
                <a:latin typeface="華康儷粗圓(P)" panose="02010601000101010101" pitchFamily="2" charset="-120"/>
                <a:ea typeface="華康儷粗圓(P)" panose="02010601000101010101" pitchFamily="2" charset="-120"/>
              </a:rPr>
              <a:t>勞務</a:t>
            </a:r>
            <a:r>
              <a:rPr lang="en-US" altLang="zh-TW" sz="2600" dirty="0">
                <a:latin typeface="華康儷粗圓(P)" panose="02010601000101010101" pitchFamily="2" charset="-120"/>
                <a:ea typeface="華康儷粗圓(P)" panose="02010601000101010101" pitchFamily="2" charset="-120"/>
              </a:rPr>
              <a:t>(108</a:t>
            </a:r>
            <a:r>
              <a:rPr lang="zh-TW" altLang="en-US" sz="2600" dirty="0">
                <a:latin typeface="華康儷粗圓(P)" panose="02010601000101010101" pitchFamily="2" charset="-120"/>
                <a:ea typeface="華康儷粗圓(P)" panose="02010601000101010101" pitchFamily="2" charset="-120"/>
              </a:rPr>
              <a:t>年度續約</a:t>
            </a:r>
            <a:r>
              <a:rPr lang="en-US" altLang="zh-TW" sz="2600" dirty="0">
                <a:latin typeface="華康儷粗圓(P)" panose="02010601000101010101" pitchFamily="2" charset="-120"/>
                <a:ea typeface="華康儷粗圓(P)" panose="02010601000101010101" pitchFamily="2" charset="-120"/>
              </a:rPr>
              <a:t>)</a:t>
            </a:r>
            <a:r>
              <a:rPr lang="zh-TW" altLang="en-US" sz="2600" dirty="0">
                <a:latin typeface="華康儷粗圓(P)" panose="02010601000101010101" pitchFamily="2" charset="-120"/>
                <a:ea typeface="華康儷粗圓(P)" panose="02010601000101010101" pitchFamily="2" charset="-120"/>
              </a:rPr>
              <a:t>採購案</a:t>
            </a:r>
          </a:p>
        </p:txBody>
      </p:sp>
      <p:pic>
        <p:nvPicPr>
          <p:cNvPr id="15" name="圖片 3" descr="描述: D:\什麼？！\NFA_logo.JPG">
            <a:extLst>
              <a:ext uri="{FF2B5EF4-FFF2-40B4-BE49-F238E27FC236}">
                <a16:creationId xmlns:a16="http://schemas.microsoft.com/office/drawing/2014/main" id="{8F513688-D357-4A75-A9C3-1F7B7E36DF6F}"/>
              </a:ext>
            </a:extLst>
          </p:cNvPr>
          <p:cNvPicPr>
            <a:picLocks noChangeAspect="1" noChangeArrowheads="1"/>
          </p:cNvPicPr>
          <p:nvPr/>
        </p:nvPicPr>
        <p:blipFill>
          <a:blip r:embed="rId3">
            <a:clrChange>
              <a:clrFrom>
                <a:srgbClr val="FCFBFF"/>
              </a:clrFrom>
              <a:clrTo>
                <a:srgbClr val="FCFBFF">
                  <a:alpha val="0"/>
                </a:srgbClr>
              </a:clrTo>
            </a:clrChange>
            <a:extLst>
              <a:ext uri="{28A0092B-C50C-407E-A947-70E740481C1C}">
                <a14:useLocalDpi xmlns:a14="http://schemas.microsoft.com/office/drawing/2010/main" val="0"/>
              </a:ext>
            </a:extLst>
          </a:blip>
          <a:srcRect/>
          <a:stretch>
            <a:fillRect/>
          </a:stretch>
        </p:blipFill>
        <p:spPr bwMode="auto">
          <a:xfrm>
            <a:off x="179388" y="38100"/>
            <a:ext cx="4143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a:extLst>
              <a:ext uri="{FF2B5EF4-FFF2-40B4-BE49-F238E27FC236}">
                <a16:creationId xmlns:a16="http://schemas.microsoft.com/office/drawing/2014/main" id="{AD12D236-C2AC-4FAE-89B4-9FCCE9BB023B}"/>
              </a:ext>
            </a:extLst>
          </p:cNvPr>
          <p:cNvSpPr>
            <a:spLocks noChangeArrowheads="1"/>
          </p:cNvSpPr>
          <p:nvPr/>
        </p:nvSpPr>
        <p:spPr bwMode="auto">
          <a:xfrm>
            <a:off x="407049" y="57120"/>
            <a:ext cx="23647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27000">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latinLnBrk="1"/>
            <a:r>
              <a:rPr lang="zh-TW" altLang="en-US" sz="2000" dirty="0">
                <a:solidFill>
                  <a:schemeClr val="bg1"/>
                </a:solidFill>
                <a:latin typeface="華康正顏楷體W9" panose="03000909000000000000" pitchFamily="65" charset="-120"/>
                <a:ea typeface="華康正顏楷體W9" panose="03000909000000000000" pitchFamily="65" charset="-120"/>
                <a:cs typeface="Arial" charset="0"/>
              </a:rPr>
              <a:t>宜蘭縣政府消防局</a:t>
            </a:r>
          </a:p>
        </p:txBody>
      </p:sp>
      <p:grpSp>
        <p:nvGrpSpPr>
          <p:cNvPr id="3" name="群組 2"/>
          <p:cNvGrpSpPr/>
          <p:nvPr/>
        </p:nvGrpSpPr>
        <p:grpSpPr>
          <a:xfrm>
            <a:off x="788347" y="4262318"/>
            <a:ext cx="3279597" cy="366692"/>
            <a:chOff x="788347" y="4262318"/>
            <a:chExt cx="3279597" cy="366692"/>
          </a:xfrm>
        </p:grpSpPr>
        <p:grpSp>
          <p:nvGrpSpPr>
            <p:cNvPr id="2" name="群組 1"/>
            <p:cNvGrpSpPr/>
            <p:nvPr/>
          </p:nvGrpSpPr>
          <p:grpSpPr>
            <a:xfrm>
              <a:off x="1531988" y="4292870"/>
              <a:ext cx="2535956" cy="288032"/>
              <a:chOff x="739900" y="4292870"/>
              <a:chExt cx="2535956" cy="288032"/>
            </a:xfrm>
          </p:grpSpPr>
          <p:sp>
            <p:nvSpPr>
              <p:cNvPr id="25" name="矩形: 圆角 24">
                <a:extLst>
                  <a:ext uri="{FF2B5EF4-FFF2-40B4-BE49-F238E27FC236}">
                    <a16:creationId xmlns:a16="http://schemas.microsoft.com/office/drawing/2014/main" id="{335C186D-EE9E-494A-9350-B5AB61928A45}"/>
                  </a:ext>
                </a:extLst>
              </p:cNvPr>
              <p:cNvSpPr/>
              <p:nvPr/>
            </p:nvSpPr>
            <p:spPr>
              <a:xfrm>
                <a:off x="739900" y="4292870"/>
                <a:ext cx="2448272" cy="288032"/>
              </a:xfrm>
              <a:prstGeom prst="round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軟正黑體" panose="020B0604030504040204" pitchFamily="34" charset="-120"/>
                  <a:ea typeface="微軟正黑體" panose="020B0604030504040204" pitchFamily="34" charset="-120"/>
                </a:endParaRPr>
              </a:p>
            </p:txBody>
          </p:sp>
          <p:sp>
            <p:nvSpPr>
              <p:cNvPr id="26" name="文本框 25">
                <a:extLst>
                  <a:ext uri="{FF2B5EF4-FFF2-40B4-BE49-F238E27FC236}">
                    <a16:creationId xmlns:a16="http://schemas.microsoft.com/office/drawing/2014/main" id="{39AB3CD8-1382-4B0D-8681-FB8D3798B664}"/>
                  </a:ext>
                </a:extLst>
              </p:cNvPr>
              <p:cNvSpPr txBox="1"/>
              <p:nvPr/>
            </p:nvSpPr>
            <p:spPr>
              <a:xfrm>
                <a:off x="827584" y="4337511"/>
                <a:ext cx="2448272" cy="215444"/>
              </a:xfrm>
              <a:prstGeom prst="rect">
                <a:avLst/>
              </a:prstGeom>
              <a:noFill/>
            </p:spPr>
            <p:txBody>
              <a:bodyPr wrap="square" lIns="0" tIns="0" rIns="0" bIns="0" rtlCol="0">
                <a:spAutoFit/>
              </a:bodyPr>
              <a:lstStyle/>
              <a:p>
                <a:r>
                  <a:rPr lang="zh-TW" altLang="en-US" sz="1400" b="1" dirty="0">
                    <a:solidFill>
                      <a:schemeClr val="accent4">
                        <a:lumMod val="65000"/>
                        <a:lumOff val="35000"/>
                      </a:schemeClr>
                    </a:solidFill>
                    <a:latin typeface="微軟正黑體" panose="020B0604030504040204" pitchFamily="34" charset="-120"/>
                    <a:ea typeface="微軟正黑體" panose="020B0604030504040204" pitchFamily="34" charset="-120"/>
                  </a:rPr>
                  <a:t>１０８年１２月１０日（二）</a:t>
                </a:r>
                <a:endParaRPr lang="zh-CN" altLang="en-US" sz="1400" dirty="0">
                  <a:solidFill>
                    <a:schemeClr val="accent4">
                      <a:lumMod val="65000"/>
                      <a:lumOff val="35000"/>
                    </a:schemeClr>
                  </a:solidFill>
                  <a:latin typeface="微軟正黑體" panose="020B0604030504040204" pitchFamily="34" charset="-120"/>
                  <a:ea typeface="微軟正黑體" panose="020B0604030504040204" pitchFamily="34" charset="-120"/>
                </a:endParaRPr>
              </a:p>
            </p:txBody>
          </p:sp>
        </p:grpSp>
        <p:pic>
          <p:nvPicPr>
            <p:cNvPr id="18" name="圖片 17">
              <a:extLst>
                <a:ext uri="{FF2B5EF4-FFF2-40B4-BE49-F238E27FC236}">
                  <a16:creationId xmlns:a16="http://schemas.microsoft.com/office/drawing/2014/main" id="{C0DA273B-40D1-4DA8-9212-5C04AA0B5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347" y="4262318"/>
              <a:ext cx="366692" cy="366692"/>
            </a:xfrm>
            <a:prstGeom prst="rect">
              <a:avLst/>
            </a:prstGeom>
          </p:spPr>
        </p:pic>
        <p:pic>
          <p:nvPicPr>
            <p:cNvPr id="20" name="圖片 19">
              <a:extLst>
                <a:ext uri="{FF2B5EF4-FFF2-40B4-BE49-F238E27FC236}">
                  <a16:creationId xmlns:a16="http://schemas.microsoft.com/office/drawing/2014/main" id="{8E573AA8-4AF2-4245-87C4-0DFBE2FDE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262" y="4262318"/>
              <a:ext cx="352854" cy="360000"/>
            </a:xfrm>
            <a:prstGeom prst="rect">
              <a:avLst/>
            </a:prstGeom>
          </p:spPr>
        </p:pic>
      </p:grpSp>
    </p:spTree>
    <p:extLst>
      <p:ext uri="{BB962C8B-B14F-4D97-AF65-F5344CB8AC3E}">
        <p14:creationId xmlns:p14="http://schemas.microsoft.com/office/powerpoint/2010/main" val="3368727776"/>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2FAA6EA4-17C9-443D-93A2-3E0F1FBAF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9286" y="536270"/>
            <a:ext cx="6078781" cy="4559085"/>
          </a:xfrm>
          <a:prstGeom prst="rect">
            <a:avLst/>
          </a:prstGeom>
        </p:spPr>
      </p:pic>
      <p:sp>
        <p:nvSpPr>
          <p:cNvPr id="2" name="投影片編號版面配置區 1"/>
          <p:cNvSpPr>
            <a:spLocks noGrp="1"/>
          </p:cNvSpPr>
          <p:nvPr>
            <p:ph type="sldNum" sz="quarter" idx="4"/>
          </p:nvPr>
        </p:nvSpPr>
        <p:spPr/>
        <p:txBody>
          <a:bodyPr/>
          <a:lstStyle/>
          <a:p>
            <a:fld id="{994C8F1E-C324-4ECD-9D66-17513A2AE6B7}" type="slidenum">
              <a:rPr lang="zh-CN" altLang="en-US" smtClean="0"/>
              <a:pPr/>
              <a:t>10</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3793044"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二、觀光防災避難看板設置</a:t>
            </a:r>
            <a:endParaRPr lang="zh-CN" altLang="en-US" sz="2700" b="1" dirty="0">
              <a:latin typeface="微软雅黑" pitchFamily="34" charset="-122"/>
              <a:ea typeface="微软雅黑" pitchFamily="34" charset="-122"/>
            </a:endParaRPr>
          </a:p>
        </p:txBody>
      </p:sp>
      <p:sp>
        <p:nvSpPr>
          <p:cNvPr id="25" name="矩形: 圆角 24">
            <a:extLst>
              <a:ext uri="{FF2B5EF4-FFF2-40B4-BE49-F238E27FC236}">
                <a16:creationId xmlns:a16="http://schemas.microsoft.com/office/drawing/2014/main" id="{B6E07D22-B6CA-4C18-BA67-18BF356CD92B}"/>
              </a:ext>
            </a:extLst>
          </p:cNvPr>
          <p:cNvSpPr/>
          <p:nvPr/>
        </p:nvSpPr>
        <p:spPr>
          <a:xfrm>
            <a:off x="107504" y="544815"/>
            <a:ext cx="2736304" cy="325377"/>
          </a:xfrm>
          <a:prstGeom prst="roundRect">
            <a:avLst>
              <a:gd name="adj" fmla="val 50000"/>
            </a:avLst>
          </a:prstGeom>
          <a:solidFill>
            <a:srgbClr val="CC0099"/>
          </a:solidFill>
          <a:ln w="12700">
            <a:miter lim="400000"/>
          </a:ln>
        </p:spPr>
        <p:txBody>
          <a:bodyPr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cs typeface="+mn-ea"/>
                <a:sym typeface="+mn-lt"/>
              </a:rPr>
              <a:t>3.</a:t>
            </a:r>
            <a:r>
              <a:rPr lang="zh-TW" altLang="en-US" b="1" dirty="0">
                <a:solidFill>
                  <a:schemeClr val="bg1"/>
                </a:solidFill>
                <a:latin typeface="微軟正黑體" panose="020B0604030504040204" pitchFamily="34" charset="-120"/>
                <a:ea typeface="微軟正黑體" panose="020B0604030504040204" pitchFamily="34" charset="-120"/>
                <a:cs typeface="+mn-ea"/>
                <a:sym typeface="+mn-lt"/>
              </a:rPr>
              <a:t>配合觀光旅遊景點</a:t>
            </a:r>
            <a:endParaRPr lang="en-US" altLang="zh-TW" b="1" dirty="0">
              <a:solidFill>
                <a:schemeClr val="bg1"/>
              </a:solidFill>
              <a:latin typeface="微軟正黑體" panose="020B0604030504040204" pitchFamily="34" charset="-120"/>
              <a:ea typeface="微軟正黑體" panose="020B0604030504040204" pitchFamily="34" charset="-120"/>
              <a:cs typeface="+mn-ea"/>
              <a:sym typeface="+mn-lt"/>
            </a:endParaRPr>
          </a:p>
        </p:txBody>
      </p:sp>
      <p:sp>
        <p:nvSpPr>
          <p:cNvPr id="26" name="內容版面配置區 12">
            <a:extLst>
              <a:ext uri="{FF2B5EF4-FFF2-40B4-BE49-F238E27FC236}">
                <a16:creationId xmlns:a16="http://schemas.microsoft.com/office/drawing/2014/main" id="{F3563851-FEDF-4F63-86F3-7AC0AFF9C3EB}"/>
              </a:ext>
            </a:extLst>
          </p:cNvPr>
          <p:cNvSpPr txBox="1">
            <a:spLocks/>
          </p:cNvSpPr>
          <p:nvPr/>
        </p:nvSpPr>
        <p:spPr bwMode="auto">
          <a:xfrm>
            <a:off x="107504" y="910678"/>
            <a:ext cx="2808312"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ts val="2400"/>
              </a:lnSpc>
              <a:buClrTx/>
              <a:buFont typeface="微軟正黑體" panose="020B0604030504040204" pitchFamily="34" charset="-120"/>
              <a:buChar char="★"/>
            </a:pPr>
            <a:r>
              <a:rPr lang="zh-TW" altLang="en-US" sz="1800" b="1" kern="0" dirty="0">
                <a:latin typeface="微軟正黑體" pitchFamily="34" charset="-120"/>
                <a:ea typeface="微軟正黑體" pitchFamily="34" charset="-120"/>
              </a:rPr>
              <a:t>以</a:t>
            </a:r>
            <a:r>
              <a:rPr lang="en-US" altLang="zh-TW" sz="1800" b="1" kern="0" dirty="0">
                <a:latin typeface="微軟正黑體" pitchFamily="34" charset="-120"/>
                <a:ea typeface="微軟正黑體" pitchFamily="34" charset="-120"/>
              </a:rPr>
              <a:t>108</a:t>
            </a:r>
            <a:r>
              <a:rPr lang="zh-TW" altLang="en-US" sz="1800" b="1" kern="0" dirty="0">
                <a:latin typeface="微軟正黑體" pitchFamily="34" charset="-120"/>
                <a:ea typeface="微軟正黑體" pitchFamily="34" charset="-120"/>
              </a:rPr>
              <a:t>年全台十大話題夜市</a:t>
            </a:r>
            <a:r>
              <a:rPr lang="en-US" altLang="zh-TW" sz="1800" b="1" kern="0" dirty="0">
                <a:latin typeface="微軟正黑體" pitchFamily="34" charset="-120"/>
                <a:ea typeface="微軟正黑體" pitchFamily="34" charset="-120"/>
              </a:rPr>
              <a:t>-</a:t>
            </a:r>
            <a:r>
              <a:rPr lang="zh-TW" altLang="en-US" sz="1800" b="1" u="sng" kern="0" dirty="0">
                <a:solidFill>
                  <a:srgbClr val="C00000"/>
                </a:solidFill>
                <a:latin typeface="微軟正黑體" pitchFamily="34" charset="-120"/>
                <a:ea typeface="微軟正黑體" pitchFamily="34" charset="-120"/>
              </a:rPr>
              <a:t>宜蘭市東門夜市設置</a:t>
            </a:r>
            <a:r>
              <a:rPr lang="zh-TW" altLang="en-US" sz="1800" b="1" kern="0" dirty="0">
                <a:latin typeface="微軟正黑體" pitchFamily="34" charset="-120"/>
                <a:ea typeface="微軟正黑體" pitchFamily="34" charset="-120"/>
              </a:rPr>
              <a:t>，結合</a:t>
            </a:r>
            <a:r>
              <a:rPr lang="en-US" altLang="zh-TW" sz="1800" b="1" kern="0" dirty="0">
                <a:latin typeface="微軟正黑體" pitchFamily="34" charset="-120"/>
                <a:ea typeface="微軟正黑體" pitchFamily="34" charset="-120"/>
              </a:rPr>
              <a:t>108</a:t>
            </a:r>
            <a:r>
              <a:rPr lang="zh-TW" altLang="en-US" sz="1800" b="1" kern="0" dirty="0">
                <a:latin typeface="微軟正黑體" pitchFamily="34" charset="-120"/>
                <a:ea typeface="微軟正黑體" pitchFamily="34" charset="-120"/>
              </a:rPr>
              <a:t>年宜蘭市觀光小鎮地圖和避難收容處所位置，繪製觀光防災導覽地圖。</a:t>
            </a:r>
            <a:endParaRPr lang="en-US" altLang="zh-TW" sz="1800" b="1" kern="0" dirty="0">
              <a:latin typeface="微軟正黑體" pitchFamily="34" charset="-120"/>
              <a:ea typeface="微軟正黑體" pitchFamily="34" charset="-120"/>
            </a:endParaRPr>
          </a:p>
          <a:p>
            <a:pPr>
              <a:lnSpc>
                <a:spcPts val="2400"/>
              </a:lnSpc>
              <a:buClrTx/>
              <a:buFont typeface="微軟正黑體" panose="020B0604030504040204" pitchFamily="34" charset="-120"/>
              <a:buChar char="★"/>
            </a:pPr>
            <a:r>
              <a:rPr lang="zh-TW" altLang="en-US" sz="1800" b="1" u="sng" kern="0" dirty="0">
                <a:solidFill>
                  <a:srgbClr val="C00000"/>
                </a:solidFill>
                <a:latin typeface="微軟正黑體" pitchFamily="34" charset="-120"/>
                <a:ea typeface="微軟正黑體" pitchFamily="34" charset="-120"/>
              </a:rPr>
              <a:t>因近日宜蘭下雨，廠商不好施作，預計</a:t>
            </a:r>
            <a:r>
              <a:rPr lang="en-US" altLang="zh-TW" sz="1800" b="1" u="sng" kern="0" dirty="0">
                <a:solidFill>
                  <a:srgbClr val="C00000"/>
                </a:solidFill>
                <a:latin typeface="微軟正黑體" pitchFamily="34" charset="-120"/>
                <a:ea typeface="微軟正黑體" pitchFamily="34" charset="-120"/>
              </a:rPr>
              <a:t>12</a:t>
            </a:r>
            <a:r>
              <a:rPr lang="zh-TW" altLang="en-US" sz="1800" b="1" u="sng" kern="0" dirty="0">
                <a:solidFill>
                  <a:srgbClr val="C00000"/>
                </a:solidFill>
                <a:latin typeface="微軟正黑體" pitchFamily="34" charset="-120"/>
                <a:ea typeface="微軟正黑體" pitchFamily="34" charset="-120"/>
              </a:rPr>
              <a:t>月中旬完成設置。</a:t>
            </a:r>
            <a:endParaRPr lang="en-US" altLang="zh-TW" sz="1800" b="1" u="sng" kern="0" dirty="0">
              <a:solidFill>
                <a:srgbClr val="C00000"/>
              </a:solidFill>
              <a:latin typeface="微軟正黑體" pitchFamily="34" charset="-120"/>
              <a:ea typeface="微軟正黑體" pitchFamily="34" charset="-120"/>
            </a:endParaRPr>
          </a:p>
          <a:p>
            <a:pPr>
              <a:lnSpc>
                <a:spcPts val="2400"/>
              </a:lnSpc>
              <a:buClrTx/>
              <a:buFont typeface="微軟正黑體" panose="020B0604030504040204" pitchFamily="34" charset="-120"/>
              <a:buChar char="★"/>
            </a:pPr>
            <a:endParaRPr lang="zh-TW" altLang="en-US" sz="1800" b="1" kern="0" dirty="0">
              <a:latin typeface="微軟正黑體" pitchFamily="34" charset="-120"/>
              <a:ea typeface="微軟正黑體" pitchFamily="34" charset="-120"/>
            </a:endParaRPr>
          </a:p>
        </p:txBody>
      </p:sp>
      <p:pic>
        <p:nvPicPr>
          <p:cNvPr id="29" name="圖片 28">
            <a:extLst>
              <a:ext uri="{FF2B5EF4-FFF2-40B4-BE49-F238E27FC236}">
                <a16:creationId xmlns:a16="http://schemas.microsoft.com/office/drawing/2014/main" id="{20039A7C-11A1-4305-93C6-6083CC7A4B2C}"/>
              </a:ext>
            </a:extLst>
          </p:cNvPr>
          <p:cNvPicPr>
            <a:picLocks noChangeAspect="1"/>
          </p:cNvPicPr>
          <p:nvPr/>
        </p:nvPicPr>
        <p:blipFill>
          <a:blip r:embed="rId3"/>
          <a:stretch>
            <a:fillRect/>
          </a:stretch>
        </p:blipFill>
        <p:spPr>
          <a:xfrm>
            <a:off x="2006328" y="3673390"/>
            <a:ext cx="972958" cy="1419622"/>
          </a:xfrm>
          <a:prstGeom prst="rect">
            <a:avLst/>
          </a:prstGeom>
        </p:spPr>
      </p:pic>
    </p:spTree>
    <p:extLst>
      <p:ext uri="{BB962C8B-B14F-4D97-AF65-F5344CB8AC3E}">
        <p14:creationId xmlns:p14="http://schemas.microsoft.com/office/powerpoint/2010/main" val="28173915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25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250"/>
                                        <p:tgtEl>
                                          <p:spTgt spid="26"/>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250"/>
                                        <p:tgtEl>
                                          <p:spTgt spid="29"/>
                                        </p:tgtEl>
                                      </p:cBhvr>
                                    </p:animEffect>
                                  </p:childTnLst>
                                </p:cTn>
                              </p:par>
                            </p:childTnLst>
                          </p:cTn>
                        </p:par>
                        <p:par>
                          <p:cTn id="14" fill="hold">
                            <p:stCondLst>
                              <p:cond delay="25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print">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a:stretch/>
        </p:blipFill>
        <p:spPr>
          <a:xfrm>
            <a:off x="0" y="2571750"/>
            <a:ext cx="9144000" cy="2571750"/>
          </a:xfrm>
          <a:prstGeom prst="rect">
            <a:avLst/>
          </a:prstGeom>
        </p:spPr>
      </p:pic>
      <p:sp>
        <p:nvSpPr>
          <p:cNvPr id="3" name="矩形: 圆角 2">
            <a:extLst>
              <a:ext uri="{FF2B5EF4-FFF2-40B4-BE49-F238E27FC236}">
                <a16:creationId xmlns:a16="http://schemas.microsoft.com/office/drawing/2014/main" id="{89D50067-3C16-4BC6-9C68-D8CCE919350A}"/>
              </a:ext>
            </a:extLst>
          </p:cNvPr>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727686" y="1420780"/>
            <a:ext cx="1188135" cy="2123657"/>
            <a:chOff x="4499992" y="1114046"/>
            <a:chExt cx="519809" cy="521600"/>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21600"/>
            </a:xfrm>
            <a:prstGeom prst="rect">
              <a:avLst/>
            </a:prstGeom>
            <a:noFill/>
          </p:spPr>
          <p:txBody>
            <a:bodyPr wrap="square" lIns="0" tIns="0" rIns="0" bIns="0" rtlCol="0">
              <a:spAutoFit/>
            </a:bodyPr>
            <a:lstStyle/>
            <a:p>
              <a:r>
                <a:rPr lang="en-US" altLang="zh-CN" sz="13800" dirty="0">
                  <a:solidFill>
                    <a:schemeClr val="bg1"/>
                  </a:solidFill>
                  <a:ea typeface="微软雅黑" pitchFamily="34" charset="-122"/>
                  <a:cs typeface="Calibri" panose="020F0502020204030204" pitchFamily="34" charset="0"/>
                </a:rPr>
                <a:t>3</a:t>
              </a:r>
              <a:endParaRPr lang="zh-CN" altLang="en-US" sz="138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131840" y="1805499"/>
            <a:ext cx="4680520" cy="677108"/>
          </a:xfrm>
          <a:prstGeom prst="rect">
            <a:avLst/>
          </a:prstGeom>
          <a:noFill/>
        </p:spPr>
        <p:txBody>
          <a:bodyPr wrap="square" lIns="0" tIns="0" rIns="0" bIns="0" rtlCol="0">
            <a:spAutoFit/>
          </a:bodyPr>
          <a:lstStyle/>
          <a:p>
            <a:r>
              <a:rPr lang="en-US" altLang="zh-TW" sz="4400" b="1" dirty="0">
                <a:solidFill>
                  <a:schemeClr val="accent6"/>
                </a:solidFill>
                <a:latin typeface="微软雅黑" pitchFamily="34" charset="-122"/>
                <a:ea typeface="微软雅黑" pitchFamily="34" charset="-122"/>
              </a:rPr>
              <a:t>109</a:t>
            </a:r>
            <a:r>
              <a:rPr lang="zh-TW" altLang="en-US" sz="4400" b="1" dirty="0">
                <a:solidFill>
                  <a:schemeClr val="accent6"/>
                </a:solidFill>
                <a:latin typeface="微软雅黑" pitchFamily="34" charset="-122"/>
                <a:ea typeface="微软雅黑" pitchFamily="34" charset="-122"/>
              </a:rPr>
              <a:t>年度工作事項</a:t>
            </a:r>
          </a:p>
        </p:txBody>
      </p:sp>
      <p:sp>
        <p:nvSpPr>
          <p:cNvPr id="10" name="投影片編號版面配置區 27">
            <a:extLst>
              <a:ext uri="{FF2B5EF4-FFF2-40B4-BE49-F238E27FC236}">
                <a16:creationId xmlns:a16="http://schemas.microsoft.com/office/drawing/2014/main" id="{5C2540E9-5A81-4741-B048-ECD562794DBA}"/>
              </a:ext>
            </a:extLst>
          </p:cNvPr>
          <p:cNvSpPr>
            <a:spLocks noGrp="1"/>
          </p:cNvSpPr>
          <p:nvPr>
            <p:ph type="sldNum" sz="quarter" idx="4"/>
          </p:nvPr>
        </p:nvSpPr>
        <p:spPr>
          <a:xfrm>
            <a:off x="6876256" y="4746178"/>
            <a:ext cx="2133600" cy="273844"/>
          </a:xfrm>
        </p:spPr>
        <p:txBody>
          <a:bodyPr/>
          <a:lstStyle/>
          <a:p>
            <a:fld id="{994C8F1E-C324-4ECD-9D66-17513A2AE6B7}" type="slidenum">
              <a:rPr lang="zh-CN" altLang="en-US" smtClean="0"/>
              <a:pPr/>
              <a:t>11</a:t>
            </a:fld>
            <a:endParaRPr lang="zh-CN" altLang="en-US" dirty="0"/>
          </a:p>
        </p:txBody>
      </p:sp>
      <p:sp>
        <p:nvSpPr>
          <p:cNvPr id="11" name="文字方塊 10">
            <a:extLst>
              <a:ext uri="{FF2B5EF4-FFF2-40B4-BE49-F238E27FC236}">
                <a16:creationId xmlns:a16="http://schemas.microsoft.com/office/drawing/2014/main" id="{C8626CEB-8EA7-48D1-9D76-9D02FEC16AF1}"/>
              </a:ext>
            </a:extLst>
          </p:cNvPr>
          <p:cNvSpPr txBox="1">
            <a:spLocks noChangeArrowheads="1"/>
          </p:cNvSpPr>
          <p:nvPr/>
        </p:nvSpPr>
        <p:spPr bwMode="auto">
          <a:xfrm>
            <a:off x="3334100" y="3248858"/>
            <a:ext cx="5689600" cy="129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計畫執行工作要項</a:t>
            </a:r>
          </a:p>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計畫重點</a:t>
            </a:r>
          </a:p>
          <a:p>
            <a:pPr marL="285750" indent="-285750">
              <a:lnSpc>
                <a:spcPts val="2400"/>
              </a:lnSpc>
              <a:spcBef>
                <a:spcPct val="0"/>
              </a:spcBef>
              <a:buFont typeface="微軟正黑體" panose="020B0604030504040204" pitchFamily="34" charset="-120"/>
              <a:buChar char="★"/>
            </a:pPr>
            <a:r>
              <a:rPr lang="en-US" altLang="zh-TW" sz="1800" b="1" dirty="0">
                <a:latin typeface="微軟正黑體" panose="020B0604030504040204" pitchFamily="34" charset="-120"/>
                <a:ea typeface="微軟正黑體" panose="020B0604030504040204" pitchFamily="34" charset="-120"/>
              </a:rPr>
              <a:t>109</a:t>
            </a:r>
            <a:r>
              <a:rPr lang="zh-TW" altLang="en-US" sz="1800" b="1" dirty="0">
                <a:latin typeface="微軟正黑體" panose="020B0604030504040204" pitchFamily="34" charset="-120"/>
                <a:ea typeface="微軟正黑體" panose="020B0604030504040204" pitchFamily="34" charset="-120"/>
              </a:rPr>
              <a:t>年執行後評估指標</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準備資料說明</a:t>
            </a:r>
            <a:endParaRPr lang="en-US" altLang="zh-TW" sz="1800" b="1" dirty="0">
              <a:latin typeface="微軟正黑體" panose="020B0604030504040204" pitchFamily="34" charset="-120"/>
              <a:ea typeface="微軟正黑體" panose="020B0604030504040204" pitchFamily="34" charset="-120"/>
            </a:endParaRPr>
          </a:p>
          <a:p>
            <a:pPr marL="285750" indent="-285750">
              <a:lnSpc>
                <a:spcPts val="2400"/>
              </a:lnSpc>
              <a:spcBef>
                <a:spcPct val="0"/>
              </a:spcBef>
              <a:buFont typeface="微軟正黑體" panose="020B0604030504040204" pitchFamily="34" charset="-120"/>
              <a:buChar char="★"/>
            </a:pPr>
            <a:r>
              <a:rPr lang="en-US" altLang="zh-TW" sz="1800" b="1" dirty="0">
                <a:latin typeface="微軟正黑體" panose="020B0604030504040204" pitchFamily="34" charset="-120"/>
                <a:ea typeface="微軟正黑體" panose="020B0604030504040204" pitchFamily="34" charset="-120"/>
              </a:rPr>
              <a:t>109</a:t>
            </a:r>
            <a:r>
              <a:rPr lang="zh-TW" altLang="en-US" sz="1800" b="1" dirty="0">
                <a:latin typeface="微軟正黑體" panose="020B0604030504040204" pitchFamily="34" charset="-120"/>
                <a:ea typeface="微軟正黑體" panose="020B0604030504040204" pitchFamily="34" charset="-120"/>
              </a:rPr>
              <a:t>年</a:t>
            </a:r>
            <a:r>
              <a:rPr lang="en-US" altLang="zh-TW" sz="1800" b="1" dirty="0">
                <a:latin typeface="微軟正黑體" panose="020B0604030504040204" pitchFamily="34" charset="-120"/>
                <a:ea typeface="微軟正黑體" panose="020B0604030504040204" pitchFamily="34" charset="-120"/>
              </a:rPr>
              <a:t>1-3</a:t>
            </a:r>
            <a:r>
              <a:rPr lang="zh-TW" altLang="en-US" sz="1800" b="1" dirty="0">
                <a:latin typeface="微軟正黑體" panose="020B0604030504040204" pitchFamily="34" charset="-120"/>
                <a:ea typeface="微軟正黑體" panose="020B0604030504040204" pitchFamily="34" charset="-120"/>
              </a:rPr>
              <a:t>月工作重點</a:t>
            </a:r>
          </a:p>
        </p:txBody>
      </p:sp>
    </p:spTree>
    <p:extLst>
      <p:ext uri="{BB962C8B-B14F-4D97-AF65-F5344CB8AC3E}">
        <p14:creationId xmlns:p14="http://schemas.microsoft.com/office/powerpoint/2010/main" val="35427042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群組 179">
            <a:extLst>
              <a:ext uri="{FF2B5EF4-FFF2-40B4-BE49-F238E27FC236}">
                <a16:creationId xmlns:a16="http://schemas.microsoft.com/office/drawing/2014/main" id="{268EA496-E69F-4C41-96E3-A85950EC28D7}"/>
              </a:ext>
            </a:extLst>
          </p:cNvPr>
          <p:cNvGrpSpPr/>
          <p:nvPr/>
        </p:nvGrpSpPr>
        <p:grpSpPr>
          <a:xfrm>
            <a:off x="2844711" y="3901746"/>
            <a:ext cx="1341333" cy="1063367"/>
            <a:chOff x="2844711" y="3901746"/>
            <a:chExt cx="1341333" cy="1063367"/>
          </a:xfrm>
        </p:grpSpPr>
        <p:sp>
          <p:nvSpPr>
            <p:cNvPr id="120" name="Freeform 768">
              <a:extLst>
                <a:ext uri="{FF2B5EF4-FFF2-40B4-BE49-F238E27FC236}">
                  <a16:creationId xmlns:a16="http://schemas.microsoft.com/office/drawing/2014/main" id="{4CF43C05-86DC-4C5B-8D42-8D79C104857A}"/>
                </a:ext>
              </a:extLst>
            </p:cNvPr>
            <p:cNvSpPr>
              <a:spLocks noChangeArrowheads="1"/>
            </p:cNvSpPr>
            <p:nvPr/>
          </p:nvSpPr>
          <p:spPr bwMode="auto">
            <a:xfrm>
              <a:off x="2844711" y="3901746"/>
              <a:ext cx="1341333" cy="1063367"/>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rgbClr val="46AF98"/>
            </a:solidFill>
            <a:ln>
              <a:noFill/>
            </a:ln>
            <a:effectLst/>
          </p:spPr>
          <p:txBody>
            <a:bodyPr wrap="none" anchor="ctr"/>
            <a:lstStyle/>
            <a:p>
              <a:endParaRPr lang="en-US" sz="506" dirty="0">
                <a:latin typeface="微软雅黑" panose="020B0503020204020204" pitchFamily="34" charset="-122"/>
              </a:endParaRPr>
            </a:p>
          </p:txBody>
        </p:sp>
        <p:sp>
          <p:nvSpPr>
            <p:cNvPr id="142" name="Freeform 136">
              <a:extLst>
                <a:ext uri="{FF2B5EF4-FFF2-40B4-BE49-F238E27FC236}">
                  <a16:creationId xmlns:a16="http://schemas.microsoft.com/office/drawing/2014/main" id="{582BCAF3-38AA-488E-9428-34CD87DA08E3}"/>
                </a:ext>
              </a:extLst>
            </p:cNvPr>
            <p:cNvSpPr>
              <a:spLocks noChangeArrowheads="1"/>
            </p:cNvSpPr>
            <p:nvPr/>
          </p:nvSpPr>
          <p:spPr bwMode="auto">
            <a:xfrm>
              <a:off x="3305572" y="4194454"/>
              <a:ext cx="421451" cy="421560"/>
            </a:xfrm>
            <a:custGeom>
              <a:avLst/>
              <a:gdLst>
                <a:gd name="T0" fmla="*/ 501 w 634"/>
                <a:gd name="T1" fmla="*/ 235 h 634"/>
                <a:gd name="T2" fmla="*/ 501 w 634"/>
                <a:gd name="T3" fmla="*/ 353 h 634"/>
                <a:gd name="T4" fmla="*/ 501 w 634"/>
                <a:gd name="T5" fmla="*/ 235 h 634"/>
                <a:gd name="T6" fmla="*/ 516 w 634"/>
                <a:gd name="T7" fmla="*/ 324 h 634"/>
                <a:gd name="T8" fmla="*/ 471 w 634"/>
                <a:gd name="T9" fmla="*/ 280 h 634"/>
                <a:gd name="T10" fmla="*/ 516 w 634"/>
                <a:gd name="T11" fmla="*/ 324 h 634"/>
                <a:gd name="T12" fmla="*/ 530 w 634"/>
                <a:gd name="T13" fmla="*/ 515 h 634"/>
                <a:gd name="T14" fmla="*/ 442 w 634"/>
                <a:gd name="T15" fmla="*/ 530 h 634"/>
                <a:gd name="T16" fmla="*/ 530 w 634"/>
                <a:gd name="T17" fmla="*/ 560 h 634"/>
                <a:gd name="T18" fmla="*/ 530 w 634"/>
                <a:gd name="T19" fmla="*/ 515 h 634"/>
                <a:gd name="T20" fmla="*/ 354 w 634"/>
                <a:gd name="T21" fmla="*/ 235 h 634"/>
                <a:gd name="T22" fmla="*/ 89 w 634"/>
                <a:gd name="T23" fmla="*/ 280 h 634"/>
                <a:gd name="T24" fmla="*/ 118 w 634"/>
                <a:gd name="T25" fmla="*/ 560 h 634"/>
                <a:gd name="T26" fmla="*/ 398 w 634"/>
                <a:gd name="T27" fmla="*/ 515 h 634"/>
                <a:gd name="T28" fmla="*/ 354 w 634"/>
                <a:gd name="T29" fmla="*/ 235 h 634"/>
                <a:gd name="T30" fmla="*/ 354 w 634"/>
                <a:gd name="T31" fmla="*/ 501 h 634"/>
                <a:gd name="T32" fmla="*/ 148 w 634"/>
                <a:gd name="T33" fmla="*/ 515 h 634"/>
                <a:gd name="T34" fmla="*/ 118 w 634"/>
                <a:gd name="T35" fmla="*/ 294 h 634"/>
                <a:gd name="T36" fmla="*/ 339 w 634"/>
                <a:gd name="T37" fmla="*/ 280 h 634"/>
                <a:gd name="T38" fmla="*/ 354 w 634"/>
                <a:gd name="T39" fmla="*/ 501 h 634"/>
                <a:gd name="T40" fmla="*/ 530 w 634"/>
                <a:gd name="T41" fmla="*/ 456 h 634"/>
                <a:gd name="T42" fmla="*/ 442 w 634"/>
                <a:gd name="T43" fmla="*/ 471 h 634"/>
                <a:gd name="T44" fmla="*/ 530 w 634"/>
                <a:gd name="T45" fmla="*/ 501 h 634"/>
                <a:gd name="T46" fmla="*/ 530 w 634"/>
                <a:gd name="T47" fmla="*/ 456 h 634"/>
                <a:gd name="T48" fmla="*/ 560 w 634"/>
                <a:gd name="T49" fmla="*/ 162 h 634"/>
                <a:gd name="T50" fmla="*/ 545 w 634"/>
                <a:gd name="T51" fmla="*/ 44 h 634"/>
                <a:gd name="T52" fmla="*/ 530 w 634"/>
                <a:gd name="T53" fmla="*/ 15 h 634"/>
                <a:gd name="T54" fmla="*/ 118 w 634"/>
                <a:gd name="T55" fmla="*/ 15 h 634"/>
                <a:gd name="T56" fmla="*/ 89 w 634"/>
                <a:gd name="T57" fmla="*/ 44 h 634"/>
                <a:gd name="T58" fmla="*/ 89 w 634"/>
                <a:gd name="T59" fmla="*/ 162 h 634"/>
                <a:gd name="T60" fmla="*/ 0 w 634"/>
                <a:gd name="T61" fmla="*/ 560 h 634"/>
                <a:gd name="T62" fmla="*/ 560 w 634"/>
                <a:gd name="T63" fmla="*/ 633 h 634"/>
                <a:gd name="T64" fmla="*/ 633 w 634"/>
                <a:gd name="T65" fmla="*/ 235 h 634"/>
                <a:gd name="T66" fmla="*/ 589 w 634"/>
                <a:gd name="T67" fmla="*/ 560 h 634"/>
                <a:gd name="T68" fmla="*/ 560 w 634"/>
                <a:gd name="T69" fmla="*/ 589 h 634"/>
                <a:gd name="T70" fmla="*/ 45 w 634"/>
                <a:gd name="T71" fmla="*/ 560 h 634"/>
                <a:gd name="T72" fmla="*/ 89 w 634"/>
                <a:gd name="T73" fmla="*/ 206 h 634"/>
                <a:gd name="T74" fmla="*/ 589 w 634"/>
                <a:gd name="T75" fmla="*/ 23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chemeClr val="bg1"/>
            </a:solidFill>
            <a:ln>
              <a:noFill/>
            </a:ln>
            <a:effectLst/>
          </p:spPr>
          <p:txBody>
            <a:bodyPr wrap="none" lIns="91424" tIns="45712" rIns="91424" bIns="45712" anchor="ctr"/>
            <a:lstStyle/>
            <a:p>
              <a:pPr>
                <a:defRPr/>
              </a:pPr>
              <a:endParaRPr lang="en-US" sz="506" dirty="0">
                <a:latin typeface="微软雅黑" panose="020B0503020204020204" pitchFamily="34" charset="-122"/>
              </a:endParaRPr>
            </a:p>
          </p:txBody>
        </p:sp>
      </p:grpSp>
      <p:grpSp>
        <p:nvGrpSpPr>
          <p:cNvPr id="179" name="群組 178">
            <a:extLst>
              <a:ext uri="{FF2B5EF4-FFF2-40B4-BE49-F238E27FC236}">
                <a16:creationId xmlns:a16="http://schemas.microsoft.com/office/drawing/2014/main" id="{C2865591-4470-4E5C-954E-326F0B631528}"/>
              </a:ext>
            </a:extLst>
          </p:cNvPr>
          <p:cNvGrpSpPr/>
          <p:nvPr/>
        </p:nvGrpSpPr>
        <p:grpSpPr>
          <a:xfrm>
            <a:off x="2995819" y="2645559"/>
            <a:ext cx="2141624" cy="1828641"/>
            <a:chOff x="2995819" y="2645559"/>
            <a:chExt cx="2141624" cy="1828641"/>
          </a:xfrm>
        </p:grpSpPr>
        <p:sp>
          <p:nvSpPr>
            <p:cNvPr id="121" name="Freeform 769">
              <a:extLst>
                <a:ext uri="{FF2B5EF4-FFF2-40B4-BE49-F238E27FC236}">
                  <a16:creationId xmlns:a16="http://schemas.microsoft.com/office/drawing/2014/main" id="{3D32EABC-BB49-4599-A513-C6CCD49AA291}"/>
                </a:ext>
              </a:extLst>
            </p:cNvPr>
            <p:cNvSpPr>
              <a:spLocks noChangeArrowheads="1"/>
            </p:cNvSpPr>
            <p:nvPr/>
          </p:nvSpPr>
          <p:spPr bwMode="auto">
            <a:xfrm>
              <a:off x="2995819" y="2645559"/>
              <a:ext cx="2141624" cy="1828641"/>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rgbClr val="AAC478"/>
            </a:solidFill>
            <a:ln>
              <a:noFill/>
            </a:ln>
            <a:effectLst/>
          </p:spPr>
          <p:txBody>
            <a:bodyPr wrap="none" anchor="ctr"/>
            <a:lstStyle/>
            <a:p>
              <a:endParaRPr lang="en-US" sz="506" dirty="0">
                <a:latin typeface="微软雅黑" panose="020B0503020204020204" pitchFamily="34" charset="-122"/>
              </a:endParaRPr>
            </a:p>
          </p:txBody>
        </p:sp>
        <p:sp>
          <p:nvSpPr>
            <p:cNvPr id="144" name="Freeform 158">
              <a:extLst>
                <a:ext uri="{FF2B5EF4-FFF2-40B4-BE49-F238E27FC236}">
                  <a16:creationId xmlns:a16="http://schemas.microsoft.com/office/drawing/2014/main" id="{AA1B0EDF-4A95-422D-A97A-CAE67ACE7BB3}"/>
                </a:ext>
              </a:extLst>
            </p:cNvPr>
            <p:cNvSpPr>
              <a:spLocks noChangeArrowheads="1"/>
            </p:cNvSpPr>
            <p:nvPr/>
          </p:nvSpPr>
          <p:spPr bwMode="auto">
            <a:xfrm>
              <a:off x="3685312" y="3275745"/>
              <a:ext cx="428760" cy="392321"/>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p:spPr>
          <p:txBody>
            <a:bodyPr wrap="none" lIns="91424" tIns="45712" rIns="91424" bIns="45712" anchor="ctr"/>
            <a:lstStyle/>
            <a:p>
              <a:pPr>
                <a:defRPr/>
              </a:pPr>
              <a:endParaRPr lang="en-US" sz="506" dirty="0">
                <a:latin typeface="微软雅黑" panose="020B0503020204020204" pitchFamily="34" charset="-122"/>
              </a:endParaRPr>
            </a:p>
          </p:txBody>
        </p:sp>
      </p:grpSp>
      <p:grpSp>
        <p:nvGrpSpPr>
          <p:cNvPr id="178" name="群組 177">
            <a:extLst>
              <a:ext uri="{FF2B5EF4-FFF2-40B4-BE49-F238E27FC236}">
                <a16:creationId xmlns:a16="http://schemas.microsoft.com/office/drawing/2014/main" id="{449F0205-EB41-4C1E-847D-F94D963F191E}"/>
              </a:ext>
            </a:extLst>
          </p:cNvPr>
          <p:cNvGrpSpPr/>
          <p:nvPr/>
        </p:nvGrpSpPr>
        <p:grpSpPr>
          <a:xfrm>
            <a:off x="134144" y="1453325"/>
            <a:ext cx="8831206" cy="3579510"/>
            <a:chOff x="134144" y="1453325"/>
            <a:chExt cx="8831206" cy="3579510"/>
          </a:xfrm>
        </p:grpSpPr>
        <p:sp>
          <p:nvSpPr>
            <p:cNvPr id="168" name="矩形 167">
              <a:extLst>
                <a:ext uri="{FF2B5EF4-FFF2-40B4-BE49-F238E27FC236}">
                  <a16:creationId xmlns:a16="http://schemas.microsoft.com/office/drawing/2014/main" id="{AB5E74CA-22FB-457E-80B6-BBCE71166BEB}"/>
                </a:ext>
              </a:extLst>
            </p:cNvPr>
            <p:cNvSpPr/>
            <p:nvPr/>
          </p:nvSpPr>
          <p:spPr>
            <a:xfrm>
              <a:off x="223304" y="2555722"/>
              <a:ext cx="2425741" cy="349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矩形 173">
              <a:extLst>
                <a:ext uri="{FF2B5EF4-FFF2-40B4-BE49-F238E27FC236}">
                  <a16:creationId xmlns:a16="http://schemas.microsoft.com/office/drawing/2014/main" id="{2F1B5234-911A-4BA0-94C4-D9F5EAADBF66}"/>
                </a:ext>
              </a:extLst>
            </p:cNvPr>
            <p:cNvSpPr/>
            <p:nvPr/>
          </p:nvSpPr>
          <p:spPr>
            <a:xfrm>
              <a:off x="6424486" y="3887240"/>
              <a:ext cx="1747915" cy="19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矩形 169">
              <a:extLst>
                <a:ext uri="{FF2B5EF4-FFF2-40B4-BE49-F238E27FC236}">
                  <a16:creationId xmlns:a16="http://schemas.microsoft.com/office/drawing/2014/main" id="{1FA59CFD-694E-4108-AB11-F905A0D4F0BE}"/>
                </a:ext>
              </a:extLst>
            </p:cNvPr>
            <p:cNvSpPr/>
            <p:nvPr/>
          </p:nvSpPr>
          <p:spPr>
            <a:xfrm>
              <a:off x="6424486" y="1811602"/>
              <a:ext cx="2008416" cy="19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矩形 170">
              <a:extLst>
                <a:ext uri="{FF2B5EF4-FFF2-40B4-BE49-F238E27FC236}">
                  <a16:creationId xmlns:a16="http://schemas.microsoft.com/office/drawing/2014/main" id="{B7CC45CD-32BE-4BD8-8CF4-4FE0E1064B22}"/>
                </a:ext>
              </a:extLst>
            </p:cNvPr>
            <p:cNvSpPr/>
            <p:nvPr/>
          </p:nvSpPr>
          <p:spPr>
            <a:xfrm>
              <a:off x="3110551" y="1824923"/>
              <a:ext cx="1677473" cy="19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矩形 171">
              <a:extLst>
                <a:ext uri="{FF2B5EF4-FFF2-40B4-BE49-F238E27FC236}">
                  <a16:creationId xmlns:a16="http://schemas.microsoft.com/office/drawing/2014/main" id="{6616E46A-F230-48E2-B3FA-9F04B96BD795}"/>
                </a:ext>
              </a:extLst>
            </p:cNvPr>
            <p:cNvSpPr/>
            <p:nvPr/>
          </p:nvSpPr>
          <p:spPr>
            <a:xfrm>
              <a:off x="3110550" y="2008803"/>
              <a:ext cx="1724197" cy="19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矩形 172">
              <a:extLst>
                <a:ext uri="{FF2B5EF4-FFF2-40B4-BE49-F238E27FC236}">
                  <a16:creationId xmlns:a16="http://schemas.microsoft.com/office/drawing/2014/main" id="{D50ED75B-3415-422A-B476-6E88A31FD41E}"/>
                </a:ext>
              </a:extLst>
            </p:cNvPr>
            <p:cNvSpPr/>
            <p:nvPr/>
          </p:nvSpPr>
          <p:spPr>
            <a:xfrm>
              <a:off x="3115645" y="2360870"/>
              <a:ext cx="2189107" cy="19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矩形 168">
              <a:extLst>
                <a:ext uri="{FF2B5EF4-FFF2-40B4-BE49-F238E27FC236}">
                  <a16:creationId xmlns:a16="http://schemas.microsoft.com/office/drawing/2014/main" id="{D4A1ABC8-CE38-4491-A348-D568FD4E50B9}"/>
                </a:ext>
              </a:extLst>
            </p:cNvPr>
            <p:cNvSpPr/>
            <p:nvPr/>
          </p:nvSpPr>
          <p:spPr>
            <a:xfrm>
              <a:off x="6430773" y="1453325"/>
              <a:ext cx="2534577" cy="19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矩形 176">
              <a:extLst>
                <a:ext uri="{FF2B5EF4-FFF2-40B4-BE49-F238E27FC236}">
                  <a16:creationId xmlns:a16="http://schemas.microsoft.com/office/drawing/2014/main" id="{374374F2-CA05-4BC4-AEC2-3B3E82CF9233}"/>
                </a:ext>
              </a:extLst>
            </p:cNvPr>
            <p:cNvSpPr/>
            <p:nvPr/>
          </p:nvSpPr>
          <p:spPr>
            <a:xfrm>
              <a:off x="134144" y="4682992"/>
              <a:ext cx="1845567" cy="349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明年度新增工作項目</a:t>
              </a:r>
            </a:p>
          </p:txBody>
        </p:sp>
      </p:grpSp>
      <p:grpSp>
        <p:nvGrpSpPr>
          <p:cNvPr id="160" name="群組 159">
            <a:extLst>
              <a:ext uri="{FF2B5EF4-FFF2-40B4-BE49-F238E27FC236}">
                <a16:creationId xmlns:a16="http://schemas.microsoft.com/office/drawing/2014/main" id="{87A2ABD9-B581-4542-88CB-97BCC92820A3}"/>
              </a:ext>
            </a:extLst>
          </p:cNvPr>
          <p:cNvGrpSpPr/>
          <p:nvPr/>
        </p:nvGrpSpPr>
        <p:grpSpPr>
          <a:xfrm>
            <a:off x="2979058" y="673371"/>
            <a:ext cx="3254810" cy="1923748"/>
            <a:chOff x="6548571" y="2778630"/>
            <a:chExt cx="3254810" cy="1923748"/>
          </a:xfrm>
        </p:grpSpPr>
        <p:sp>
          <p:nvSpPr>
            <p:cNvPr id="126" name="Rectangle 1">
              <a:extLst>
                <a:ext uri="{FF2B5EF4-FFF2-40B4-BE49-F238E27FC236}">
                  <a16:creationId xmlns:a16="http://schemas.microsoft.com/office/drawing/2014/main" id="{DD3B444D-16CA-4BE4-B7CA-B8CDE44F0AFA}"/>
                </a:ext>
              </a:extLst>
            </p:cNvPr>
            <p:cNvSpPr>
              <a:spLocks/>
            </p:cNvSpPr>
            <p:nvPr/>
          </p:nvSpPr>
          <p:spPr bwMode="auto">
            <a:xfrm>
              <a:off x="6548571" y="3112067"/>
              <a:ext cx="3254810" cy="1567684"/>
            </a:xfrm>
            <a:prstGeom prst="rect">
              <a:avLst/>
            </a:prstGeom>
            <a:noFill/>
            <a:ln w="25400">
              <a:solidFill>
                <a:srgbClr val="BD392F"/>
              </a:solidFill>
              <a:miter lim="800000"/>
              <a:headEnd/>
              <a:tailEnd/>
            </a:ln>
          </p:spPr>
          <p:txBody>
            <a:bodyPr lIns="0" tIns="0" rIns="0" bIns="0"/>
            <a:lstStyle/>
            <a:p>
              <a:endParaRPr lang="en-US" sz="525" dirty="0">
                <a:solidFill>
                  <a:schemeClr val="tx2"/>
                </a:solidFill>
                <a:latin typeface="微软雅黑" panose="020B0503020204020204" pitchFamily="34" charset="-122"/>
              </a:endParaRPr>
            </a:p>
          </p:txBody>
        </p:sp>
        <p:sp>
          <p:nvSpPr>
            <p:cNvPr id="128" name="TextBox 92">
              <a:extLst>
                <a:ext uri="{FF2B5EF4-FFF2-40B4-BE49-F238E27FC236}">
                  <a16:creationId xmlns:a16="http://schemas.microsoft.com/office/drawing/2014/main" id="{63EC6E53-2B41-4AB0-9124-F0F8BD19EB47}"/>
                </a:ext>
              </a:extLst>
            </p:cNvPr>
            <p:cNvSpPr txBox="1"/>
            <p:nvPr/>
          </p:nvSpPr>
          <p:spPr>
            <a:xfrm>
              <a:off x="6595294" y="3143824"/>
              <a:ext cx="2909905" cy="1558554"/>
            </a:xfrm>
            <a:prstGeom prst="rect">
              <a:avLst/>
            </a:prstGeom>
            <a:noFill/>
          </p:spPr>
          <p:txBody>
            <a:bodyPr wrap="square" lIns="82282" tIns="41141" rIns="82282" bIns="41141" rtlCol="0">
              <a:spAutoFit/>
            </a:bodyPr>
            <a:lstStyle/>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14-1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直轄市、縣（市）透過多元管道推廣</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14-2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透過社區組織推廣</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14-3</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公所透過多元管道推廣</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15-1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規劃防災手冊內容架構、蒐集相關資料</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15-2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彙編與更新防災手冊</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16-2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整合民間志工團體資源</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17-1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與企業商談合作</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17-2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針對企業員工辦理防救災講習</a:t>
              </a:r>
              <a:endParaRPr lang="en-US" sz="1100" b="1" dirty="0">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25" name="Rectangle 1">
              <a:extLst>
                <a:ext uri="{FF2B5EF4-FFF2-40B4-BE49-F238E27FC236}">
                  <a16:creationId xmlns:a16="http://schemas.microsoft.com/office/drawing/2014/main" id="{AE1113BE-0819-4285-9D28-181F7E38ACDE}"/>
                </a:ext>
              </a:extLst>
            </p:cNvPr>
            <p:cNvSpPr>
              <a:spLocks/>
            </p:cNvSpPr>
            <p:nvPr/>
          </p:nvSpPr>
          <p:spPr bwMode="auto">
            <a:xfrm>
              <a:off x="6548571" y="2778630"/>
              <a:ext cx="3254810" cy="333435"/>
            </a:xfrm>
            <a:prstGeom prst="rect">
              <a:avLst/>
            </a:prstGeom>
            <a:solidFill>
              <a:srgbClr val="BD392F"/>
            </a:solidFill>
            <a:ln w="25400">
              <a:noFill/>
              <a:miter lim="800000"/>
              <a:headEnd/>
              <a:tailEnd/>
            </a:ln>
          </p:spPr>
          <p:txBody>
            <a:bodyPr lIns="0" tIns="0" rIns="0" bIns="0"/>
            <a:lstStyle/>
            <a:p>
              <a:endParaRPr lang="en-US" sz="525" dirty="0">
                <a:latin typeface="微软雅黑" panose="020B0503020204020204" pitchFamily="34" charset="-122"/>
              </a:endParaRPr>
            </a:p>
          </p:txBody>
        </p:sp>
        <p:sp>
          <p:nvSpPr>
            <p:cNvPr id="127" name="TextBox 63">
              <a:extLst>
                <a:ext uri="{FF2B5EF4-FFF2-40B4-BE49-F238E27FC236}">
                  <a16:creationId xmlns:a16="http://schemas.microsoft.com/office/drawing/2014/main" id="{8AD93B0D-F4CC-4FAA-97BD-E02A4690BEC6}"/>
                </a:ext>
              </a:extLst>
            </p:cNvPr>
            <p:cNvSpPr txBox="1"/>
            <p:nvPr/>
          </p:nvSpPr>
          <p:spPr>
            <a:xfrm>
              <a:off x="6769239" y="2812838"/>
              <a:ext cx="2443907" cy="276999"/>
            </a:xfrm>
            <a:prstGeom prst="rect">
              <a:avLst/>
            </a:prstGeom>
            <a:noFill/>
          </p:spPr>
          <p:txBody>
            <a:bodyPr wrap="square" rtlCol="0">
              <a:spAutoFit/>
            </a:bodyPr>
            <a:lstStyle/>
            <a:p>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促進民眾參與防救災工作</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(8</a:t>
              </a: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項</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a:t>
              </a:r>
              <a:endPar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52" name="Freeform 78">
              <a:extLst>
                <a:ext uri="{FF2B5EF4-FFF2-40B4-BE49-F238E27FC236}">
                  <a16:creationId xmlns:a16="http://schemas.microsoft.com/office/drawing/2014/main" id="{27C57A5A-68E0-4DF0-839F-7B0E00321AB5}"/>
                </a:ext>
              </a:extLst>
            </p:cNvPr>
            <p:cNvSpPr>
              <a:spLocks noChangeAspect="1" noEditPoints="1"/>
            </p:cNvSpPr>
            <p:nvPr/>
          </p:nvSpPr>
          <p:spPr bwMode="auto">
            <a:xfrm>
              <a:off x="6627379" y="2859015"/>
              <a:ext cx="185890" cy="180426"/>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grpSp>
      <p:grpSp>
        <p:nvGrpSpPr>
          <p:cNvPr id="175" name="群組 174">
            <a:extLst>
              <a:ext uri="{FF2B5EF4-FFF2-40B4-BE49-F238E27FC236}">
                <a16:creationId xmlns:a16="http://schemas.microsoft.com/office/drawing/2014/main" id="{BCB29FBB-3535-48AB-A773-526AB67A5A81}"/>
              </a:ext>
            </a:extLst>
          </p:cNvPr>
          <p:cNvGrpSpPr/>
          <p:nvPr/>
        </p:nvGrpSpPr>
        <p:grpSpPr>
          <a:xfrm>
            <a:off x="109026" y="1594529"/>
            <a:ext cx="2754080" cy="2925029"/>
            <a:chOff x="113148" y="1607815"/>
            <a:chExt cx="2754080" cy="2925029"/>
          </a:xfrm>
        </p:grpSpPr>
        <p:sp>
          <p:nvSpPr>
            <p:cNvPr id="134" name="Rectangle 1">
              <a:extLst>
                <a:ext uri="{FF2B5EF4-FFF2-40B4-BE49-F238E27FC236}">
                  <a16:creationId xmlns:a16="http://schemas.microsoft.com/office/drawing/2014/main" id="{C79910BE-0964-44AF-B72E-19FE954D70C5}"/>
                </a:ext>
              </a:extLst>
            </p:cNvPr>
            <p:cNvSpPr>
              <a:spLocks/>
            </p:cNvSpPr>
            <p:nvPr/>
          </p:nvSpPr>
          <p:spPr bwMode="auto">
            <a:xfrm>
              <a:off x="113148" y="2112916"/>
              <a:ext cx="2747198" cy="2419928"/>
            </a:xfrm>
            <a:prstGeom prst="rect">
              <a:avLst/>
            </a:prstGeom>
            <a:noFill/>
            <a:ln w="25400">
              <a:solidFill>
                <a:srgbClr val="9BBB5C"/>
              </a:solidFill>
              <a:miter lim="800000"/>
              <a:headEnd/>
              <a:tailEnd/>
            </a:ln>
          </p:spPr>
          <p:txBody>
            <a:bodyPr lIns="0" tIns="0" rIns="0" bIns="0"/>
            <a:lstStyle/>
            <a:p>
              <a:endParaRPr lang="en-US" sz="525" dirty="0">
                <a:solidFill>
                  <a:schemeClr val="tx2"/>
                </a:solidFill>
                <a:latin typeface="微软雅黑" panose="020B0503020204020204" pitchFamily="34" charset="-122"/>
              </a:endParaRPr>
            </a:p>
          </p:txBody>
        </p:sp>
        <p:sp>
          <p:nvSpPr>
            <p:cNvPr id="136" name="TextBox 118">
              <a:extLst>
                <a:ext uri="{FF2B5EF4-FFF2-40B4-BE49-F238E27FC236}">
                  <a16:creationId xmlns:a16="http://schemas.microsoft.com/office/drawing/2014/main" id="{90655F6D-D6FD-483B-BB5E-8D16F1A1FF1B}"/>
                </a:ext>
              </a:extLst>
            </p:cNvPr>
            <p:cNvSpPr txBox="1"/>
            <p:nvPr/>
          </p:nvSpPr>
          <p:spPr>
            <a:xfrm>
              <a:off x="161369" y="2148927"/>
              <a:ext cx="2607794" cy="2303373"/>
            </a:xfrm>
            <a:prstGeom prst="rect">
              <a:avLst/>
            </a:prstGeom>
            <a:noFill/>
          </p:spPr>
          <p:txBody>
            <a:bodyPr wrap="square" lIns="82282" tIns="41141" rIns="82282" bIns="41141" rtlCol="0">
              <a:spAutoFit/>
            </a:bodyPr>
            <a:lstStyle/>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2-1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直轄市、縣（市）與公所災害潛勢調查</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3-1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直轄市、縣（市）與公所防災地圖運用與更新</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3-2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建立防災地圖更新機制</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4-1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辦理防救災業務人員教育訓練</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4-2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辦理韌性社區防災士教育訓練</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5-2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建立公所自主更新防災計畫機制</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6-1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辦理觀摩</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7-1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添購設備</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8-1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提供災情預判資料</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8-2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製作相關災害日誌</a:t>
              </a:r>
            </a:p>
          </p:txBody>
        </p:sp>
        <p:sp>
          <p:nvSpPr>
            <p:cNvPr id="133" name="Rectangle 1">
              <a:extLst>
                <a:ext uri="{FF2B5EF4-FFF2-40B4-BE49-F238E27FC236}">
                  <a16:creationId xmlns:a16="http://schemas.microsoft.com/office/drawing/2014/main" id="{010F0120-198A-4E44-BDC1-E6678F2E561E}"/>
                </a:ext>
              </a:extLst>
            </p:cNvPr>
            <p:cNvSpPr>
              <a:spLocks/>
            </p:cNvSpPr>
            <p:nvPr/>
          </p:nvSpPr>
          <p:spPr bwMode="auto">
            <a:xfrm>
              <a:off x="113149" y="1607815"/>
              <a:ext cx="2754079" cy="502026"/>
            </a:xfrm>
            <a:prstGeom prst="rect">
              <a:avLst/>
            </a:prstGeom>
            <a:solidFill>
              <a:srgbClr val="9BBB5C"/>
            </a:solidFill>
            <a:ln w="25400">
              <a:noFill/>
              <a:miter lim="800000"/>
              <a:headEnd/>
              <a:tailEnd/>
            </a:ln>
          </p:spPr>
          <p:txBody>
            <a:bodyPr lIns="0" tIns="0" rIns="0" bIns="0"/>
            <a:lstStyle/>
            <a:p>
              <a:endParaRPr lang="en-US" sz="525" dirty="0">
                <a:latin typeface="微软雅黑" panose="020B0503020204020204" pitchFamily="34" charset="-122"/>
              </a:endParaRPr>
            </a:p>
          </p:txBody>
        </p:sp>
        <p:sp>
          <p:nvSpPr>
            <p:cNvPr id="135" name="TextBox 117">
              <a:extLst>
                <a:ext uri="{FF2B5EF4-FFF2-40B4-BE49-F238E27FC236}">
                  <a16:creationId xmlns:a16="http://schemas.microsoft.com/office/drawing/2014/main" id="{138FC882-7020-4D9E-813E-72928F99CCA1}"/>
                </a:ext>
              </a:extLst>
            </p:cNvPr>
            <p:cNvSpPr txBox="1"/>
            <p:nvPr/>
          </p:nvSpPr>
          <p:spPr>
            <a:xfrm>
              <a:off x="356472" y="1648176"/>
              <a:ext cx="2493997" cy="461665"/>
            </a:xfrm>
            <a:prstGeom prst="rect">
              <a:avLst/>
            </a:prstGeom>
            <a:noFill/>
          </p:spPr>
          <p:txBody>
            <a:bodyPr wrap="square" rtlCol="0">
              <a:spAutoFit/>
            </a:bodyPr>
            <a:lstStyle/>
            <a:p>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提升地方政府推動防災工作之能力</a:t>
              </a:r>
              <a:endPar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a:p>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(10</a:t>
              </a: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項</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a:t>
              </a:r>
              <a:endPar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54" name="Freeform 78">
              <a:extLst>
                <a:ext uri="{FF2B5EF4-FFF2-40B4-BE49-F238E27FC236}">
                  <a16:creationId xmlns:a16="http://schemas.microsoft.com/office/drawing/2014/main" id="{319A08F0-B8CB-4EFF-BD91-93559CBD1DE5}"/>
                </a:ext>
              </a:extLst>
            </p:cNvPr>
            <p:cNvSpPr>
              <a:spLocks noChangeAspect="1" noEditPoints="1"/>
            </p:cNvSpPr>
            <p:nvPr/>
          </p:nvSpPr>
          <p:spPr bwMode="auto">
            <a:xfrm>
              <a:off x="184938" y="1688200"/>
              <a:ext cx="185890" cy="180426"/>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grpSp>
      <p:grpSp>
        <p:nvGrpSpPr>
          <p:cNvPr id="162" name="群組 161">
            <a:extLst>
              <a:ext uri="{FF2B5EF4-FFF2-40B4-BE49-F238E27FC236}">
                <a16:creationId xmlns:a16="http://schemas.microsoft.com/office/drawing/2014/main" id="{497FA083-0FCD-415B-B9FE-7390B98B2EE0}"/>
              </a:ext>
            </a:extLst>
          </p:cNvPr>
          <p:cNvGrpSpPr/>
          <p:nvPr/>
        </p:nvGrpSpPr>
        <p:grpSpPr>
          <a:xfrm>
            <a:off x="6334924" y="2924335"/>
            <a:ext cx="2734390" cy="1923748"/>
            <a:chOff x="6548571" y="2778630"/>
            <a:chExt cx="2734390" cy="1923748"/>
          </a:xfrm>
        </p:grpSpPr>
        <p:sp>
          <p:nvSpPr>
            <p:cNvPr id="164" name="Rectangle 1">
              <a:extLst>
                <a:ext uri="{FF2B5EF4-FFF2-40B4-BE49-F238E27FC236}">
                  <a16:creationId xmlns:a16="http://schemas.microsoft.com/office/drawing/2014/main" id="{CEF9CACF-B8DB-431A-BF03-1CC09C0DB7F6}"/>
                </a:ext>
              </a:extLst>
            </p:cNvPr>
            <p:cNvSpPr>
              <a:spLocks/>
            </p:cNvSpPr>
            <p:nvPr/>
          </p:nvSpPr>
          <p:spPr bwMode="auto">
            <a:xfrm>
              <a:off x="6548571" y="3112067"/>
              <a:ext cx="2734390" cy="1590311"/>
            </a:xfrm>
            <a:prstGeom prst="rect">
              <a:avLst/>
            </a:prstGeom>
            <a:noFill/>
            <a:ln w="25400">
              <a:solidFill>
                <a:srgbClr val="647082"/>
              </a:solidFill>
              <a:miter lim="800000"/>
              <a:headEnd/>
              <a:tailEnd/>
            </a:ln>
          </p:spPr>
          <p:txBody>
            <a:bodyPr lIns="0" tIns="0" rIns="0" bIns="0"/>
            <a:lstStyle/>
            <a:p>
              <a:endParaRPr lang="en-US" sz="525" dirty="0">
                <a:solidFill>
                  <a:schemeClr val="tx2"/>
                </a:solidFill>
                <a:latin typeface="微软雅黑" panose="020B0503020204020204" pitchFamily="34" charset="-122"/>
              </a:endParaRPr>
            </a:p>
          </p:txBody>
        </p:sp>
        <p:sp>
          <p:nvSpPr>
            <p:cNvPr id="163" name="Rectangle 1">
              <a:extLst>
                <a:ext uri="{FF2B5EF4-FFF2-40B4-BE49-F238E27FC236}">
                  <a16:creationId xmlns:a16="http://schemas.microsoft.com/office/drawing/2014/main" id="{09191F3B-9C4F-4A79-9BC6-760DED95F173}"/>
                </a:ext>
              </a:extLst>
            </p:cNvPr>
            <p:cNvSpPr>
              <a:spLocks/>
            </p:cNvSpPr>
            <p:nvPr/>
          </p:nvSpPr>
          <p:spPr bwMode="auto">
            <a:xfrm>
              <a:off x="6548571" y="2778630"/>
              <a:ext cx="2734390" cy="333435"/>
            </a:xfrm>
            <a:prstGeom prst="rect">
              <a:avLst/>
            </a:prstGeom>
            <a:solidFill>
              <a:srgbClr val="647082"/>
            </a:solidFill>
            <a:ln w="25400">
              <a:noFill/>
              <a:miter lim="800000"/>
              <a:headEnd/>
              <a:tailEnd/>
            </a:ln>
          </p:spPr>
          <p:txBody>
            <a:bodyPr lIns="0" tIns="0" rIns="0" bIns="0"/>
            <a:lstStyle/>
            <a:p>
              <a:endParaRPr lang="en-US" sz="525" dirty="0">
                <a:latin typeface="微软雅黑" panose="020B0503020204020204" pitchFamily="34" charset="-122"/>
              </a:endParaRPr>
            </a:p>
          </p:txBody>
        </p:sp>
        <p:sp>
          <p:nvSpPr>
            <p:cNvPr id="165" name="TextBox 63">
              <a:extLst>
                <a:ext uri="{FF2B5EF4-FFF2-40B4-BE49-F238E27FC236}">
                  <a16:creationId xmlns:a16="http://schemas.microsoft.com/office/drawing/2014/main" id="{8294943A-119A-43CF-B468-4B430968A468}"/>
                </a:ext>
              </a:extLst>
            </p:cNvPr>
            <p:cNvSpPr txBox="1"/>
            <p:nvPr/>
          </p:nvSpPr>
          <p:spPr>
            <a:xfrm>
              <a:off x="6828669" y="2814914"/>
              <a:ext cx="1813757" cy="276999"/>
            </a:xfrm>
            <a:prstGeom prst="rect">
              <a:avLst/>
            </a:prstGeom>
            <a:noFill/>
          </p:spPr>
          <p:txBody>
            <a:bodyPr wrap="square" rtlCol="0">
              <a:spAutoFit/>
            </a:bodyPr>
            <a:lstStyle/>
            <a:p>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其他</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a:t>
              </a: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創新作為</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(7</a:t>
              </a: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項</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a:t>
              </a:r>
              <a:endPar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66" name="TextBox 92">
              <a:extLst>
                <a:ext uri="{FF2B5EF4-FFF2-40B4-BE49-F238E27FC236}">
                  <a16:creationId xmlns:a16="http://schemas.microsoft.com/office/drawing/2014/main" id="{6181A892-9845-44B7-AAC1-1EA15137AA36}"/>
                </a:ext>
              </a:extLst>
            </p:cNvPr>
            <p:cNvSpPr txBox="1"/>
            <p:nvPr/>
          </p:nvSpPr>
          <p:spPr>
            <a:xfrm>
              <a:off x="6561425" y="3143824"/>
              <a:ext cx="2613450" cy="1558554"/>
            </a:xfrm>
            <a:prstGeom prst="rect">
              <a:avLst/>
            </a:prstGeom>
            <a:noFill/>
          </p:spPr>
          <p:txBody>
            <a:bodyPr wrap="square" lIns="82282" tIns="41141" rIns="82282" bIns="41141" rtlCol="0">
              <a:spAutoFit/>
            </a:bodyPr>
            <a:lstStyle/>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18-1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維護「宜蘭縣防災資訊網」</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18-2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維護災害應變專區</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19-1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建置歷史災情、氣象資料庫</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20-1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辦理輻射災害兵棋推演</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21-1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建立村</a:t>
              </a: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里</a:t>
              </a: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長協助災情查報機制</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21-2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製作觀光防災導覽地圖</a:t>
              </a:r>
              <a:endParaRPr lang="en-US" altLang="zh-TW"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21-3</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韌性社區推動，結合在地學校、企業或非營利組織參與</a:t>
              </a:r>
              <a:endParaRPr lang="en-US" sz="1100" b="1" dirty="0">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67" name="Freeform 78">
              <a:extLst>
                <a:ext uri="{FF2B5EF4-FFF2-40B4-BE49-F238E27FC236}">
                  <a16:creationId xmlns:a16="http://schemas.microsoft.com/office/drawing/2014/main" id="{A16AACD2-CE82-4DAF-ACAA-81FFABE8D681}"/>
                </a:ext>
              </a:extLst>
            </p:cNvPr>
            <p:cNvSpPr>
              <a:spLocks noChangeAspect="1" noEditPoints="1"/>
            </p:cNvSpPr>
            <p:nvPr/>
          </p:nvSpPr>
          <p:spPr bwMode="auto">
            <a:xfrm>
              <a:off x="6627379" y="2859015"/>
              <a:ext cx="185890" cy="180426"/>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grpSp>
      <p:grpSp>
        <p:nvGrpSpPr>
          <p:cNvPr id="176" name="群組 175">
            <a:extLst>
              <a:ext uri="{FF2B5EF4-FFF2-40B4-BE49-F238E27FC236}">
                <a16:creationId xmlns:a16="http://schemas.microsoft.com/office/drawing/2014/main" id="{86BE399F-365E-4109-AEBF-AAD5EC6B8FD4}"/>
              </a:ext>
            </a:extLst>
          </p:cNvPr>
          <p:cNvGrpSpPr/>
          <p:nvPr/>
        </p:nvGrpSpPr>
        <p:grpSpPr>
          <a:xfrm>
            <a:off x="6327342" y="483518"/>
            <a:ext cx="2754078" cy="2296160"/>
            <a:chOff x="6331464" y="496804"/>
            <a:chExt cx="2754078" cy="2296160"/>
          </a:xfrm>
        </p:grpSpPr>
        <p:sp>
          <p:nvSpPr>
            <p:cNvPr id="130" name="Rectangle 1">
              <a:extLst>
                <a:ext uri="{FF2B5EF4-FFF2-40B4-BE49-F238E27FC236}">
                  <a16:creationId xmlns:a16="http://schemas.microsoft.com/office/drawing/2014/main" id="{12E4459F-78B3-498A-A819-F16041F705B6}"/>
                </a:ext>
              </a:extLst>
            </p:cNvPr>
            <p:cNvSpPr>
              <a:spLocks/>
            </p:cNvSpPr>
            <p:nvPr/>
          </p:nvSpPr>
          <p:spPr bwMode="auto">
            <a:xfrm>
              <a:off x="6331464" y="830241"/>
              <a:ext cx="2754078" cy="1962723"/>
            </a:xfrm>
            <a:prstGeom prst="rect">
              <a:avLst/>
            </a:prstGeom>
            <a:noFill/>
            <a:ln w="25400">
              <a:solidFill>
                <a:srgbClr val="F5AF51"/>
              </a:solidFill>
              <a:miter lim="800000"/>
              <a:headEnd/>
              <a:tailEnd/>
            </a:ln>
          </p:spPr>
          <p:txBody>
            <a:bodyPr lIns="0" tIns="0" rIns="0" bIns="0"/>
            <a:lstStyle/>
            <a:p>
              <a:endParaRPr lang="en-US" sz="525" b="1" dirty="0">
                <a:solidFill>
                  <a:schemeClr val="tx2"/>
                </a:solidFill>
                <a:latin typeface="微软雅黑" panose="020B0503020204020204" pitchFamily="34" charset="-122"/>
              </a:endParaRPr>
            </a:p>
          </p:txBody>
        </p:sp>
        <p:sp>
          <p:nvSpPr>
            <p:cNvPr id="132" name="TextBox 113">
              <a:extLst>
                <a:ext uri="{FF2B5EF4-FFF2-40B4-BE49-F238E27FC236}">
                  <a16:creationId xmlns:a16="http://schemas.microsoft.com/office/drawing/2014/main" id="{F8667D20-A4C1-47E0-A56C-604AEE34216F}"/>
                </a:ext>
              </a:extLst>
            </p:cNvPr>
            <p:cNvSpPr txBox="1"/>
            <p:nvPr/>
          </p:nvSpPr>
          <p:spPr>
            <a:xfrm>
              <a:off x="6350318" y="862000"/>
              <a:ext cx="2735223" cy="1930964"/>
            </a:xfrm>
            <a:prstGeom prst="rect">
              <a:avLst/>
            </a:prstGeom>
            <a:noFill/>
          </p:spPr>
          <p:txBody>
            <a:bodyPr wrap="square" lIns="82282" tIns="41141" rIns="82282" bIns="41141" rtlCol="0">
              <a:spAutoFit/>
            </a:bodyPr>
            <a:lstStyle/>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9-2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議題式桌上型兵棋推演與座談會</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9-3 </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研擬相應對策與制定分期執行</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11-1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公所辦理兵棋推演</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11-2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各公所辦理一次實際演練</a:t>
              </a: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年</a:t>
              </a: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4</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公所</a:t>
              </a: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a:t>
              </a:r>
              <a:endParaRPr lang="zh-TW" altLang="en-US" sz="1100" b="1" dirty="0">
                <a:latin typeface="微軟正黑體" panose="020B0604030504040204" pitchFamily="34" charset="-120"/>
                <a:ea typeface="微軟正黑體" panose="020B0604030504040204" pitchFamily="34" charset="-120"/>
                <a:cs typeface="Aparajita" panose="020B0604020202020204" pitchFamily="34" charset="0"/>
              </a:endParaRP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11-3</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檢視公所防救災資源，研擬相應對策</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11-4</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建立起辦理兵棋推演之機制</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12-1 </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推動韌性社區各項工作</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13-1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盤點鄉（鎮、市、區）防災能量</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13-2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評估避難收容處所安全性</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13-3</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盤點社區防救災能量</a:t>
              </a:r>
              <a:endParaRPr lang="en-US" sz="1100" b="1" dirty="0">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29" name="Rectangle 1">
              <a:extLst>
                <a:ext uri="{FF2B5EF4-FFF2-40B4-BE49-F238E27FC236}">
                  <a16:creationId xmlns:a16="http://schemas.microsoft.com/office/drawing/2014/main" id="{B1EE591F-E2A6-4929-948C-D85B36DB4FA4}"/>
                </a:ext>
              </a:extLst>
            </p:cNvPr>
            <p:cNvSpPr>
              <a:spLocks/>
            </p:cNvSpPr>
            <p:nvPr/>
          </p:nvSpPr>
          <p:spPr bwMode="auto">
            <a:xfrm>
              <a:off x="6331464" y="496804"/>
              <a:ext cx="2754078" cy="333435"/>
            </a:xfrm>
            <a:prstGeom prst="rect">
              <a:avLst/>
            </a:prstGeom>
            <a:solidFill>
              <a:srgbClr val="F29B26"/>
            </a:solidFill>
            <a:ln w="25400">
              <a:noFill/>
              <a:miter lim="800000"/>
              <a:headEnd/>
              <a:tailEnd/>
            </a:ln>
          </p:spPr>
          <p:txBody>
            <a:bodyPr lIns="0" tIns="0" rIns="0" bIns="0"/>
            <a:lstStyle/>
            <a:p>
              <a:endParaRPr lang="en-US" sz="525" b="1" dirty="0">
                <a:latin typeface="微软雅黑" panose="020B0503020204020204" pitchFamily="34" charset="-122"/>
              </a:endParaRPr>
            </a:p>
          </p:txBody>
        </p:sp>
        <p:sp>
          <p:nvSpPr>
            <p:cNvPr id="131" name="TextBox 112">
              <a:extLst>
                <a:ext uri="{FF2B5EF4-FFF2-40B4-BE49-F238E27FC236}">
                  <a16:creationId xmlns:a16="http://schemas.microsoft.com/office/drawing/2014/main" id="{DE09EA95-61F3-41C0-A0BB-0171B807D452}"/>
                </a:ext>
              </a:extLst>
            </p:cNvPr>
            <p:cNvSpPr txBox="1"/>
            <p:nvPr/>
          </p:nvSpPr>
          <p:spPr>
            <a:xfrm>
              <a:off x="6556209" y="525021"/>
              <a:ext cx="1861408" cy="276999"/>
            </a:xfrm>
            <a:prstGeom prst="rect">
              <a:avLst/>
            </a:prstGeom>
            <a:noFill/>
          </p:spPr>
          <p:txBody>
            <a:bodyPr wrap="none" rtlCol="0">
              <a:spAutoFit/>
            </a:bodyPr>
            <a:lstStyle/>
            <a:p>
              <a:pPr algn="ct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強化地區災害韌性</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(10</a:t>
              </a: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項</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a:t>
              </a:r>
              <a:endPar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53" name="Freeform 78">
              <a:extLst>
                <a:ext uri="{FF2B5EF4-FFF2-40B4-BE49-F238E27FC236}">
                  <a16:creationId xmlns:a16="http://schemas.microsoft.com/office/drawing/2014/main" id="{AFDBB61F-620C-4256-8813-9362AA537AF8}"/>
                </a:ext>
              </a:extLst>
            </p:cNvPr>
            <p:cNvSpPr>
              <a:spLocks noChangeAspect="1" noEditPoints="1"/>
            </p:cNvSpPr>
            <p:nvPr/>
          </p:nvSpPr>
          <p:spPr bwMode="auto">
            <a:xfrm>
              <a:off x="6403472" y="567052"/>
              <a:ext cx="185890" cy="180426"/>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34290" tIns="17145" rIns="34290" bIns="17145" numCol="1" anchor="t" anchorCtr="0" compatLnSpc="1">
              <a:prstTxWarp prst="textNoShape">
                <a:avLst/>
              </a:prstTxWarp>
            </a:bodyPr>
            <a:lstStyle/>
            <a:p>
              <a:endParaRPr lang="id-ID" sz="506" b="1" dirty="0">
                <a:latin typeface="微软雅黑" panose="020B0503020204020204" pitchFamily="34" charset="-122"/>
              </a:endParaRPr>
            </a:p>
          </p:txBody>
        </p:sp>
      </p:grpSp>
      <p:grpSp>
        <p:nvGrpSpPr>
          <p:cNvPr id="158" name="群組 157">
            <a:extLst>
              <a:ext uri="{FF2B5EF4-FFF2-40B4-BE49-F238E27FC236}">
                <a16:creationId xmlns:a16="http://schemas.microsoft.com/office/drawing/2014/main" id="{1FCAD6B3-B070-4312-B6CF-8A10BA3E0846}"/>
              </a:ext>
            </a:extLst>
          </p:cNvPr>
          <p:cNvGrpSpPr/>
          <p:nvPr/>
        </p:nvGrpSpPr>
        <p:grpSpPr>
          <a:xfrm>
            <a:off x="107504" y="615626"/>
            <a:ext cx="2754079" cy="849831"/>
            <a:chOff x="1089251" y="1007961"/>
            <a:chExt cx="2754079" cy="849831"/>
          </a:xfrm>
        </p:grpSpPr>
        <p:sp>
          <p:nvSpPr>
            <p:cNvPr id="138" name="Rectangle 1">
              <a:extLst>
                <a:ext uri="{FF2B5EF4-FFF2-40B4-BE49-F238E27FC236}">
                  <a16:creationId xmlns:a16="http://schemas.microsoft.com/office/drawing/2014/main" id="{17A9E2F8-B800-4626-A229-BEBC10ED02BD}"/>
                </a:ext>
              </a:extLst>
            </p:cNvPr>
            <p:cNvSpPr>
              <a:spLocks/>
            </p:cNvSpPr>
            <p:nvPr/>
          </p:nvSpPr>
          <p:spPr bwMode="auto">
            <a:xfrm>
              <a:off x="1089251" y="1341400"/>
              <a:ext cx="2747199" cy="516392"/>
            </a:xfrm>
            <a:prstGeom prst="rect">
              <a:avLst/>
            </a:prstGeom>
            <a:noFill/>
            <a:ln w="25400">
              <a:solidFill>
                <a:srgbClr val="46AF98"/>
              </a:solidFill>
              <a:miter lim="800000"/>
              <a:headEnd/>
              <a:tailEnd/>
            </a:ln>
          </p:spPr>
          <p:txBody>
            <a:bodyPr lIns="0" tIns="0" rIns="0" bIns="0"/>
            <a:lstStyle/>
            <a:p>
              <a:endParaRPr lang="en-US" sz="525" dirty="0">
                <a:solidFill>
                  <a:schemeClr val="tx2"/>
                </a:solidFill>
                <a:latin typeface="微软雅黑" panose="020B0503020204020204" pitchFamily="34" charset="-122"/>
              </a:endParaRPr>
            </a:p>
          </p:txBody>
        </p:sp>
        <p:sp>
          <p:nvSpPr>
            <p:cNvPr id="140" name="TextBox 123">
              <a:extLst>
                <a:ext uri="{FF2B5EF4-FFF2-40B4-BE49-F238E27FC236}">
                  <a16:creationId xmlns:a16="http://schemas.microsoft.com/office/drawing/2014/main" id="{E9659021-7356-4577-826F-16AC096EDD8B}"/>
                </a:ext>
              </a:extLst>
            </p:cNvPr>
            <p:cNvSpPr txBox="1"/>
            <p:nvPr/>
          </p:nvSpPr>
          <p:spPr>
            <a:xfrm>
              <a:off x="1138994" y="1373157"/>
              <a:ext cx="2677795" cy="441325"/>
            </a:xfrm>
            <a:prstGeom prst="rect">
              <a:avLst/>
            </a:prstGeom>
            <a:noFill/>
          </p:spPr>
          <p:txBody>
            <a:bodyPr wrap="square" lIns="82282" tIns="41141" rIns="82282" bIns="41141" rtlCol="0">
              <a:spAutoFit/>
            </a:bodyPr>
            <a:lstStyle/>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1-1</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管考公所計畫執行進度</a:t>
              </a:r>
            </a:p>
            <a:p>
              <a:pPr>
                <a:lnSpc>
                  <a:spcPct val="110000"/>
                </a:lnSpc>
              </a:pPr>
              <a:r>
                <a:rPr lang="en-US" altLang="zh-TW" sz="1100" b="1" dirty="0">
                  <a:latin typeface="微軟正黑體" panose="020B0604030504040204" pitchFamily="34" charset="-120"/>
                  <a:ea typeface="微軟正黑體" panose="020B0604030504040204" pitchFamily="34" charset="-120"/>
                  <a:cs typeface="Aparajita" panose="020B0604020202020204" pitchFamily="34" charset="0"/>
                </a:rPr>
                <a:t>1-2</a:t>
              </a:r>
              <a:r>
                <a:rPr lang="zh-TW" altLang="en-US" sz="1100" b="1" dirty="0">
                  <a:latin typeface="微軟正黑體" panose="020B0604030504040204" pitchFamily="34" charset="-120"/>
                  <a:ea typeface="微軟正黑體" panose="020B0604030504040204" pitchFamily="34" charset="-120"/>
                  <a:cs typeface="Aparajita" panose="020B0604020202020204" pitchFamily="34" charset="0"/>
                </a:rPr>
                <a:t>輔導公所，辦理訪談或座談</a:t>
              </a:r>
            </a:p>
          </p:txBody>
        </p:sp>
        <p:sp>
          <p:nvSpPr>
            <p:cNvPr id="137" name="Rectangle 1">
              <a:extLst>
                <a:ext uri="{FF2B5EF4-FFF2-40B4-BE49-F238E27FC236}">
                  <a16:creationId xmlns:a16="http://schemas.microsoft.com/office/drawing/2014/main" id="{86493FFE-BD99-4400-83CD-898458AC279A}"/>
                </a:ext>
              </a:extLst>
            </p:cNvPr>
            <p:cNvSpPr>
              <a:spLocks/>
            </p:cNvSpPr>
            <p:nvPr/>
          </p:nvSpPr>
          <p:spPr bwMode="auto">
            <a:xfrm>
              <a:off x="1092905" y="1007961"/>
              <a:ext cx="2750425" cy="333435"/>
            </a:xfrm>
            <a:prstGeom prst="rect">
              <a:avLst/>
            </a:prstGeom>
            <a:solidFill>
              <a:srgbClr val="46AF98"/>
            </a:solidFill>
            <a:ln w="25400">
              <a:noFill/>
              <a:miter lim="800000"/>
              <a:headEnd/>
              <a:tailEnd/>
            </a:ln>
          </p:spPr>
          <p:txBody>
            <a:bodyPr lIns="0" tIns="0" rIns="0" bIns="0"/>
            <a:lstStyle/>
            <a:p>
              <a:endParaRPr lang="en-US" sz="525" dirty="0">
                <a:latin typeface="微软雅黑" panose="020B0503020204020204" pitchFamily="34" charset="-122"/>
              </a:endParaRPr>
            </a:p>
          </p:txBody>
        </p:sp>
        <p:sp>
          <p:nvSpPr>
            <p:cNvPr id="139" name="TextBox 122">
              <a:extLst>
                <a:ext uri="{FF2B5EF4-FFF2-40B4-BE49-F238E27FC236}">
                  <a16:creationId xmlns:a16="http://schemas.microsoft.com/office/drawing/2014/main" id="{0B2DECA9-6028-4917-900E-D509FE44549B}"/>
                </a:ext>
              </a:extLst>
            </p:cNvPr>
            <p:cNvSpPr txBox="1"/>
            <p:nvPr/>
          </p:nvSpPr>
          <p:spPr>
            <a:xfrm>
              <a:off x="1180018" y="1024208"/>
              <a:ext cx="1900112" cy="276999"/>
            </a:xfrm>
            <a:prstGeom prst="rect">
              <a:avLst/>
            </a:prstGeom>
            <a:noFill/>
          </p:spPr>
          <p:txBody>
            <a:bodyPr wrap="square" rtlCol="0">
              <a:spAutoFit/>
            </a:bodyPr>
            <a:lstStyle/>
            <a:p>
              <a:pPr algn="ct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計畫管考與輔導</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(2</a:t>
              </a:r>
              <a:r>
                <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項</a:t>
              </a:r>
              <a:r>
                <a:rPr lang="en-US" altLang="zh-TW"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a:t>
              </a:r>
              <a:endParaRPr lang="zh-TW" altLang="en-US" sz="12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55" name="Freeform 78">
              <a:extLst>
                <a:ext uri="{FF2B5EF4-FFF2-40B4-BE49-F238E27FC236}">
                  <a16:creationId xmlns:a16="http://schemas.microsoft.com/office/drawing/2014/main" id="{4C606C76-53A8-447D-B574-5BF0EBDE0BB2}"/>
                </a:ext>
              </a:extLst>
            </p:cNvPr>
            <p:cNvSpPr>
              <a:spLocks noChangeAspect="1" noEditPoints="1"/>
            </p:cNvSpPr>
            <p:nvPr/>
          </p:nvSpPr>
          <p:spPr bwMode="auto">
            <a:xfrm>
              <a:off x="1164694" y="1078209"/>
              <a:ext cx="185890" cy="180426"/>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grpSp>
      <p:sp>
        <p:nvSpPr>
          <p:cNvPr id="2" name="投影片編號版面配置區 1">
            <a:extLst>
              <a:ext uri="{FF2B5EF4-FFF2-40B4-BE49-F238E27FC236}">
                <a16:creationId xmlns:a16="http://schemas.microsoft.com/office/drawing/2014/main" id="{B36A001F-2697-45BD-B07B-4AEADCCA8759}"/>
              </a:ext>
            </a:extLst>
          </p:cNvPr>
          <p:cNvSpPr>
            <a:spLocks noGrp="1"/>
          </p:cNvSpPr>
          <p:nvPr>
            <p:ph type="sldNum" sz="quarter" idx="4"/>
          </p:nvPr>
        </p:nvSpPr>
        <p:spPr/>
        <p:txBody>
          <a:bodyPr/>
          <a:lstStyle/>
          <a:p>
            <a:fld id="{994C8F1E-C324-4ECD-9D66-17513A2AE6B7}" type="slidenum">
              <a:rPr lang="zh-CN" altLang="en-US" smtClean="0"/>
              <a:pPr/>
              <a:t>12</a:t>
            </a:fld>
            <a:endParaRPr lang="zh-CN" altLang="en-US" dirty="0"/>
          </a:p>
        </p:txBody>
      </p:sp>
      <p:grpSp>
        <p:nvGrpSpPr>
          <p:cNvPr id="3" name="淘宝网Chenying0907出品 7">
            <a:extLst>
              <a:ext uri="{FF2B5EF4-FFF2-40B4-BE49-F238E27FC236}">
                <a16:creationId xmlns:a16="http://schemas.microsoft.com/office/drawing/2014/main" id="{6D199A39-F6CC-4946-A0EA-DE07EB421F0B}"/>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29850F71-7C93-43AA-BFD0-A93DEEFE3793}"/>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14DA2B33-8483-45ED-B7EF-ED7B8E97E454}"/>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ABC11AB4-43BC-4F66-B294-C00F30C07A8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5CE23D5C-ABCA-4E31-9CFF-2F16C547C94A}"/>
              </a:ext>
            </a:extLst>
          </p:cNvPr>
          <p:cNvSpPr txBox="1"/>
          <p:nvPr/>
        </p:nvSpPr>
        <p:spPr>
          <a:xfrm>
            <a:off x="778956" y="89699"/>
            <a:ext cx="4055791"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一、計畫執行工作要項</a:t>
            </a:r>
            <a:endParaRPr lang="zh-CN" altLang="en-US" sz="2700" b="1" dirty="0">
              <a:latin typeface="微软雅黑" pitchFamily="34" charset="-122"/>
              <a:ea typeface="微软雅黑" pitchFamily="34" charset="-122"/>
            </a:endParaRPr>
          </a:p>
        </p:txBody>
      </p:sp>
      <p:sp>
        <p:nvSpPr>
          <p:cNvPr id="8" name="矩形 7">
            <a:extLst>
              <a:ext uri="{FF2B5EF4-FFF2-40B4-BE49-F238E27FC236}">
                <a16:creationId xmlns:a16="http://schemas.microsoft.com/office/drawing/2014/main" id="{D0FD9F51-049B-4BB0-AE15-4251082445B3}"/>
              </a:ext>
            </a:extLst>
          </p:cNvPr>
          <p:cNvSpPr/>
          <p:nvPr/>
        </p:nvSpPr>
        <p:spPr>
          <a:xfrm>
            <a:off x="5517552" y="55805"/>
            <a:ext cx="3551762" cy="387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FF00"/>
                </a:solidFill>
                <a:latin typeface="微軟正黑體" panose="020B0604030504040204" pitchFamily="34" charset="-120"/>
                <a:ea typeface="微軟正黑體" panose="020B0604030504040204" pitchFamily="34" charset="-120"/>
              </a:rPr>
              <a:t>5</a:t>
            </a:r>
            <a:r>
              <a:rPr lang="zh-TW" altLang="en-US" sz="1600" b="1" dirty="0">
                <a:latin typeface="微軟正黑體" panose="020B0604030504040204" pitchFamily="34" charset="-120"/>
                <a:ea typeface="微軟正黑體" panose="020B0604030504040204" pitchFamily="34" charset="-120"/>
              </a:rPr>
              <a:t>個主要項目，工作項目計有</a:t>
            </a:r>
            <a:r>
              <a:rPr lang="en-US" altLang="zh-TW" sz="2000" b="1" dirty="0">
                <a:solidFill>
                  <a:srgbClr val="FFFF00"/>
                </a:solidFill>
                <a:latin typeface="微軟正黑體" panose="020B0604030504040204" pitchFamily="34" charset="-120"/>
                <a:ea typeface="微軟正黑體" panose="020B0604030504040204" pitchFamily="34" charset="-120"/>
              </a:rPr>
              <a:t>37</a:t>
            </a:r>
            <a:r>
              <a:rPr lang="zh-TW" altLang="en-US" sz="1600" b="1" dirty="0">
                <a:latin typeface="微軟正黑體" panose="020B0604030504040204" pitchFamily="34" charset="-120"/>
                <a:ea typeface="微軟正黑體" panose="020B0604030504040204" pitchFamily="34" charset="-120"/>
              </a:rPr>
              <a:t>項</a:t>
            </a:r>
            <a:endParaRPr lang="zh-CN" altLang="en-US" sz="1600" b="1" dirty="0">
              <a:latin typeface="微軟正黑體" panose="020B0604030504040204" pitchFamily="34" charset="-120"/>
              <a:ea typeface="微軟正黑體" panose="020B0604030504040204" pitchFamily="34" charset="-120"/>
            </a:endParaRPr>
          </a:p>
        </p:txBody>
      </p:sp>
      <p:sp>
        <p:nvSpPr>
          <p:cNvPr id="119" name="Freeform 767">
            <a:extLst>
              <a:ext uri="{FF2B5EF4-FFF2-40B4-BE49-F238E27FC236}">
                <a16:creationId xmlns:a16="http://schemas.microsoft.com/office/drawing/2014/main" id="{4C1CB923-2EF4-4C2F-B392-848AD320168F}"/>
              </a:ext>
            </a:extLst>
          </p:cNvPr>
          <p:cNvSpPr>
            <a:spLocks noChangeArrowheads="1"/>
          </p:cNvSpPr>
          <p:nvPr/>
        </p:nvSpPr>
        <p:spPr bwMode="auto">
          <a:xfrm>
            <a:off x="4136532" y="4407027"/>
            <a:ext cx="1066420" cy="1261067"/>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06" dirty="0">
              <a:latin typeface="微软雅黑" panose="020B0503020204020204" pitchFamily="34" charset="-122"/>
            </a:endParaRPr>
          </a:p>
        </p:txBody>
      </p:sp>
      <p:grpSp>
        <p:nvGrpSpPr>
          <p:cNvPr id="181" name="群組 180">
            <a:extLst>
              <a:ext uri="{FF2B5EF4-FFF2-40B4-BE49-F238E27FC236}">
                <a16:creationId xmlns:a16="http://schemas.microsoft.com/office/drawing/2014/main" id="{BA37633F-5870-4BDB-9EED-0E1259081555}"/>
              </a:ext>
            </a:extLst>
          </p:cNvPr>
          <p:cNvGrpSpPr/>
          <p:nvPr/>
        </p:nvGrpSpPr>
        <p:grpSpPr>
          <a:xfrm>
            <a:off x="4057743" y="2803564"/>
            <a:ext cx="1595573" cy="1505497"/>
            <a:chOff x="4057743" y="2803564"/>
            <a:chExt cx="1595573" cy="1505497"/>
          </a:xfrm>
        </p:grpSpPr>
        <p:sp>
          <p:nvSpPr>
            <p:cNvPr id="122" name="Freeform 770">
              <a:extLst>
                <a:ext uri="{FF2B5EF4-FFF2-40B4-BE49-F238E27FC236}">
                  <a16:creationId xmlns:a16="http://schemas.microsoft.com/office/drawing/2014/main" id="{C1C1D9C6-14D5-4A62-B6E1-115B7C4B44D8}"/>
                </a:ext>
              </a:extLst>
            </p:cNvPr>
            <p:cNvSpPr>
              <a:spLocks noChangeArrowheads="1"/>
            </p:cNvSpPr>
            <p:nvPr/>
          </p:nvSpPr>
          <p:spPr bwMode="auto">
            <a:xfrm>
              <a:off x="4057743" y="2803564"/>
              <a:ext cx="1595573" cy="1505497"/>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rgbClr val="F5AF51"/>
            </a:solidFill>
            <a:ln>
              <a:noFill/>
            </a:ln>
            <a:effectLst/>
          </p:spPr>
          <p:txBody>
            <a:bodyPr wrap="none" anchor="ctr"/>
            <a:lstStyle/>
            <a:p>
              <a:endParaRPr lang="en-US" sz="506" dirty="0">
                <a:latin typeface="微软雅黑" panose="020B0503020204020204" pitchFamily="34" charset="-122"/>
              </a:endParaRPr>
            </a:p>
          </p:txBody>
        </p:sp>
        <p:sp>
          <p:nvSpPr>
            <p:cNvPr id="141" name="Freeform 109">
              <a:extLst>
                <a:ext uri="{FF2B5EF4-FFF2-40B4-BE49-F238E27FC236}">
                  <a16:creationId xmlns:a16="http://schemas.microsoft.com/office/drawing/2014/main" id="{F4649B1F-1AFF-4CF9-8BC0-2A90CBD64A09}"/>
                </a:ext>
              </a:extLst>
            </p:cNvPr>
            <p:cNvSpPr>
              <a:spLocks noChangeArrowheads="1"/>
            </p:cNvSpPr>
            <p:nvPr/>
          </p:nvSpPr>
          <p:spPr bwMode="auto">
            <a:xfrm>
              <a:off x="4713947" y="3177610"/>
              <a:ext cx="421451" cy="421560"/>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lIns="91424" tIns="45712" rIns="91424" bIns="45712" anchor="ctr"/>
            <a:lstStyle/>
            <a:p>
              <a:pPr>
                <a:defRPr/>
              </a:pPr>
              <a:endParaRPr lang="en-US" sz="506" dirty="0">
                <a:latin typeface="微软雅黑" panose="020B0503020204020204" pitchFamily="34" charset="-122"/>
              </a:endParaRPr>
            </a:p>
          </p:txBody>
        </p:sp>
      </p:grpSp>
      <p:grpSp>
        <p:nvGrpSpPr>
          <p:cNvPr id="182" name="群組 181">
            <a:extLst>
              <a:ext uri="{FF2B5EF4-FFF2-40B4-BE49-F238E27FC236}">
                <a16:creationId xmlns:a16="http://schemas.microsoft.com/office/drawing/2014/main" id="{A2E66369-254E-4241-A2A7-74B6C4EAC96E}"/>
              </a:ext>
            </a:extLst>
          </p:cNvPr>
          <p:cNvGrpSpPr/>
          <p:nvPr/>
        </p:nvGrpSpPr>
        <p:grpSpPr>
          <a:xfrm>
            <a:off x="4934431" y="3398307"/>
            <a:ext cx="1437769" cy="1075892"/>
            <a:chOff x="4934431" y="3398307"/>
            <a:chExt cx="1437769" cy="1075892"/>
          </a:xfrm>
        </p:grpSpPr>
        <p:sp>
          <p:nvSpPr>
            <p:cNvPr id="123" name="Freeform 771">
              <a:extLst>
                <a:ext uri="{FF2B5EF4-FFF2-40B4-BE49-F238E27FC236}">
                  <a16:creationId xmlns:a16="http://schemas.microsoft.com/office/drawing/2014/main" id="{E734348A-485D-43AD-B276-C2BBA44C5796}"/>
                </a:ext>
              </a:extLst>
            </p:cNvPr>
            <p:cNvSpPr>
              <a:spLocks noChangeArrowheads="1"/>
            </p:cNvSpPr>
            <p:nvPr/>
          </p:nvSpPr>
          <p:spPr bwMode="auto">
            <a:xfrm>
              <a:off x="4934431" y="3398307"/>
              <a:ext cx="1437769" cy="1075892"/>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rgbClr val="C45C54"/>
            </a:solidFill>
            <a:ln>
              <a:noFill/>
            </a:ln>
            <a:effectLst/>
          </p:spPr>
          <p:txBody>
            <a:bodyPr wrap="none" anchor="ctr"/>
            <a:lstStyle/>
            <a:p>
              <a:endParaRPr lang="en-US" sz="506" dirty="0">
                <a:latin typeface="微软雅黑" panose="020B0503020204020204" pitchFamily="34" charset="-122"/>
              </a:endParaRPr>
            </a:p>
          </p:txBody>
        </p:sp>
        <p:sp>
          <p:nvSpPr>
            <p:cNvPr id="143" name="Freeform 157">
              <a:extLst>
                <a:ext uri="{FF2B5EF4-FFF2-40B4-BE49-F238E27FC236}">
                  <a16:creationId xmlns:a16="http://schemas.microsoft.com/office/drawing/2014/main" id="{95C9D41B-A3A1-4918-9B4A-3E016F75C529}"/>
                </a:ext>
              </a:extLst>
            </p:cNvPr>
            <p:cNvSpPr>
              <a:spLocks noChangeArrowheads="1"/>
            </p:cNvSpPr>
            <p:nvPr/>
          </p:nvSpPr>
          <p:spPr bwMode="auto">
            <a:xfrm>
              <a:off x="5515786" y="3700342"/>
              <a:ext cx="421451" cy="409377"/>
            </a:xfrm>
            <a:custGeom>
              <a:avLst/>
              <a:gdLst>
                <a:gd name="T0" fmla="*/ 309 w 634"/>
                <a:gd name="T1" fmla="*/ 88 h 619"/>
                <a:gd name="T2" fmla="*/ 309 w 634"/>
                <a:gd name="T3" fmla="*/ 88 h 619"/>
                <a:gd name="T4" fmla="*/ 176 w 634"/>
                <a:gd name="T5" fmla="*/ 235 h 619"/>
                <a:gd name="T6" fmla="*/ 309 w 634"/>
                <a:gd name="T7" fmla="*/ 367 h 619"/>
                <a:gd name="T8" fmla="*/ 456 w 634"/>
                <a:gd name="T9" fmla="*/ 235 h 619"/>
                <a:gd name="T10" fmla="*/ 309 w 634"/>
                <a:gd name="T11" fmla="*/ 88 h 619"/>
                <a:gd name="T12" fmla="*/ 309 w 634"/>
                <a:gd name="T13" fmla="*/ 323 h 619"/>
                <a:gd name="T14" fmla="*/ 309 w 634"/>
                <a:gd name="T15" fmla="*/ 323 h 619"/>
                <a:gd name="T16" fmla="*/ 221 w 634"/>
                <a:gd name="T17" fmla="*/ 235 h 619"/>
                <a:gd name="T18" fmla="*/ 309 w 634"/>
                <a:gd name="T19" fmla="*/ 132 h 619"/>
                <a:gd name="T20" fmla="*/ 412 w 634"/>
                <a:gd name="T21" fmla="*/ 235 h 619"/>
                <a:gd name="T22" fmla="*/ 309 w 634"/>
                <a:gd name="T23" fmla="*/ 323 h 619"/>
                <a:gd name="T24" fmla="*/ 530 w 634"/>
                <a:gd name="T25" fmla="*/ 338 h 619"/>
                <a:gd name="T26" fmla="*/ 530 w 634"/>
                <a:gd name="T27" fmla="*/ 338 h 619"/>
                <a:gd name="T28" fmla="*/ 559 w 634"/>
                <a:gd name="T29" fmla="*/ 235 h 619"/>
                <a:gd name="T30" fmla="*/ 309 w 634"/>
                <a:gd name="T31" fmla="*/ 0 h 619"/>
                <a:gd name="T32" fmla="*/ 73 w 634"/>
                <a:gd name="T33" fmla="*/ 235 h 619"/>
                <a:gd name="T34" fmla="*/ 103 w 634"/>
                <a:gd name="T35" fmla="*/ 338 h 619"/>
                <a:gd name="T36" fmla="*/ 0 w 634"/>
                <a:gd name="T37" fmla="*/ 500 h 619"/>
                <a:gd name="T38" fmla="*/ 117 w 634"/>
                <a:gd name="T39" fmla="*/ 530 h 619"/>
                <a:gd name="T40" fmla="*/ 206 w 634"/>
                <a:gd name="T41" fmla="*/ 618 h 619"/>
                <a:gd name="T42" fmla="*/ 294 w 634"/>
                <a:gd name="T43" fmla="*/ 471 h 619"/>
                <a:gd name="T44" fmla="*/ 309 w 634"/>
                <a:gd name="T45" fmla="*/ 471 h 619"/>
                <a:gd name="T46" fmla="*/ 324 w 634"/>
                <a:gd name="T47" fmla="*/ 471 h 619"/>
                <a:gd name="T48" fmla="*/ 412 w 634"/>
                <a:gd name="T49" fmla="*/ 618 h 619"/>
                <a:gd name="T50" fmla="*/ 500 w 634"/>
                <a:gd name="T51" fmla="*/ 530 h 619"/>
                <a:gd name="T52" fmla="*/ 633 w 634"/>
                <a:gd name="T53" fmla="*/ 500 h 619"/>
                <a:gd name="T54" fmla="*/ 530 w 634"/>
                <a:gd name="T55" fmla="*/ 338 h 619"/>
                <a:gd name="T56" fmla="*/ 206 w 634"/>
                <a:gd name="T57" fmla="*/ 544 h 619"/>
                <a:gd name="T58" fmla="*/ 206 w 634"/>
                <a:gd name="T59" fmla="*/ 544 h 619"/>
                <a:gd name="T60" fmla="*/ 147 w 634"/>
                <a:gd name="T61" fmla="*/ 500 h 619"/>
                <a:gd name="T62" fmla="*/ 58 w 634"/>
                <a:gd name="T63" fmla="*/ 471 h 619"/>
                <a:gd name="T64" fmla="*/ 117 w 634"/>
                <a:gd name="T65" fmla="*/ 382 h 619"/>
                <a:gd name="T66" fmla="*/ 250 w 634"/>
                <a:gd name="T67" fmla="*/ 456 h 619"/>
                <a:gd name="T68" fmla="*/ 206 w 634"/>
                <a:gd name="T69" fmla="*/ 544 h 619"/>
                <a:gd name="T70" fmla="*/ 309 w 634"/>
                <a:gd name="T71" fmla="*/ 426 h 619"/>
                <a:gd name="T72" fmla="*/ 309 w 634"/>
                <a:gd name="T73" fmla="*/ 426 h 619"/>
                <a:gd name="T74" fmla="*/ 117 w 634"/>
                <a:gd name="T75" fmla="*/ 235 h 619"/>
                <a:gd name="T76" fmla="*/ 309 w 634"/>
                <a:gd name="T77" fmla="*/ 29 h 619"/>
                <a:gd name="T78" fmla="*/ 515 w 634"/>
                <a:gd name="T79" fmla="*/ 235 h 619"/>
                <a:gd name="T80" fmla="*/ 309 w 634"/>
                <a:gd name="T81" fmla="*/ 426 h 619"/>
                <a:gd name="T82" fmla="*/ 485 w 634"/>
                <a:gd name="T83" fmla="*/ 500 h 619"/>
                <a:gd name="T84" fmla="*/ 485 w 634"/>
                <a:gd name="T85" fmla="*/ 500 h 619"/>
                <a:gd name="T86" fmla="*/ 426 w 634"/>
                <a:gd name="T87" fmla="*/ 544 h 619"/>
                <a:gd name="T88" fmla="*/ 368 w 634"/>
                <a:gd name="T89" fmla="*/ 456 h 619"/>
                <a:gd name="T90" fmla="*/ 500 w 634"/>
                <a:gd name="T91" fmla="*/ 382 h 619"/>
                <a:gd name="T92" fmla="*/ 559 w 634"/>
                <a:gd name="T93" fmla="*/ 471 h 619"/>
                <a:gd name="T94" fmla="*/ 485 w 634"/>
                <a:gd name="T9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p:spPr>
          <p:txBody>
            <a:bodyPr wrap="none" lIns="91424" tIns="45712" rIns="91424" bIns="45712" anchor="ctr"/>
            <a:lstStyle/>
            <a:p>
              <a:pPr>
                <a:defRPr/>
              </a:pPr>
              <a:endParaRPr lang="en-US" sz="506" dirty="0">
                <a:latin typeface="微软雅黑" panose="020B0503020204020204" pitchFamily="34" charset="-122"/>
              </a:endParaRPr>
            </a:p>
          </p:txBody>
        </p:sp>
      </p:grpSp>
      <p:grpSp>
        <p:nvGrpSpPr>
          <p:cNvPr id="183" name="群組 182">
            <a:extLst>
              <a:ext uri="{FF2B5EF4-FFF2-40B4-BE49-F238E27FC236}">
                <a16:creationId xmlns:a16="http://schemas.microsoft.com/office/drawing/2014/main" id="{7087D80E-D56C-4B45-89E2-01301D4F0990}"/>
              </a:ext>
            </a:extLst>
          </p:cNvPr>
          <p:cNvGrpSpPr/>
          <p:nvPr/>
        </p:nvGrpSpPr>
        <p:grpSpPr>
          <a:xfrm>
            <a:off x="5400227" y="4098852"/>
            <a:ext cx="907998" cy="708911"/>
            <a:chOff x="5400227" y="4098852"/>
            <a:chExt cx="907998" cy="708911"/>
          </a:xfrm>
        </p:grpSpPr>
        <p:sp>
          <p:nvSpPr>
            <p:cNvPr id="124" name="Freeform 772">
              <a:extLst>
                <a:ext uri="{FF2B5EF4-FFF2-40B4-BE49-F238E27FC236}">
                  <a16:creationId xmlns:a16="http://schemas.microsoft.com/office/drawing/2014/main" id="{1074D17D-34B5-4F1D-A7C0-0950C545BE3E}"/>
                </a:ext>
              </a:extLst>
            </p:cNvPr>
            <p:cNvSpPr>
              <a:spLocks noChangeArrowheads="1"/>
            </p:cNvSpPr>
            <p:nvPr/>
          </p:nvSpPr>
          <p:spPr bwMode="auto">
            <a:xfrm>
              <a:off x="5400227" y="4098852"/>
              <a:ext cx="907998" cy="708911"/>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rgbClr val="647082"/>
            </a:solidFill>
            <a:ln>
              <a:noFill/>
            </a:ln>
            <a:effectLst/>
          </p:spPr>
          <p:txBody>
            <a:bodyPr wrap="none" anchor="ctr"/>
            <a:lstStyle/>
            <a:p>
              <a:endParaRPr lang="en-US" sz="506" dirty="0">
                <a:latin typeface="微软雅黑" panose="020B0503020204020204" pitchFamily="34" charset="-122"/>
              </a:endParaRPr>
            </a:p>
          </p:txBody>
        </p:sp>
        <p:grpSp>
          <p:nvGrpSpPr>
            <p:cNvPr id="145" name="Group 46">
              <a:extLst>
                <a:ext uri="{FF2B5EF4-FFF2-40B4-BE49-F238E27FC236}">
                  <a16:creationId xmlns:a16="http://schemas.microsoft.com/office/drawing/2014/main" id="{F0B87B01-A245-40F2-A6B9-4518F1010514}"/>
                </a:ext>
              </a:extLst>
            </p:cNvPr>
            <p:cNvGrpSpPr/>
            <p:nvPr/>
          </p:nvGrpSpPr>
          <p:grpSpPr>
            <a:xfrm>
              <a:off x="5670022" y="4311192"/>
              <a:ext cx="287644" cy="286487"/>
              <a:chOff x="-365126" y="-2462213"/>
              <a:chExt cx="4321176" cy="4302126"/>
            </a:xfrm>
            <a:solidFill>
              <a:schemeClr val="bg1"/>
            </a:solidFill>
          </p:grpSpPr>
          <p:sp>
            <p:nvSpPr>
              <p:cNvPr id="146" name="Freeform 5">
                <a:extLst>
                  <a:ext uri="{FF2B5EF4-FFF2-40B4-BE49-F238E27FC236}">
                    <a16:creationId xmlns:a16="http://schemas.microsoft.com/office/drawing/2014/main" id="{A058E168-51BC-48BB-8052-FD51A27D2DE7}"/>
                  </a:ext>
                </a:extLst>
              </p:cNvPr>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sp>
            <p:nvSpPr>
              <p:cNvPr id="147" name="Freeform 6">
                <a:extLst>
                  <a:ext uri="{FF2B5EF4-FFF2-40B4-BE49-F238E27FC236}">
                    <a16:creationId xmlns:a16="http://schemas.microsoft.com/office/drawing/2014/main" id="{37974573-BF79-4E7F-B440-248B6A8581C8}"/>
                  </a:ext>
                </a:extLst>
              </p:cNvPr>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sp>
            <p:nvSpPr>
              <p:cNvPr id="148" name="Freeform 7">
                <a:extLst>
                  <a:ext uri="{FF2B5EF4-FFF2-40B4-BE49-F238E27FC236}">
                    <a16:creationId xmlns:a16="http://schemas.microsoft.com/office/drawing/2014/main" id="{11F4436D-A867-423D-A80F-32317761FDCA}"/>
                  </a:ext>
                </a:extLst>
              </p:cNvPr>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sp>
            <p:nvSpPr>
              <p:cNvPr id="149" name="Freeform 8">
                <a:extLst>
                  <a:ext uri="{FF2B5EF4-FFF2-40B4-BE49-F238E27FC236}">
                    <a16:creationId xmlns:a16="http://schemas.microsoft.com/office/drawing/2014/main" id="{69D18382-946A-46D7-B3CF-67192A9F0D20}"/>
                  </a:ext>
                </a:extLst>
              </p:cNvPr>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sp>
            <p:nvSpPr>
              <p:cNvPr id="150" name="Oval 9">
                <a:extLst>
                  <a:ext uri="{FF2B5EF4-FFF2-40B4-BE49-F238E27FC236}">
                    <a16:creationId xmlns:a16="http://schemas.microsoft.com/office/drawing/2014/main" id="{263E5307-CF31-4CE9-B28B-45C55A7309F5}"/>
                  </a:ext>
                </a:extLst>
              </p:cNvPr>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sp>
            <p:nvSpPr>
              <p:cNvPr id="151" name="Oval 10">
                <a:extLst>
                  <a:ext uri="{FF2B5EF4-FFF2-40B4-BE49-F238E27FC236}">
                    <a16:creationId xmlns:a16="http://schemas.microsoft.com/office/drawing/2014/main" id="{C731AD9A-F69C-47D9-968A-08F75F0979E0}"/>
                  </a:ext>
                </a:extLst>
              </p:cNvPr>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506" dirty="0">
                  <a:latin typeface="微软雅黑" panose="020B0503020204020204" pitchFamily="34" charset="-122"/>
                </a:endParaRPr>
              </a:p>
            </p:txBody>
          </p:sp>
        </p:grpSp>
      </p:grpSp>
    </p:spTree>
    <p:extLst>
      <p:ext uri="{BB962C8B-B14F-4D97-AF65-F5344CB8AC3E}">
        <p14:creationId xmlns:p14="http://schemas.microsoft.com/office/powerpoint/2010/main" val="16284916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250"/>
                            </p:stCondLst>
                            <p:childTnLst>
                              <p:par>
                                <p:cTn id="11" presetID="22" presetClass="entr" presetSubtype="4" fill="hold" nodeType="after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wipe(down)">
                                      <p:cBhvr>
                                        <p:cTn id="13" dur="250"/>
                                        <p:tgtEl>
                                          <p:spTgt spid="180"/>
                                        </p:tgtEl>
                                      </p:cBhvr>
                                    </p:animEffect>
                                  </p:childTnLst>
                                </p:cTn>
                              </p:par>
                              <p:par>
                                <p:cTn id="14" presetID="14" presetClass="entr" presetSubtype="10" fill="hold" nodeType="withEffect">
                                  <p:stCondLst>
                                    <p:cond delay="0"/>
                                  </p:stCondLst>
                                  <p:childTnLst>
                                    <p:set>
                                      <p:cBhvr>
                                        <p:cTn id="15" dur="1" fill="hold">
                                          <p:stCondLst>
                                            <p:cond delay="0"/>
                                          </p:stCondLst>
                                        </p:cTn>
                                        <p:tgtEl>
                                          <p:spTgt spid="158"/>
                                        </p:tgtEl>
                                        <p:attrNameLst>
                                          <p:attrName>style.visibility</p:attrName>
                                        </p:attrNameLst>
                                      </p:cBhvr>
                                      <p:to>
                                        <p:strVal val="visible"/>
                                      </p:to>
                                    </p:set>
                                    <p:animEffect transition="in" filter="randombar(horizontal)">
                                      <p:cBhvr>
                                        <p:cTn id="16" dur="250"/>
                                        <p:tgtEl>
                                          <p:spTgt spid="1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9"/>
                                        </p:tgtEl>
                                        <p:attrNameLst>
                                          <p:attrName>style.visibility</p:attrName>
                                        </p:attrNameLst>
                                      </p:cBhvr>
                                      <p:to>
                                        <p:strVal val="visible"/>
                                      </p:to>
                                    </p:set>
                                    <p:animEffect transition="in" filter="wipe(down)">
                                      <p:cBhvr>
                                        <p:cTn id="21" dur="250"/>
                                        <p:tgtEl>
                                          <p:spTgt spid="179"/>
                                        </p:tgtEl>
                                      </p:cBhvr>
                                    </p:animEffect>
                                  </p:childTnLst>
                                </p:cTn>
                              </p:par>
                              <p:par>
                                <p:cTn id="22" presetID="14" presetClass="entr" presetSubtype="10" fill="hold" nodeType="withEffect">
                                  <p:stCondLst>
                                    <p:cond delay="0"/>
                                  </p:stCondLst>
                                  <p:childTnLst>
                                    <p:set>
                                      <p:cBhvr>
                                        <p:cTn id="23" dur="1" fill="hold">
                                          <p:stCondLst>
                                            <p:cond delay="0"/>
                                          </p:stCondLst>
                                        </p:cTn>
                                        <p:tgtEl>
                                          <p:spTgt spid="175"/>
                                        </p:tgtEl>
                                        <p:attrNameLst>
                                          <p:attrName>style.visibility</p:attrName>
                                        </p:attrNameLst>
                                      </p:cBhvr>
                                      <p:to>
                                        <p:strVal val="visible"/>
                                      </p:to>
                                    </p:set>
                                    <p:animEffect transition="in" filter="randombar(horizontal)">
                                      <p:cBhvr>
                                        <p:cTn id="24" dur="250"/>
                                        <p:tgtEl>
                                          <p:spTgt spid="1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wipe(down)">
                                      <p:cBhvr>
                                        <p:cTn id="29" dur="250"/>
                                        <p:tgtEl>
                                          <p:spTgt spid="181"/>
                                        </p:tgtEl>
                                      </p:cBhvr>
                                    </p:animEffect>
                                  </p:childTnLst>
                                </p:cTn>
                              </p:par>
                              <p:par>
                                <p:cTn id="30" presetID="14" presetClass="entr" presetSubtype="10" fill="hold" nodeType="with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randombar(horizontal)">
                                      <p:cBhvr>
                                        <p:cTn id="32" dur="250"/>
                                        <p:tgtEl>
                                          <p:spTgt spid="1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wipe(down)">
                                      <p:cBhvr>
                                        <p:cTn id="37" dur="250"/>
                                        <p:tgtEl>
                                          <p:spTgt spid="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randombar(horizontal)">
                                      <p:cBhvr>
                                        <p:cTn id="40" dur="250"/>
                                        <p:tgtEl>
                                          <p:spTgt spid="1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wipe(down)">
                                      <p:cBhvr>
                                        <p:cTn id="45" dur="250"/>
                                        <p:tgtEl>
                                          <p:spTgt spid="183"/>
                                        </p:tgtEl>
                                      </p:cBhvr>
                                    </p:animEffect>
                                  </p:childTnLst>
                                </p:cTn>
                              </p:par>
                              <p:par>
                                <p:cTn id="46" presetID="14" presetClass="entr" presetSubtype="10" fill="hold" nodeType="withEffect">
                                  <p:stCondLst>
                                    <p:cond delay="0"/>
                                  </p:stCondLst>
                                  <p:childTnLst>
                                    <p:set>
                                      <p:cBhvr>
                                        <p:cTn id="47" dur="1" fill="hold">
                                          <p:stCondLst>
                                            <p:cond delay="0"/>
                                          </p:stCondLst>
                                        </p:cTn>
                                        <p:tgtEl>
                                          <p:spTgt spid="162"/>
                                        </p:tgtEl>
                                        <p:attrNameLst>
                                          <p:attrName>style.visibility</p:attrName>
                                        </p:attrNameLst>
                                      </p:cBhvr>
                                      <p:to>
                                        <p:strVal val="visible"/>
                                      </p:to>
                                    </p:set>
                                    <p:animEffect transition="in" filter="randombar(horizontal)">
                                      <p:cBhvr>
                                        <p:cTn id="48" dur="250"/>
                                        <p:tgtEl>
                                          <p:spTgt spid="16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78"/>
                                        </p:tgtEl>
                                        <p:attrNameLst>
                                          <p:attrName>style.visibility</p:attrName>
                                        </p:attrNameLst>
                                      </p:cBhvr>
                                      <p:to>
                                        <p:strVal val="visible"/>
                                      </p:to>
                                    </p:set>
                                    <p:animEffect transition="in" filter="wipe(left)">
                                      <p:cBhvr>
                                        <p:cTn id="53" dur="25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916CF68-B778-4949-9183-E84DB29D23BF}"/>
              </a:ext>
            </a:extLst>
          </p:cNvPr>
          <p:cNvSpPr>
            <a:spLocks noGrp="1"/>
          </p:cNvSpPr>
          <p:nvPr>
            <p:ph type="sldNum" sz="quarter" idx="4"/>
          </p:nvPr>
        </p:nvSpPr>
        <p:spPr/>
        <p:txBody>
          <a:bodyPr/>
          <a:lstStyle/>
          <a:p>
            <a:fld id="{994C8F1E-C324-4ECD-9D66-17513A2AE6B7}" type="slidenum">
              <a:rPr lang="zh-CN" altLang="en-US" smtClean="0"/>
              <a:pPr/>
              <a:t>13</a:t>
            </a:fld>
            <a:endParaRPr lang="zh-CN" altLang="en-US"/>
          </a:p>
        </p:txBody>
      </p:sp>
      <p:grpSp>
        <p:nvGrpSpPr>
          <p:cNvPr id="3" name="淘宝网Chenying0907出品 7">
            <a:extLst>
              <a:ext uri="{FF2B5EF4-FFF2-40B4-BE49-F238E27FC236}">
                <a16:creationId xmlns:a16="http://schemas.microsoft.com/office/drawing/2014/main" id="{EFF732DF-1E91-4743-A895-A8C7F1D3CC16}"/>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34A8A627-408B-4B22-AE8E-A0AE157C8065}"/>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769EF6FF-F764-416E-84DA-6422047ECB61}"/>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9C9B0117-6286-4C3C-8488-0F779B48ADB9}"/>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A1016189-89A4-4D42-BFA0-0A0A260611EB}"/>
              </a:ext>
            </a:extLst>
          </p:cNvPr>
          <p:cNvSpPr txBox="1"/>
          <p:nvPr/>
        </p:nvSpPr>
        <p:spPr>
          <a:xfrm>
            <a:off x="778956" y="89699"/>
            <a:ext cx="5089188"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二、計畫重點</a:t>
            </a:r>
            <a:endParaRPr lang="zh-CN" altLang="en-US" sz="2700" b="1" dirty="0">
              <a:latin typeface="微软雅黑" pitchFamily="34" charset="-122"/>
              <a:ea typeface="微软雅黑" pitchFamily="34" charset="-122"/>
            </a:endParaRPr>
          </a:p>
        </p:txBody>
      </p:sp>
      <p:sp>
        <p:nvSpPr>
          <p:cNvPr id="8" name="矩形 7">
            <a:extLst>
              <a:ext uri="{FF2B5EF4-FFF2-40B4-BE49-F238E27FC236}">
                <a16:creationId xmlns:a16="http://schemas.microsoft.com/office/drawing/2014/main" id="{708E4B12-D624-4333-8045-C318A4C07741}"/>
              </a:ext>
            </a:extLst>
          </p:cNvPr>
          <p:cNvSpPr/>
          <p:nvPr/>
        </p:nvSpPr>
        <p:spPr>
          <a:xfrm>
            <a:off x="6418775" y="996753"/>
            <a:ext cx="2736695" cy="2680221"/>
          </a:xfrm>
          <a:prstGeom prst="rect">
            <a:avLst/>
          </a:prstGeom>
        </p:spPr>
        <p:txBody>
          <a:bodyPr wrap="square">
            <a:spAutoFit/>
          </a:bodyPr>
          <a:lstStyle/>
          <a:p>
            <a:pPr algn="ctr">
              <a:spcBef>
                <a:spcPts val="500"/>
              </a:spcBef>
              <a:spcAft>
                <a:spcPts val="500"/>
              </a:spcAft>
            </a:pPr>
            <a:r>
              <a:rPr lang="zh-TW" altLang="en-US" b="1" dirty="0">
                <a:solidFill>
                  <a:srgbClr val="4B9F47"/>
                </a:solidFill>
                <a:latin typeface="微软雅黑" panose="020B0503020204020204" pitchFamily="34" charset="-122"/>
                <a:ea typeface="微软雅黑" panose="020B0503020204020204" pitchFamily="34" charset="-122"/>
                <a:cs typeface="Arial" panose="020B0604020202020204" pitchFamily="34" charset="0"/>
              </a:rPr>
              <a:t>帶動村里與社區民眾參與防災工作</a:t>
            </a:r>
          </a:p>
          <a:p>
            <a:pPr marL="228600" indent="-228600">
              <a:buFont typeface="+mj-lt"/>
              <a:buAutoNum type="arabicPeriod"/>
            </a:pP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持續盤點公所</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防災能量</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及</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整合基層防救災組織和資源（企業、民間志工團體及韌性社區）</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，加強橫向連結。</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a:p>
            <a:pPr marL="228600" indent="-228600">
              <a:buFont typeface="+mj-lt"/>
              <a:buAutoNum type="arabicPeriod"/>
            </a:pP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持續</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推動韌性社區</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，培訓韌性社區防災士，將防災工作帶入村</a:t>
            </a:r>
            <a:r>
              <a:rPr lang="en-US" altLang="zh-TW" sz="16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里</a:t>
            </a:r>
            <a:r>
              <a:rPr lang="en-US" altLang="zh-TW" sz="16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社區。</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9" name="矩形 8">
            <a:extLst>
              <a:ext uri="{FF2B5EF4-FFF2-40B4-BE49-F238E27FC236}">
                <a16:creationId xmlns:a16="http://schemas.microsoft.com/office/drawing/2014/main" id="{1E3CADC4-5755-43C9-BBA2-969D30B59CCE}"/>
              </a:ext>
            </a:extLst>
          </p:cNvPr>
          <p:cNvSpPr/>
          <p:nvPr/>
        </p:nvSpPr>
        <p:spPr>
          <a:xfrm>
            <a:off x="63473" y="2927634"/>
            <a:ext cx="2495104" cy="2187778"/>
          </a:xfrm>
          <a:prstGeom prst="rect">
            <a:avLst/>
          </a:prstGeom>
        </p:spPr>
        <p:txBody>
          <a:bodyPr wrap="square">
            <a:spAutoFit/>
          </a:bodyPr>
          <a:lstStyle/>
          <a:p>
            <a:pPr algn="ctr">
              <a:spcBef>
                <a:spcPts val="500"/>
              </a:spcBef>
              <a:spcAft>
                <a:spcPts val="500"/>
              </a:spcAft>
            </a:pPr>
            <a:r>
              <a:rPr lang="zh-TW" altLang="en-US" b="1" dirty="0">
                <a:solidFill>
                  <a:srgbClr val="3CC5DF"/>
                </a:solidFill>
                <a:latin typeface="+mj-ea"/>
                <a:ea typeface="+mj-ea"/>
                <a:cs typeface="Arial" panose="020B0604020202020204" pitchFamily="34" charset="0"/>
              </a:rPr>
              <a:t>企業防災倍力協助</a:t>
            </a:r>
            <a:endParaRPr lang="en-US" altLang="zh-CN" b="1" dirty="0">
              <a:solidFill>
                <a:srgbClr val="3CC5DF"/>
              </a:solidFill>
              <a:latin typeface="+mj-ea"/>
              <a:ea typeface="+mj-ea"/>
              <a:cs typeface="Arial" panose="020B0604020202020204" pitchFamily="34" charset="0"/>
            </a:endParaRPr>
          </a:p>
          <a:p>
            <a:pPr marL="271463" indent="-271463">
              <a:spcBef>
                <a:spcPct val="0"/>
              </a:spcBef>
              <a:buFont typeface="+mj-lt"/>
              <a:buAutoNum type="arabicPeriod"/>
            </a:pP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與轄內</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觀光產業</a:t>
            </a:r>
            <a:r>
              <a:rPr lang="en-US" altLang="zh-TW"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休閒農業等</a:t>
            </a:r>
            <a:r>
              <a:rPr lang="en-US" altLang="zh-TW"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，簽訂企業防災合作同意書。</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a:p>
            <a:pPr marL="271463" indent="-271463">
              <a:spcBef>
                <a:spcPct val="0"/>
              </a:spcBef>
              <a:buFont typeface="+mj-lt"/>
              <a:buAutoNum type="arabicPeriod"/>
            </a:pP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辦理</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企業防災教育訓練</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，加強灌輸企業防災觀念、災時應變機制等。</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a:p>
            <a:pPr marL="271463" indent="-271463">
              <a:spcBef>
                <a:spcPct val="0"/>
              </a:spcBef>
              <a:buFont typeface="+mj-lt"/>
              <a:buAutoNum type="arabicPeriod"/>
            </a:pPr>
            <a:endParaRPr lang="en-US" altLang="zh-CN" sz="16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1F24AB71-97AF-4F4B-9163-E7EF70EC4B43}"/>
              </a:ext>
            </a:extLst>
          </p:cNvPr>
          <p:cNvSpPr/>
          <p:nvPr/>
        </p:nvSpPr>
        <p:spPr>
          <a:xfrm>
            <a:off x="3656287" y="26061"/>
            <a:ext cx="5195053" cy="925894"/>
          </a:xfrm>
          <a:prstGeom prst="rect">
            <a:avLst/>
          </a:prstGeom>
        </p:spPr>
        <p:txBody>
          <a:bodyPr wrap="square">
            <a:spAutoFit/>
          </a:bodyPr>
          <a:lstStyle/>
          <a:p>
            <a:pPr>
              <a:spcBef>
                <a:spcPts val="500"/>
              </a:spcBef>
              <a:spcAft>
                <a:spcPts val="500"/>
              </a:spcAft>
            </a:pPr>
            <a:r>
              <a:rPr lang="zh-TW" altLang="en-US" b="1" dirty="0">
                <a:solidFill>
                  <a:srgbClr val="FF6600"/>
                </a:solidFill>
                <a:latin typeface="微软雅黑" panose="020B0503020204020204" pitchFamily="34" charset="-122"/>
                <a:ea typeface="微软雅黑" panose="020B0503020204020204" pitchFamily="34" charset="-122"/>
                <a:cs typeface="Arial" panose="020B0604020202020204" pitchFamily="34" charset="0"/>
              </a:rPr>
              <a:t>後測評估指標積極落實</a:t>
            </a:r>
            <a:endParaRPr lang="en-US" altLang="zh-TW" b="1" dirty="0">
              <a:solidFill>
                <a:srgbClr val="FF6600"/>
              </a:solidFill>
              <a:latin typeface="微软雅黑" panose="020B0503020204020204" pitchFamily="34" charset="-122"/>
              <a:ea typeface="微软雅黑" panose="020B0503020204020204" pitchFamily="34" charset="-122"/>
              <a:cs typeface="Arial" panose="020B0604020202020204" pitchFamily="34" charset="0"/>
            </a:endParaRPr>
          </a:p>
          <a:p>
            <a:pPr>
              <a:spcBef>
                <a:spcPct val="0"/>
              </a:spcBef>
            </a:pP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提升鄉鎮市公所自主防災能量，就人力與業務積極調配與督導，使</a:t>
            </a:r>
            <a:r>
              <a:rPr lang="en-US" altLang="zh-TW"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109</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年評估指標落實執行</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CN" sz="1600"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32319D97-D926-4940-B06C-DD663F3B4F59}"/>
              </a:ext>
            </a:extLst>
          </p:cNvPr>
          <p:cNvSpPr/>
          <p:nvPr/>
        </p:nvSpPr>
        <p:spPr>
          <a:xfrm>
            <a:off x="5510828" y="3693156"/>
            <a:ext cx="3340512" cy="1449115"/>
          </a:xfrm>
          <a:prstGeom prst="rect">
            <a:avLst/>
          </a:prstGeom>
        </p:spPr>
        <p:txBody>
          <a:bodyPr wrap="square">
            <a:spAutoFit/>
          </a:bodyPr>
          <a:lstStyle/>
          <a:p>
            <a:pPr algn="ctr">
              <a:spcBef>
                <a:spcPts val="500"/>
              </a:spcBef>
              <a:spcAft>
                <a:spcPts val="500"/>
              </a:spcAft>
            </a:pPr>
            <a:r>
              <a:rPr lang="zh-TW" altLang="en-US" b="1" dirty="0">
                <a:solidFill>
                  <a:srgbClr val="F44871"/>
                </a:solidFill>
                <a:latin typeface="+mj-ea"/>
                <a:ea typeface="+mj-ea"/>
                <a:cs typeface="Arial" panose="020B0604020202020204" pitchFamily="34" charset="0"/>
              </a:rPr>
              <a:t>防災圖資整合與應用</a:t>
            </a:r>
            <a:r>
              <a:rPr lang="en-US" altLang="zh-TW" b="1" dirty="0">
                <a:solidFill>
                  <a:srgbClr val="F44871"/>
                </a:solidFill>
                <a:latin typeface="+mj-ea"/>
                <a:ea typeface="+mj-ea"/>
                <a:cs typeface="Arial" panose="020B0604020202020204" pitchFamily="34" charset="0"/>
              </a:rPr>
              <a:t>/</a:t>
            </a:r>
            <a:r>
              <a:rPr lang="zh-TW" altLang="en-US" b="1" dirty="0">
                <a:solidFill>
                  <a:srgbClr val="F44871"/>
                </a:solidFill>
                <a:latin typeface="+mj-ea"/>
                <a:ea typeface="+mj-ea"/>
                <a:cs typeface="Arial" panose="020B0604020202020204" pitchFamily="34" charset="0"/>
              </a:rPr>
              <a:t>技術移轉</a:t>
            </a:r>
            <a:endParaRPr lang="en-US" altLang="zh-TW" b="1" dirty="0">
              <a:solidFill>
                <a:srgbClr val="F44871"/>
              </a:solidFill>
              <a:latin typeface="+mj-ea"/>
              <a:ea typeface="+mj-ea"/>
              <a:cs typeface="Arial" panose="020B0604020202020204" pitchFamily="34" charset="0"/>
            </a:endParaRPr>
          </a:p>
          <a:p>
            <a:pPr marL="271463" indent="-271463">
              <a:buFont typeface="+mj-lt"/>
              <a:buAutoNum type="arabicPeriod"/>
            </a:pP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辦理</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圖資應用及繪製課程</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，擴大縣府及公所人員圖資產製能量。</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a:p>
            <a:pPr marL="271463" indent="-271463">
              <a:buFont typeface="+mj-lt"/>
              <a:buAutoNum type="arabicPeriod"/>
            </a:pP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辦理</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地區災害防救計畫編修重點教育訓練</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2" name="群組 11">
            <a:extLst>
              <a:ext uri="{FF2B5EF4-FFF2-40B4-BE49-F238E27FC236}">
                <a16:creationId xmlns:a16="http://schemas.microsoft.com/office/drawing/2014/main" id="{3DDBF926-F7FD-4034-B8B1-7454BEFBC314}"/>
              </a:ext>
            </a:extLst>
          </p:cNvPr>
          <p:cNvGrpSpPr/>
          <p:nvPr/>
        </p:nvGrpSpPr>
        <p:grpSpPr>
          <a:xfrm>
            <a:off x="2549532" y="1001452"/>
            <a:ext cx="3779308" cy="3632953"/>
            <a:chOff x="2549532" y="1001452"/>
            <a:chExt cx="3779308" cy="3632953"/>
          </a:xfrm>
        </p:grpSpPr>
        <p:grpSp>
          <p:nvGrpSpPr>
            <p:cNvPr id="13" name="组合 112">
              <a:extLst>
                <a:ext uri="{FF2B5EF4-FFF2-40B4-BE49-F238E27FC236}">
                  <a16:creationId xmlns:a16="http://schemas.microsoft.com/office/drawing/2014/main" id="{DC207A19-DF0A-4FE4-B0F2-791C99DFC719}"/>
                </a:ext>
              </a:extLst>
            </p:cNvPr>
            <p:cNvGrpSpPr/>
            <p:nvPr/>
          </p:nvGrpSpPr>
          <p:grpSpPr>
            <a:xfrm>
              <a:off x="2549532" y="1001452"/>
              <a:ext cx="3779061" cy="3632953"/>
              <a:chOff x="6224959" y="1357746"/>
              <a:chExt cx="5496152" cy="5640371"/>
            </a:xfrm>
          </p:grpSpPr>
          <p:sp>
            <p:nvSpPr>
              <p:cNvPr id="31" name="Freeform 23">
                <a:extLst>
                  <a:ext uri="{FF2B5EF4-FFF2-40B4-BE49-F238E27FC236}">
                    <a16:creationId xmlns:a16="http://schemas.microsoft.com/office/drawing/2014/main" id="{131E0F2E-9BCD-4070-BC7E-9ADC60E57097}"/>
                  </a:ext>
                </a:extLst>
              </p:cNvPr>
              <p:cNvSpPr>
                <a:spLocks/>
              </p:cNvSpPr>
              <p:nvPr/>
            </p:nvSpPr>
            <p:spPr bwMode="auto">
              <a:xfrm rot="6776806">
                <a:off x="6736928" y="3569664"/>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3BC7E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2" name="组合 119">
                <a:extLst>
                  <a:ext uri="{FF2B5EF4-FFF2-40B4-BE49-F238E27FC236}">
                    <a16:creationId xmlns:a16="http://schemas.microsoft.com/office/drawing/2014/main" id="{E7C22F76-FB86-4024-BB8B-4C8C6B16C1B2}"/>
                  </a:ext>
                </a:extLst>
              </p:cNvPr>
              <p:cNvGrpSpPr/>
              <p:nvPr/>
            </p:nvGrpSpPr>
            <p:grpSpPr>
              <a:xfrm>
                <a:off x="6399076" y="1357746"/>
                <a:ext cx="5322035" cy="5640371"/>
                <a:chOff x="6399076" y="1357746"/>
                <a:chExt cx="5322035" cy="5640371"/>
              </a:xfrm>
            </p:grpSpPr>
            <p:sp>
              <p:nvSpPr>
                <p:cNvPr id="33" name="Freeform 23">
                  <a:extLst>
                    <a:ext uri="{FF2B5EF4-FFF2-40B4-BE49-F238E27FC236}">
                      <a16:creationId xmlns:a16="http://schemas.microsoft.com/office/drawing/2014/main" id="{4CAB70E4-62FF-4197-B843-BF0ED620468E}"/>
                    </a:ext>
                  </a:extLst>
                </p:cNvPr>
                <p:cNvSpPr>
                  <a:spLocks/>
                </p:cNvSpPr>
                <p:nvPr/>
              </p:nvSpPr>
              <p:spPr bwMode="auto">
                <a:xfrm rot="15584180">
                  <a:off x="8077099" y="845777"/>
                  <a:ext cx="2209800" cy="3233737"/>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34" name="Freeform 23">
                  <a:extLst>
                    <a:ext uri="{FF2B5EF4-FFF2-40B4-BE49-F238E27FC236}">
                      <a16:creationId xmlns:a16="http://schemas.microsoft.com/office/drawing/2014/main" id="{E8593E78-020F-48DF-9F30-E9DE8429BB4C}"/>
                    </a:ext>
                  </a:extLst>
                </p:cNvPr>
                <p:cNvSpPr>
                  <a:spLocks/>
                </p:cNvSpPr>
                <p:nvPr/>
              </p:nvSpPr>
              <p:spPr bwMode="auto">
                <a:xfrm rot="20170633">
                  <a:off x="9511311" y="2221087"/>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4B9F4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3">
                  <a:extLst>
                    <a:ext uri="{FF2B5EF4-FFF2-40B4-BE49-F238E27FC236}">
                      <a16:creationId xmlns:a16="http://schemas.microsoft.com/office/drawing/2014/main" id="{1FCFD2F2-A0CF-4A50-932C-6759FFD6C5E0}"/>
                    </a:ext>
                  </a:extLst>
                </p:cNvPr>
                <p:cNvSpPr>
                  <a:spLocks/>
                </p:cNvSpPr>
                <p:nvPr/>
              </p:nvSpPr>
              <p:spPr bwMode="auto">
                <a:xfrm rot="2504954">
                  <a:off x="8611381" y="3764379"/>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F54B7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3">
                  <a:extLst>
                    <a:ext uri="{FF2B5EF4-FFF2-40B4-BE49-F238E27FC236}">
                      <a16:creationId xmlns:a16="http://schemas.microsoft.com/office/drawing/2014/main" id="{2AF75CAE-26A2-476F-97C8-313292107548}"/>
                    </a:ext>
                  </a:extLst>
                </p:cNvPr>
                <p:cNvSpPr>
                  <a:spLocks/>
                </p:cNvSpPr>
                <p:nvPr/>
              </p:nvSpPr>
              <p:spPr bwMode="auto">
                <a:xfrm rot="11197379">
                  <a:off x="6399076" y="1725117"/>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2AC2AD"/>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4" name="Group 85">
              <a:extLst>
                <a:ext uri="{FF2B5EF4-FFF2-40B4-BE49-F238E27FC236}">
                  <a16:creationId xmlns:a16="http://schemas.microsoft.com/office/drawing/2014/main" id="{039AA294-9932-4361-860D-143CDD0638B1}"/>
                </a:ext>
              </a:extLst>
            </p:cNvPr>
            <p:cNvGrpSpPr>
              <a:grpSpLocks noChangeAspect="1"/>
            </p:cNvGrpSpPr>
            <p:nvPr/>
          </p:nvGrpSpPr>
          <p:grpSpPr bwMode="auto">
            <a:xfrm>
              <a:off x="4820904" y="1123280"/>
              <a:ext cx="505482" cy="417410"/>
              <a:chOff x="2772" y="2067"/>
              <a:chExt cx="211" cy="186"/>
            </a:xfrm>
            <a:solidFill>
              <a:srgbClr val="FFFFFF"/>
            </a:solidFill>
          </p:grpSpPr>
          <p:sp>
            <p:nvSpPr>
              <p:cNvPr id="28" name="Freeform 87">
                <a:extLst>
                  <a:ext uri="{FF2B5EF4-FFF2-40B4-BE49-F238E27FC236}">
                    <a16:creationId xmlns:a16="http://schemas.microsoft.com/office/drawing/2014/main" id="{2D764A9A-4B39-4DF2-86D3-98F4052FD92F}"/>
                  </a:ext>
                </a:extLst>
              </p:cNvPr>
              <p:cNvSpPr>
                <a:spLocks/>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8">
                <a:extLst>
                  <a:ext uri="{FF2B5EF4-FFF2-40B4-BE49-F238E27FC236}">
                    <a16:creationId xmlns:a16="http://schemas.microsoft.com/office/drawing/2014/main" id="{54506C52-516A-488B-9FAD-D697FEB37127}"/>
                  </a:ext>
                </a:extLst>
              </p:cNvPr>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9">
                <a:extLst>
                  <a:ext uri="{FF2B5EF4-FFF2-40B4-BE49-F238E27FC236}">
                    <a16:creationId xmlns:a16="http://schemas.microsoft.com/office/drawing/2014/main" id="{565E676B-3F92-431A-B383-40B03A80873D}"/>
                  </a:ext>
                </a:extLst>
              </p:cNvPr>
              <p:cNvSpPr>
                <a:spLocks/>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Group 70">
              <a:extLst>
                <a:ext uri="{FF2B5EF4-FFF2-40B4-BE49-F238E27FC236}">
                  <a16:creationId xmlns:a16="http://schemas.microsoft.com/office/drawing/2014/main" id="{6812C551-BA61-408F-8B62-5D2E55B77315}"/>
                </a:ext>
              </a:extLst>
            </p:cNvPr>
            <p:cNvGrpSpPr>
              <a:grpSpLocks noChangeAspect="1"/>
            </p:cNvGrpSpPr>
            <p:nvPr/>
          </p:nvGrpSpPr>
          <p:grpSpPr bwMode="auto">
            <a:xfrm>
              <a:off x="2786938" y="3254792"/>
              <a:ext cx="346428" cy="422182"/>
              <a:chOff x="1122" y="2793"/>
              <a:chExt cx="319" cy="415"/>
            </a:xfrm>
            <a:solidFill>
              <a:srgbClr val="FFFFFF"/>
            </a:solidFill>
          </p:grpSpPr>
          <p:sp>
            <p:nvSpPr>
              <p:cNvPr id="26" name="Freeform 72">
                <a:extLst>
                  <a:ext uri="{FF2B5EF4-FFF2-40B4-BE49-F238E27FC236}">
                    <a16:creationId xmlns:a16="http://schemas.microsoft.com/office/drawing/2014/main" id="{EFA63D5C-E163-40CA-B72A-4BC6A74151CB}"/>
                  </a:ext>
                </a:extLst>
              </p:cNvPr>
              <p:cNvSpPr>
                <a:spLocks noEditPoints="1"/>
              </p:cNvSpPr>
              <p:nvPr/>
            </p:nvSpPr>
            <p:spPr bwMode="auto">
              <a:xfrm>
                <a:off x="1122" y="2793"/>
                <a:ext cx="319" cy="338"/>
              </a:xfrm>
              <a:custGeom>
                <a:avLst/>
                <a:gdLst>
                  <a:gd name="T0" fmla="*/ 110 w 133"/>
                  <a:gd name="T1" fmla="*/ 91 h 141"/>
                  <a:gd name="T2" fmla="*/ 117 w 133"/>
                  <a:gd name="T3" fmla="*/ 91 h 141"/>
                  <a:gd name="T4" fmla="*/ 117 w 133"/>
                  <a:gd name="T5" fmla="*/ 95 h 141"/>
                  <a:gd name="T6" fmla="*/ 120 w 133"/>
                  <a:gd name="T7" fmla="*/ 104 h 141"/>
                  <a:gd name="T8" fmla="*/ 132 w 133"/>
                  <a:gd name="T9" fmla="*/ 119 h 141"/>
                  <a:gd name="T10" fmla="*/ 133 w 133"/>
                  <a:gd name="T11" fmla="*/ 124 h 141"/>
                  <a:gd name="T12" fmla="*/ 133 w 133"/>
                  <a:gd name="T13" fmla="*/ 133 h 141"/>
                  <a:gd name="T14" fmla="*/ 125 w 133"/>
                  <a:gd name="T15" fmla="*/ 141 h 141"/>
                  <a:gd name="T16" fmla="*/ 124 w 133"/>
                  <a:gd name="T17" fmla="*/ 141 h 141"/>
                  <a:gd name="T18" fmla="*/ 10 w 133"/>
                  <a:gd name="T19" fmla="*/ 141 h 141"/>
                  <a:gd name="T20" fmla="*/ 1 w 133"/>
                  <a:gd name="T21" fmla="*/ 137 h 141"/>
                  <a:gd name="T22" fmla="*/ 0 w 133"/>
                  <a:gd name="T23" fmla="*/ 133 h 141"/>
                  <a:gd name="T24" fmla="*/ 0 w 133"/>
                  <a:gd name="T25" fmla="*/ 123 h 141"/>
                  <a:gd name="T26" fmla="*/ 2 w 133"/>
                  <a:gd name="T27" fmla="*/ 119 h 141"/>
                  <a:gd name="T28" fmla="*/ 16 w 133"/>
                  <a:gd name="T29" fmla="*/ 101 h 141"/>
                  <a:gd name="T30" fmla="*/ 16 w 133"/>
                  <a:gd name="T31" fmla="*/ 99 h 141"/>
                  <a:gd name="T32" fmla="*/ 16 w 133"/>
                  <a:gd name="T33" fmla="*/ 67 h 141"/>
                  <a:gd name="T34" fmla="*/ 23 w 133"/>
                  <a:gd name="T35" fmla="*/ 39 h 141"/>
                  <a:gd name="T36" fmla="*/ 49 w 133"/>
                  <a:gd name="T37" fmla="*/ 16 h 141"/>
                  <a:gd name="T38" fmla="*/ 51 w 133"/>
                  <a:gd name="T39" fmla="*/ 14 h 141"/>
                  <a:gd name="T40" fmla="*/ 69 w 133"/>
                  <a:gd name="T41" fmla="*/ 1 h 141"/>
                  <a:gd name="T42" fmla="*/ 83 w 133"/>
                  <a:gd name="T43" fmla="*/ 15 h 141"/>
                  <a:gd name="T44" fmla="*/ 84 w 133"/>
                  <a:gd name="T45" fmla="*/ 16 h 141"/>
                  <a:gd name="T46" fmla="*/ 97 w 133"/>
                  <a:gd name="T47" fmla="*/ 23 h 141"/>
                  <a:gd name="T48" fmla="*/ 115 w 133"/>
                  <a:gd name="T49" fmla="*/ 50 h 141"/>
                  <a:gd name="T50" fmla="*/ 117 w 133"/>
                  <a:gd name="T51" fmla="*/ 67 h 141"/>
                  <a:gd name="T52" fmla="*/ 117 w 133"/>
                  <a:gd name="T53" fmla="*/ 74 h 141"/>
                  <a:gd name="T54" fmla="*/ 117 w 133"/>
                  <a:gd name="T55" fmla="*/ 75 h 141"/>
                  <a:gd name="T56" fmla="*/ 110 w 133"/>
                  <a:gd name="T57" fmla="*/ 75 h 141"/>
                  <a:gd name="T58" fmla="*/ 110 w 133"/>
                  <a:gd name="T59" fmla="*/ 73 h 141"/>
                  <a:gd name="T60" fmla="*/ 110 w 133"/>
                  <a:gd name="T61" fmla="*/ 61 h 141"/>
                  <a:gd name="T62" fmla="*/ 99 w 133"/>
                  <a:gd name="T63" fmla="*/ 34 h 141"/>
                  <a:gd name="T64" fmla="*/ 72 w 133"/>
                  <a:gd name="T65" fmla="*/ 20 h 141"/>
                  <a:gd name="T66" fmla="*/ 47 w 133"/>
                  <a:gd name="T67" fmla="*/ 24 h 141"/>
                  <a:gd name="T68" fmla="*/ 27 w 133"/>
                  <a:gd name="T69" fmla="*/ 47 h 141"/>
                  <a:gd name="T70" fmla="*/ 23 w 133"/>
                  <a:gd name="T71" fmla="*/ 67 h 141"/>
                  <a:gd name="T72" fmla="*/ 23 w 133"/>
                  <a:gd name="T73" fmla="*/ 98 h 141"/>
                  <a:gd name="T74" fmla="*/ 21 w 133"/>
                  <a:gd name="T75" fmla="*/ 106 h 141"/>
                  <a:gd name="T76" fmla="*/ 8 w 133"/>
                  <a:gd name="T77" fmla="*/ 123 h 141"/>
                  <a:gd name="T78" fmla="*/ 7 w 133"/>
                  <a:gd name="T79" fmla="*/ 125 h 141"/>
                  <a:gd name="T80" fmla="*/ 7 w 133"/>
                  <a:gd name="T81" fmla="*/ 132 h 141"/>
                  <a:gd name="T82" fmla="*/ 10 w 133"/>
                  <a:gd name="T83" fmla="*/ 135 h 141"/>
                  <a:gd name="T84" fmla="*/ 88 w 133"/>
                  <a:gd name="T85" fmla="*/ 135 h 141"/>
                  <a:gd name="T86" fmla="*/ 124 w 133"/>
                  <a:gd name="T87" fmla="*/ 135 h 141"/>
                  <a:gd name="T88" fmla="*/ 126 w 133"/>
                  <a:gd name="T89" fmla="*/ 132 h 141"/>
                  <a:gd name="T90" fmla="*/ 126 w 133"/>
                  <a:gd name="T91" fmla="*/ 125 h 141"/>
                  <a:gd name="T92" fmla="*/ 126 w 133"/>
                  <a:gd name="T93" fmla="*/ 123 h 141"/>
                  <a:gd name="T94" fmla="*/ 112 w 133"/>
                  <a:gd name="T95" fmla="*/ 104 h 141"/>
                  <a:gd name="T96" fmla="*/ 110 w 133"/>
                  <a:gd name="T97" fmla="*/ 100 h 141"/>
                  <a:gd name="T98" fmla="*/ 110 w 133"/>
                  <a:gd name="T99" fmla="*/ 91 h 141"/>
                  <a:gd name="T100" fmla="*/ 58 w 133"/>
                  <a:gd name="T101" fmla="*/ 13 h 141"/>
                  <a:gd name="T102" fmla="*/ 67 w 133"/>
                  <a:gd name="T103" fmla="*/ 13 h 141"/>
                  <a:gd name="T104" fmla="*/ 76 w 133"/>
                  <a:gd name="T105" fmla="*/ 13 h 141"/>
                  <a:gd name="T106" fmla="*/ 67 w 133"/>
                  <a:gd name="T107" fmla="*/ 8 h 141"/>
                  <a:gd name="T108" fmla="*/ 58 w 133"/>
                  <a:gd name="T109"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41">
                    <a:moveTo>
                      <a:pt x="110" y="91"/>
                    </a:moveTo>
                    <a:cubicBezTo>
                      <a:pt x="113" y="91"/>
                      <a:pt x="115" y="91"/>
                      <a:pt x="117" y="91"/>
                    </a:cubicBezTo>
                    <a:cubicBezTo>
                      <a:pt x="117" y="92"/>
                      <a:pt x="117" y="94"/>
                      <a:pt x="117" y="95"/>
                    </a:cubicBezTo>
                    <a:cubicBezTo>
                      <a:pt x="117" y="98"/>
                      <a:pt x="118" y="101"/>
                      <a:pt x="120" y="104"/>
                    </a:cubicBezTo>
                    <a:cubicBezTo>
                      <a:pt x="124" y="109"/>
                      <a:pt x="128" y="114"/>
                      <a:pt x="132" y="119"/>
                    </a:cubicBezTo>
                    <a:cubicBezTo>
                      <a:pt x="133" y="121"/>
                      <a:pt x="133" y="122"/>
                      <a:pt x="133" y="124"/>
                    </a:cubicBezTo>
                    <a:cubicBezTo>
                      <a:pt x="133" y="127"/>
                      <a:pt x="133" y="130"/>
                      <a:pt x="133" y="133"/>
                    </a:cubicBezTo>
                    <a:cubicBezTo>
                      <a:pt x="133" y="138"/>
                      <a:pt x="130" y="141"/>
                      <a:pt x="125" y="141"/>
                    </a:cubicBezTo>
                    <a:cubicBezTo>
                      <a:pt x="125" y="141"/>
                      <a:pt x="124" y="141"/>
                      <a:pt x="124" y="141"/>
                    </a:cubicBezTo>
                    <a:cubicBezTo>
                      <a:pt x="86" y="141"/>
                      <a:pt x="48" y="141"/>
                      <a:pt x="10" y="141"/>
                    </a:cubicBezTo>
                    <a:cubicBezTo>
                      <a:pt x="6" y="141"/>
                      <a:pt x="3" y="140"/>
                      <a:pt x="1" y="137"/>
                    </a:cubicBezTo>
                    <a:cubicBezTo>
                      <a:pt x="1" y="135"/>
                      <a:pt x="0" y="134"/>
                      <a:pt x="0" y="133"/>
                    </a:cubicBezTo>
                    <a:cubicBezTo>
                      <a:pt x="0" y="130"/>
                      <a:pt x="0" y="126"/>
                      <a:pt x="0" y="123"/>
                    </a:cubicBezTo>
                    <a:cubicBezTo>
                      <a:pt x="0" y="122"/>
                      <a:pt x="1" y="120"/>
                      <a:pt x="2" y="119"/>
                    </a:cubicBezTo>
                    <a:cubicBezTo>
                      <a:pt x="7" y="113"/>
                      <a:pt x="11" y="107"/>
                      <a:pt x="16" y="101"/>
                    </a:cubicBezTo>
                    <a:cubicBezTo>
                      <a:pt x="16" y="100"/>
                      <a:pt x="16" y="99"/>
                      <a:pt x="16" y="99"/>
                    </a:cubicBezTo>
                    <a:cubicBezTo>
                      <a:pt x="16" y="88"/>
                      <a:pt x="16" y="78"/>
                      <a:pt x="16" y="67"/>
                    </a:cubicBezTo>
                    <a:cubicBezTo>
                      <a:pt x="16" y="57"/>
                      <a:pt x="18" y="48"/>
                      <a:pt x="23" y="39"/>
                    </a:cubicBezTo>
                    <a:cubicBezTo>
                      <a:pt x="29" y="28"/>
                      <a:pt x="37" y="20"/>
                      <a:pt x="49" y="16"/>
                    </a:cubicBezTo>
                    <a:cubicBezTo>
                      <a:pt x="50" y="16"/>
                      <a:pt x="50" y="15"/>
                      <a:pt x="51" y="14"/>
                    </a:cubicBezTo>
                    <a:cubicBezTo>
                      <a:pt x="52" y="6"/>
                      <a:pt x="60" y="0"/>
                      <a:pt x="69" y="1"/>
                    </a:cubicBezTo>
                    <a:cubicBezTo>
                      <a:pt x="76" y="2"/>
                      <a:pt x="82" y="7"/>
                      <a:pt x="83" y="15"/>
                    </a:cubicBezTo>
                    <a:cubicBezTo>
                      <a:pt x="83" y="15"/>
                      <a:pt x="84" y="16"/>
                      <a:pt x="84" y="16"/>
                    </a:cubicBezTo>
                    <a:cubicBezTo>
                      <a:pt x="89" y="17"/>
                      <a:pt x="93" y="20"/>
                      <a:pt x="97" y="23"/>
                    </a:cubicBezTo>
                    <a:cubicBezTo>
                      <a:pt x="106" y="30"/>
                      <a:pt x="112" y="39"/>
                      <a:pt x="115" y="50"/>
                    </a:cubicBezTo>
                    <a:cubicBezTo>
                      <a:pt x="117" y="55"/>
                      <a:pt x="117" y="61"/>
                      <a:pt x="117" y="67"/>
                    </a:cubicBezTo>
                    <a:cubicBezTo>
                      <a:pt x="117" y="69"/>
                      <a:pt x="117" y="72"/>
                      <a:pt x="117" y="74"/>
                    </a:cubicBezTo>
                    <a:cubicBezTo>
                      <a:pt x="117" y="74"/>
                      <a:pt x="117" y="75"/>
                      <a:pt x="117" y="75"/>
                    </a:cubicBezTo>
                    <a:cubicBezTo>
                      <a:pt x="115" y="75"/>
                      <a:pt x="113" y="75"/>
                      <a:pt x="110" y="75"/>
                    </a:cubicBezTo>
                    <a:cubicBezTo>
                      <a:pt x="110" y="74"/>
                      <a:pt x="110" y="74"/>
                      <a:pt x="110" y="73"/>
                    </a:cubicBezTo>
                    <a:cubicBezTo>
                      <a:pt x="110" y="69"/>
                      <a:pt x="110" y="65"/>
                      <a:pt x="110" y="61"/>
                    </a:cubicBezTo>
                    <a:cubicBezTo>
                      <a:pt x="109" y="51"/>
                      <a:pt x="105" y="42"/>
                      <a:pt x="99" y="34"/>
                    </a:cubicBezTo>
                    <a:cubicBezTo>
                      <a:pt x="92" y="26"/>
                      <a:pt x="82" y="21"/>
                      <a:pt x="72" y="20"/>
                    </a:cubicBezTo>
                    <a:cubicBezTo>
                      <a:pt x="63" y="19"/>
                      <a:pt x="55" y="20"/>
                      <a:pt x="47" y="24"/>
                    </a:cubicBezTo>
                    <a:cubicBezTo>
                      <a:pt x="38" y="29"/>
                      <a:pt x="31" y="37"/>
                      <a:pt x="27" y="47"/>
                    </a:cubicBezTo>
                    <a:cubicBezTo>
                      <a:pt x="24" y="53"/>
                      <a:pt x="23" y="60"/>
                      <a:pt x="23" y="67"/>
                    </a:cubicBezTo>
                    <a:cubicBezTo>
                      <a:pt x="23" y="78"/>
                      <a:pt x="23" y="88"/>
                      <a:pt x="23" y="98"/>
                    </a:cubicBezTo>
                    <a:cubicBezTo>
                      <a:pt x="23" y="101"/>
                      <a:pt x="23" y="103"/>
                      <a:pt x="21" y="106"/>
                    </a:cubicBezTo>
                    <a:cubicBezTo>
                      <a:pt x="16" y="111"/>
                      <a:pt x="12" y="117"/>
                      <a:pt x="8" y="123"/>
                    </a:cubicBezTo>
                    <a:cubicBezTo>
                      <a:pt x="7" y="123"/>
                      <a:pt x="7" y="124"/>
                      <a:pt x="7" y="125"/>
                    </a:cubicBezTo>
                    <a:cubicBezTo>
                      <a:pt x="7" y="127"/>
                      <a:pt x="7" y="130"/>
                      <a:pt x="7" y="132"/>
                    </a:cubicBezTo>
                    <a:cubicBezTo>
                      <a:pt x="7" y="134"/>
                      <a:pt x="8" y="135"/>
                      <a:pt x="10" y="135"/>
                    </a:cubicBezTo>
                    <a:cubicBezTo>
                      <a:pt x="36" y="135"/>
                      <a:pt x="62" y="135"/>
                      <a:pt x="88" y="135"/>
                    </a:cubicBezTo>
                    <a:cubicBezTo>
                      <a:pt x="100" y="135"/>
                      <a:pt x="112" y="135"/>
                      <a:pt x="124" y="135"/>
                    </a:cubicBezTo>
                    <a:cubicBezTo>
                      <a:pt x="126" y="135"/>
                      <a:pt x="126" y="134"/>
                      <a:pt x="126" y="132"/>
                    </a:cubicBezTo>
                    <a:cubicBezTo>
                      <a:pt x="126" y="130"/>
                      <a:pt x="127" y="127"/>
                      <a:pt x="126" y="125"/>
                    </a:cubicBezTo>
                    <a:cubicBezTo>
                      <a:pt x="126" y="124"/>
                      <a:pt x="126" y="123"/>
                      <a:pt x="126" y="123"/>
                    </a:cubicBezTo>
                    <a:cubicBezTo>
                      <a:pt x="121" y="117"/>
                      <a:pt x="117" y="110"/>
                      <a:pt x="112" y="104"/>
                    </a:cubicBezTo>
                    <a:cubicBezTo>
                      <a:pt x="111" y="103"/>
                      <a:pt x="110" y="102"/>
                      <a:pt x="110" y="100"/>
                    </a:cubicBezTo>
                    <a:cubicBezTo>
                      <a:pt x="110" y="97"/>
                      <a:pt x="110" y="94"/>
                      <a:pt x="110" y="91"/>
                    </a:cubicBezTo>
                    <a:close/>
                    <a:moveTo>
                      <a:pt x="58" y="13"/>
                    </a:moveTo>
                    <a:cubicBezTo>
                      <a:pt x="61" y="13"/>
                      <a:pt x="64" y="13"/>
                      <a:pt x="67" y="13"/>
                    </a:cubicBezTo>
                    <a:cubicBezTo>
                      <a:pt x="70" y="13"/>
                      <a:pt x="73" y="13"/>
                      <a:pt x="76" y="13"/>
                    </a:cubicBezTo>
                    <a:cubicBezTo>
                      <a:pt x="75" y="10"/>
                      <a:pt x="71" y="8"/>
                      <a:pt x="67" y="8"/>
                    </a:cubicBezTo>
                    <a:cubicBezTo>
                      <a:pt x="63" y="8"/>
                      <a:pt x="59" y="10"/>
                      <a:pt x="5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a:extLst>
                  <a:ext uri="{FF2B5EF4-FFF2-40B4-BE49-F238E27FC236}">
                    <a16:creationId xmlns:a16="http://schemas.microsoft.com/office/drawing/2014/main" id="{E5BE1133-2CF9-4733-9B6F-E51A71424A3A}"/>
                  </a:ext>
                </a:extLst>
              </p:cNvPr>
              <p:cNvSpPr>
                <a:spLocks noEditPoints="1"/>
              </p:cNvSpPr>
              <p:nvPr/>
            </p:nvSpPr>
            <p:spPr bwMode="auto">
              <a:xfrm>
                <a:off x="1225" y="3138"/>
                <a:ext cx="113" cy="70"/>
              </a:xfrm>
              <a:custGeom>
                <a:avLst/>
                <a:gdLst>
                  <a:gd name="T0" fmla="*/ 24 w 47"/>
                  <a:gd name="T1" fmla="*/ 0 h 29"/>
                  <a:gd name="T2" fmla="*/ 41 w 47"/>
                  <a:gd name="T3" fmla="*/ 0 h 29"/>
                  <a:gd name="T4" fmla="*/ 47 w 47"/>
                  <a:gd name="T5" fmla="*/ 7 h 29"/>
                  <a:gd name="T6" fmla="*/ 20 w 47"/>
                  <a:gd name="T7" fmla="*/ 27 h 29"/>
                  <a:gd name="T8" fmla="*/ 1 w 47"/>
                  <a:gd name="T9" fmla="*/ 7 h 29"/>
                  <a:gd name="T10" fmla="*/ 7 w 47"/>
                  <a:gd name="T11" fmla="*/ 0 h 29"/>
                  <a:gd name="T12" fmla="*/ 24 w 47"/>
                  <a:gd name="T13" fmla="*/ 0 h 29"/>
                  <a:gd name="T14" fmla="*/ 8 w 47"/>
                  <a:gd name="T15" fmla="*/ 7 h 29"/>
                  <a:gd name="T16" fmla="*/ 25 w 47"/>
                  <a:gd name="T17" fmla="*/ 20 h 29"/>
                  <a:gd name="T18" fmla="*/ 40 w 47"/>
                  <a:gd name="T19" fmla="*/ 7 h 29"/>
                  <a:gd name="T20" fmla="*/ 8 w 47"/>
                  <a:gd name="T21"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9">
                    <a:moveTo>
                      <a:pt x="24" y="0"/>
                    </a:moveTo>
                    <a:cubicBezTo>
                      <a:pt x="30" y="0"/>
                      <a:pt x="35" y="0"/>
                      <a:pt x="41" y="0"/>
                    </a:cubicBezTo>
                    <a:cubicBezTo>
                      <a:pt x="45" y="0"/>
                      <a:pt x="47" y="3"/>
                      <a:pt x="47" y="7"/>
                    </a:cubicBezTo>
                    <a:cubicBezTo>
                      <a:pt x="45" y="19"/>
                      <a:pt x="33" y="29"/>
                      <a:pt x="20" y="27"/>
                    </a:cubicBezTo>
                    <a:cubicBezTo>
                      <a:pt x="10" y="25"/>
                      <a:pt x="2" y="17"/>
                      <a:pt x="1" y="7"/>
                    </a:cubicBezTo>
                    <a:cubicBezTo>
                      <a:pt x="0" y="3"/>
                      <a:pt x="2" y="0"/>
                      <a:pt x="7" y="0"/>
                    </a:cubicBezTo>
                    <a:cubicBezTo>
                      <a:pt x="12" y="0"/>
                      <a:pt x="18" y="0"/>
                      <a:pt x="24" y="0"/>
                    </a:cubicBezTo>
                    <a:close/>
                    <a:moveTo>
                      <a:pt x="8" y="7"/>
                    </a:moveTo>
                    <a:cubicBezTo>
                      <a:pt x="10" y="15"/>
                      <a:pt x="17" y="21"/>
                      <a:pt x="25" y="20"/>
                    </a:cubicBezTo>
                    <a:cubicBezTo>
                      <a:pt x="34" y="19"/>
                      <a:pt x="39" y="13"/>
                      <a:pt x="40" y="7"/>
                    </a:cubicBezTo>
                    <a:cubicBezTo>
                      <a:pt x="29" y="7"/>
                      <a:pt x="19" y="7"/>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116">
              <a:extLst>
                <a:ext uri="{FF2B5EF4-FFF2-40B4-BE49-F238E27FC236}">
                  <a16:creationId xmlns:a16="http://schemas.microsoft.com/office/drawing/2014/main" id="{3CBC39E5-73D2-4759-942C-E0DB677CBC78}"/>
                </a:ext>
              </a:extLst>
            </p:cNvPr>
            <p:cNvSpPr>
              <a:spLocks/>
            </p:cNvSpPr>
            <p:nvPr/>
          </p:nvSpPr>
          <p:spPr bwMode="auto">
            <a:xfrm>
              <a:off x="2966259" y="1511587"/>
              <a:ext cx="558426" cy="474448"/>
            </a:xfrm>
            <a:custGeom>
              <a:avLst/>
              <a:gdLst>
                <a:gd name="T0" fmla="*/ 107 w 215"/>
                <a:gd name="T1" fmla="*/ 22 h 196"/>
                <a:gd name="T2" fmla="*/ 118 w 215"/>
                <a:gd name="T3" fmla="*/ 13 h 196"/>
                <a:gd name="T4" fmla="*/ 160 w 215"/>
                <a:gd name="T5" fmla="*/ 3 h 196"/>
                <a:gd name="T6" fmla="*/ 207 w 215"/>
                <a:gd name="T7" fmla="*/ 37 h 196"/>
                <a:gd name="T8" fmla="*/ 214 w 215"/>
                <a:gd name="T9" fmla="*/ 70 h 196"/>
                <a:gd name="T10" fmla="*/ 206 w 215"/>
                <a:gd name="T11" fmla="*/ 100 h 196"/>
                <a:gd name="T12" fmla="*/ 188 w 215"/>
                <a:gd name="T13" fmla="*/ 126 h 196"/>
                <a:gd name="T14" fmla="*/ 155 w 215"/>
                <a:gd name="T15" fmla="*/ 160 h 196"/>
                <a:gd name="T16" fmla="*/ 114 w 215"/>
                <a:gd name="T17" fmla="*/ 193 h 196"/>
                <a:gd name="T18" fmla="*/ 106 w 215"/>
                <a:gd name="T19" fmla="*/ 196 h 196"/>
                <a:gd name="T20" fmla="*/ 100 w 215"/>
                <a:gd name="T21" fmla="*/ 193 h 196"/>
                <a:gd name="T22" fmla="*/ 60 w 215"/>
                <a:gd name="T23" fmla="*/ 161 h 196"/>
                <a:gd name="T24" fmla="*/ 24 w 215"/>
                <a:gd name="T25" fmla="*/ 124 h 196"/>
                <a:gd name="T26" fmla="*/ 6 w 215"/>
                <a:gd name="T27" fmla="*/ 94 h 196"/>
                <a:gd name="T28" fmla="*/ 0 w 215"/>
                <a:gd name="T29" fmla="*/ 71 h 196"/>
                <a:gd name="T30" fmla="*/ 5 w 215"/>
                <a:gd name="T31" fmla="*/ 43 h 196"/>
                <a:gd name="T32" fmla="*/ 50 w 215"/>
                <a:gd name="T33" fmla="*/ 4 h 196"/>
                <a:gd name="T34" fmla="*/ 103 w 215"/>
                <a:gd name="T35" fmla="*/ 18 h 196"/>
                <a:gd name="T36" fmla="*/ 107 w 215"/>
                <a:gd name="T37" fmla="*/ 2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 h="196">
                  <a:moveTo>
                    <a:pt x="107" y="22"/>
                  </a:moveTo>
                  <a:cubicBezTo>
                    <a:pt x="111" y="19"/>
                    <a:pt x="114" y="16"/>
                    <a:pt x="118" y="13"/>
                  </a:cubicBezTo>
                  <a:cubicBezTo>
                    <a:pt x="131" y="4"/>
                    <a:pt x="145" y="1"/>
                    <a:pt x="160" y="3"/>
                  </a:cubicBezTo>
                  <a:cubicBezTo>
                    <a:pt x="182" y="6"/>
                    <a:pt x="197" y="18"/>
                    <a:pt x="207" y="37"/>
                  </a:cubicBezTo>
                  <a:cubicBezTo>
                    <a:pt x="213" y="47"/>
                    <a:pt x="215" y="58"/>
                    <a:pt x="214" y="70"/>
                  </a:cubicBezTo>
                  <a:cubicBezTo>
                    <a:pt x="214" y="81"/>
                    <a:pt x="211" y="91"/>
                    <a:pt x="206" y="100"/>
                  </a:cubicBezTo>
                  <a:cubicBezTo>
                    <a:pt x="201" y="109"/>
                    <a:pt x="195" y="118"/>
                    <a:pt x="188" y="126"/>
                  </a:cubicBezTo>
                  <a:cubicBezTo>
                    <a:pt x="178" y="138"/>
                    <a:pt x="167" y="149"/>
                    <a:pt x="155" y="160"/>
                  </a:cubicBezTo>
                  <a:cubicBezTo>
                    <a:pt x="142" y="172"/>
                    <a:pt x="128" y="183"/>
                    <a:pt x="114" y="193"/>
                  </a:cubicBezTo>
                  <a:cubicBezTo>
                    <a:pt x="112" y="195"/>
                    <a:pt x="109" y="196"/>
                    <a:pt x="106" y="196"/>
                  </a:cubicBezTo>
                  <a:cubicBezTo>
                    <a:pt x="103" y="195"/>
                    <a:pt x="102" y="194"/>
                    <a:pt x="100" y="193"/>
                  </a:cubicBezTo>
                  <a:cubicBezTo>
                    <a:pt x="86" y="183"/>
                    <a:pt x="73" y="172"/>
                    <a:pt x="60" y="161"/>
                  </a:cubicBezTo>
                  <a:cubicBezTo>
                    <a:pt x="47" y="149"/>
                    <a:pt x="35" y="137"/>
                    <a:pt x="24" y="124"/>
                  </a:cubicBezTo>
                  <a:cubicBezTo>
                    <a:pt x="17" y="115"/>
                    <a:pt x="10" y="105"/>
                    <a:pt x="6" y="94"/>
                  </a:cubicBezTo>
                  <a:cubicBezTo>
                    <a:pt x="2" y="87"/>
                    <a:pt x="0" y="79"/>
                    <a:pt x="0" y="71"/>
                  </a:cubicBezTo>
                  <a:cubicBezTo>
                    <a:pt x="0" y="61"/>
                    <a:pt x="1" y="52"/>
                    <a:pt x="5" y="43"/>
                  </a:cubicBezTo>
                  <a:cubicBezTo>
                    <a:pt x="13" y="22"/>
                    <a:pt x="28" y="9"/>
                    <a:pt x="50" y="4"/>
                  </a:cubicBezTo>
                  <a:cubicBezTo>
                    <a:pt x="70" y="0"/>
                    <a:pt x="88" y="5"/>
                    <a:pt x="103" y="18"/>
                  </a:cubicBezTo>
                  <a:cubicBezTo>
                    <a:pt x="104" y="20"/>
                    <a:pt x="106" y="21"/>
                    <a:pt x="107" y="2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7" name="Group 11">
              <a:extLst>
                <a:ext uri="{FF2B5EF4-FFF2-40B4-BE49-F238E27FC236}">
                  <a16:creationId xmlns:a16="http://schemas.microsoft.com/office/drawing/2014/main" id="{9786C389-80E8-40D0-8FCD-B1532CA4F666}"/>
                </a:ext>
              </a:extLst>
            </p:cNvPr>
            <p:cNvGrpSpPr>
              <a:grpSpLocks noChangeAspect="1"/>
            </p:cNvGrpSpPr>
            <p:nvPr/>
          </p:nvGrpSpPr>
          <p:grpSpPr bwMode="auto">
            <a:xfrm>
              <a:off x="4474810" y="3970864"/>
              <a:ext cx="554515" cy="482260"/>
              <a:chOff x="3605" y="1602"/>
              <a:chExt cx="447" cy="415"/>
            </a:xfrm>
            <a:solidFill>
              <a:srgbClr val="FFFFFF"/>
            </a:solidFill>
          </p:grpSpPr>
          <p:sp>
            <p:nvSpPr>
              <p:cNvPr id="23" name="Freeform 13">
                <a:extLst>
                  <a:ext uri="{FF2B5EF4-FFF2-40B4-BE49-F238E27FC236}">
                    <a16:creationId xmlns:a16="http://schemas.microsoft.com/office/drawing/2014/main" id="{8E5040EF-8F8F-4B74-BF0A-F7C9BC8DED35}"/>
                  </a:ext>
                </a:extLst>
              </p:cNvPr>
              <p:cNvSpPr>
                <a:spLocks noEditPoints="1"/>
              </p:cNvSpPr>
              <p:nvPr/>
            </p:nvSpPr>
            <p:spPr bwMode="auto">
              <a:xfrm>
                <a:off x="3691" y="1602"/>
                <a:ext cx="361" cy="353"/>
              </a:xfrm>
              <a:custGeom>
                <a:avLst/>
                <a:gdLst>
                  <a:gd name="T0" fmla="*/ 1 w 150"/>
                  <a:gd name="T1" fmla="*/ 77 h 147"/>
                  <a:gd name="T2" fmla="*/ 1 w 150"/>
                  <a:gd name="T3" fmla="*/ 57 h 147"/>
                  <a:gd name="T4" fmla="*/ 12 w 150"/>
                  <a:gd name="T5" fmla="*/ 43 h 147"/>
                  <a:gd name="T6" fmla="*/ 51 w 150"/>
                  <a:gd name="T7" fmla="*/ 35 h 147"/>
                  <a:gd name="T8" fmla="*/ 100 w 150"/>
                  <a:gd name="T9" fmla="*/ 13 h 147"/>
                  <a:gd name="T10" fmla="*/ 135 w 150"/>
                  <a:gd name="T11" fmla="*/ 22 h 147"/>
                  <a:gd name="T12" fmla="*/ 138 w 150"/>
                  <a:gd name="T13" fmla="*/ 124 h 147"/>
                  <a:gd name="T14" fmla="*/ 127 w 150"/>
                  <a:gd name="T15" fmla="*/ 141 h 147"/>
                  <a:gd name="T16" fmla="*/ 109 w 150"/>
                  <a:gd name="T17" fmla="*/ 143 h 147"/>
                  <a:gd name="T18" fmla="*/ 34 w 150"/>
                  <a:gd name="T19" fmla="*/ 114 h 147"/>
                  <a:gd name="T20" fmla="*/ 7 w 150"/>
                  <a:gd name="T21" fmla="*/ 110 h 147"/>
                  <a:gd name="T22" fmla="*/ 1 w 150"/>
                  <a:gd name="T23" fmla="*/ 102 h 147"/>
                  <a:gd name="T24" fmla="*/ 1 w 150"/>
                  <a:gd name="T25" fmla="*/ 77 h 147"/>
                  <a:gd name="T26" fmla="*/ 137 w 150"/>
                  <a:gd name="T27" fmla="*/ 75 h 147"/>
                  <a:gd name="T28" fmla="*/ 136 w 150"/>
                  <a:gd name="T29" fmla="*/ 75 h 147"/>
                  <a:gd name="T30" fmla="*/ 135 w 150"/>
                  <a:gd name="T31" fmla="*/ 56 h 147"/>
                  <a:gd name="T32" fmla="*/ 127 w 150"/>
                  <a:gd name="T33" fmla="*/ 28 h 147"/>
                  <a:gd name="T34" fmla="*/ 119 w 150"/>
                  <a:gd name="T35" fmla="*/ 19 h 147"/>
                  <a:gd name="T36" fmla="*/ 112 w 150"/>
                  <a:gd name="T37" fmla="*/ 29 h 147"/>
                  <a:gd name="T38" fmla="*/ 109 w 150"/>
                  <a:gd name="T39" fmla="*/ 39 h 147"/>
                  <a:gd name="T40" fmla="*/ 106 w 150"/>
                  <a:gd name="T41" fmla="*/ 92 h 147"/>
                  <a:gd name="T42" fmla="*/ 112 w 150"/>
                  <a:gd name="T43" fmla="*/ 124 h 147"/>
                  <a:gd name="T44" fmla="*/ 119 w 150"/>
                  <a:gd name="T45" fmla="*/ 131 h 147"/>
                  <a:gd name="T46" fmla="*/ 127 w 150"/>
                  <a:gd name="T47" fmla="*/ 124 h 147"/>
                  <a:gd name="T48" fmla="*/ 130 w 150"/>
                  <a:gd name="T49" fmla="*/ 115 h 147"/>
                  <a:gd name="T50" fmla="*/ 137 w 150"/>
                  <a:gd name="T51"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47">
                    <a:moveTo>
                      <a:pt x="1" y="77"/>
                    </a:moveTo>
                    <a:cubicBezTo>
                      <a:pt x="1" y="70"/>
                      <a:pt x="2" y="63"/>
                      <a:pt x="1" y="57"/>
                    </a:cubicBezTo>
                    <a:cubicBezTo>
                      <a:pt x="0" y="48"/>
                      <a:pt x="4" y="45"/>
                      <a:pt x="12" y="43"/>
                    </a:cubicBezTo>
                    <a:cubicBezTo>
                      <a:pt x="25" y="41"/>
                      <a:pt x="38" y="38"/>
                      <a:pt x="51" y="35"/>
                    </a:cubicBezTo>
                    <a:cubicBezTo>
                      <a:pt x="69" y="31"/>
                      <a:pt x="85" y="24"/>
                      <a:pt x="100" y="13"/>
                    </a:cubicBezTo>
                    <a:cubicBezTo>
                      <a:pt x="116" y="0"/>
                      <a:pt x="128" y="3"/>
                      <a:pt x="135" y="22"/>
                    </a:cubicBezTo>
                    <a:cubicBezTo>
                      <a:pt x="147" y="56"/>
                      <a:pt x="150" y="90"/>
                      <a:pt x="138" y="124"/>
                    </a:cubicBezTo>
                    <a:cubicBezTo>
                      <a:pt x="135" y="130"/>
                      <a:pt x="131" y="136"/>
                      <a:pt x="127" y="141"/>
                    </a:cubicBezTo>
                    <a:cubicBezTo>
                      <a:pt x="122" y="147"/>
                      <a:pt x="114" y="147"/>
                      <a:pt x="109" y="143"/>
                    </a:cubicBezTo>
                    <a:cubicBezTo>
                      <a:pt x="88" y="121"/>
                      <a:pt x="61" y="119"/>
                      <a:pt x="34" y="114"/>
                    </a:cubicBezTo>
                    <a:cubicBezTo>
                      <a:pt x="25" y="113"/>
                      <a:pt x="16" y="111"/>
                      <a:pt x="7" y="110"/>
                    </a:cubicBezTo>
                    <a:cubicBezTo>
                      <a:pt x="3" y="109"/>
                      <a:pt x="1" y="107"/>
                      <a:pt x="1" y="102"/>
                    </a:cubicBezTo>
                    <a:cubicBezTo>
                      <a:pt x="1" y="94"/>
                      <a:pt x="1" y="86"/>
                      <a:pt x="1" y="77"/>
                    </a:cubicBezTo>
                    <a:close/>
                    <a:moveTo>
                      <a:pt x="137" y="75"/>
                    </a:moveTo>
                    <a:cubicBezTo>
                      <a:pt x="137" y="75"/>
                      <a:pt x="136" y="75"/>
                      <a:pt x="136" y="75"/>
                    </a:cubicBezTo>
                    <a:cubicBezTo>
                      <a:pt x="136" y="69"/>
                      <a:pt x="136" y="62"/>
                      <a:pt x="135" y="56"/>
                    </a:cubicBezTo>
                    <a:cubicBezTo>
                      <a:pt x="133" y="47"/>
                      <a:pt x="131" y="37"/>
                      <a:pt x="127" y="28"/>
                    </a:cubicBezTo>
                    <a:cubicBezTo>
                      <a:pt x="126" y="25"/>
                      <a:pt x="122" y="22"/>
                      <a:pt x="119" y="19"/>
                    </a:cubicBezTo>
                    <a:cubicBezTo>
                      <a:pt x="117" y="22"/>
                      <a:pt x="113" y="25"/>
                      <a:pt x="112" y="29"/>
                    </a:cubicBezTo>
                    <a:cubicBezTo>
                      <a:pt x="110" y="32"/>
                      <a:pt x="109" y="36"/>
                      <a:pt x="109" y="39"/>
                    </a:cubicBezTo>
                    <a:cubicBezTo>
                      <a:pt x="107" y="57"/>
                      <a:pt x="106" y="74"/>
                      <a:pt x="106" y="92"/>
                    </a:cubicBezTo>
                    <a:cubicBezTo>
                      <a:pt x="106" y="103"/>
                      <a:pt x="109" y="113"/>
                      <a:pt x="112" y="124"/>
                    </a:cubicBezTo>
                    <a:cubicBezTo>
                      <a:pt x="113" y="127"/>
                      <a:pt x="117" y="131"/>
                      <a:pt x="119" y="131"/>
                    </a:cubicBezTo>
                    <a:cubicBezTo>
                      <a:pt x="122" y="131"/>
                      <a:pt x="125" y="127"/>
                      <a:pt x="127" y="124"/>
                    </a:cubicBezTo>
                    <a:cubicBezTo>
                      <a:pt x="128" y="122"/>
                      <a:pt x="130" y="118"/>
                      <a:pt x="130" y="115"/>
                    </a:cubicBezTo>
                    <a:cubicBezTo>
                      <a:pt x="133" y="102"/>
                      <a:pt x="135" y="89"/>
                      <a:pt x="13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3E528761-A28F-4521-B8C3-BAA381D14720}"/>
                  </a:ext>
                </a:extLst>
              </p:cNvPr>
              <p:cNvSpPr>
                <a:spLocks/>
              </p:cNvSpPr>
              <p:nvPr/>
            </p:nvSpPr>
            <p:spPr bwMode="auto">
              <a:xfrm>
                <a:off x="3694" y="1890"/>
                <a:ext cx="129" cy="127"/>
              </a:xfrm>
              <a:custGeom>
                <a:avLst/>
                <a:gdLst>
                  <a:gd name="T0" fmla="*/ 0 w 54"/>
                  <a:gd name="T1" fmla="*/ 0 h 53"/>
                  <a:gd name="T2" fmla="*/ 26 w 54"/>
                  <a:gd name="T3" fmla="*/ 6 h 53"/>
                  <a:gd name="T4" fmla="*/ 29 w 54"/>
                  <a:gd name="T5" fmla="*/ 9 h 53"/>
                  <a:gd name="T6" fmla="*/ 49 w 54"/>
                  <a:gd name="T7" fmla="*/ 40 h 53"/>
                  <a:gd name="T8" fmla="*/ 42 w 54"/>
                  <a:gd name="T9" fmla="*/ 52 h 53"/>
                  <a:gd name="T10" fmla="*/ 17 w 54"/>
                  <a:gd name="T11" fmla="*/ 41 h 53"/>
                  <a:gd name="T12" fmla="*/ 0 w 5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0" y="0"/>
                    </a:moveTo>
                    <a:cubicBezTo>
                      <a:pt x="9" y="2"/>
                      <a:pt x="18" y="4"/>
                      <a:pt x="26" y="6"/>
                    </a:cubicBezTo>
                    <a:cubicBezTo>
                      <a:pt x="28" y="7"/>
                      <a:pt x="29" y="8"/>
                      <a:pt x="29" y="9"/>
                    </a:cubicBezTo>
                    <a:cubicBezTo>
                      <a:pt x="36" y="19"/>
                      <a:pt x="43" y="30"/>
                      <a:pt x="49" y="40"/>
                    </a:cubicBezTo>
                    <a:cubicBezTo>
                      <a:pt x="54" y="49"/>
                      <a:pt x="52" y="52"/>
                      <a:pt x="42" y="52"/>
                    </a:cubicBezTo>
                    <a:cubicBezTo>
                      <a:pt x="31" y="53"/>
                      <a:pt x="23" y="50"/>
                      <a:pt x="17" y="41"/>
                    </a:cubicBezTo>
                    <a:cubicBezTo>
                      <a:pt x="8" y="29"/>
                      <a:pt x="0"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1B9AF75C-57E8-4961-8773-BA6A1283708F}"/>
                  </a:ext>
                </a:extLst>
              </p:cNvPr>
              <p:cNvSpPr>
                <a:spLocks/>
              </p:cNvSpPr>
              <p:nvPr/>
            </p:nvSpPr>
            <p:spPr bwMode="auto">
              <a:xfrm>
                <a:off x="3605" y="1719"/>
                <a:ext cx="60" cy="128"/>
              </a:xfrm>
              <a:custGeom>
                <a:avLst/>
                <a:gdLst>
                  <a:gd name="T0" fmla="*/ 25 w 25"/>
                  <a:gd name="T1" fmla="*/ 53 h 53"/>
                  <a:gd name="T2" fmla="*/ 14 w 25"/>
                  <a:gd name="T3" fmla="*/ 53 h 53"/>
                  <a:gd name="T4" fmla="*/ 0 w 25"/>
                  <a:gd name="T5" fmla="*/ 40 h 53"/>
                  <a:gd name="T6" fmla="*/ 0 w 25"/>
                  <a:gd name="T7" fmla="*/ 18 h 53"/>
                  <a:gd name="T8" fmla="*/ 18 w 25"/>
                  <a:gd name="T9" fmla="*/ 0 h 53"/>
                  <a:gd name="T10" fmla="*/ 25 w 25"/>
                  <a:gd name="T11" fmla="*/ 1 h 53"/>
                  <a:gd name="T12" fmla="*/ 25 w 2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5" h="53">
                    <a:moveTo>
                      <a:pt x="25" y="53"/>
                    </a:moveTo>
                    <a:cubicBezTo>
                      <a:pt x="20" y="53"/>
                      <a:pt x="17" y="53"/>
                      <a:pt x="14" y="53"/>
                    </a:cubicBezTo>
                    <a:cubicBezTo>
                      <a:pt x="5" y="53"/>
                      <a:pt x="1" y="48"/>
                      <a:pt x="0" y="40"/>
                    </a:cubicBezTo>
                    <a:cubicBezTo>
                      <a:pt x="0" y="32"/>
                      <a:pt x="0" y="25"/>
                      <a:pt x="0" y="18"/>
                    </a:cubicBezTo>
                    <a:cubicBezTo>
                      <a:pt x="0" y="4"/>
                      <a:pt x="4" y="0"/>
                      <a:pt x="18" y="0"/>
                    </a:cubicBezTo>
                    <a:cubicBezTo>
                      <a:pt x="20" y="0"/>
                      <a:pt x="22" y="1"/>
                      <a:pt x="25" y="1"/>
                    </a:cubicBezTo>
                    <a:cubicBezTo>
                      <a:pt x="25" y="18"/>
                      <a:pt x="25" y="35"/>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Group 18">
              <a:extLst>
                <a:ext uri="{FF2B5EF4-FFF2-40B4-BE49-F238E27FC236}">
                  <a16:creationId xmlns:a16="http://schemas.microsoft.com/office/drawing/2014/main" id="{0378277A-4B21-4936-92FC-37CE10275DEF}"/>
                </a:ext>
              </a:extLst>
            </p:cNvPr>
            <p:cNvGrpSpPr>
              <a:grpSpLocks noChangeAspect="1"/>
            </p:cNvGrpSpPr>
            <p:nvPr/>
          </p:nvGrpSpPr>
          <p:grpSpPr bwMode="auto">
            <a:xfrm>
              <a:off x="5847921" y="2805943"/>
              <a:ext cx="480919" cy="423545"/>
              <a:chOff x="2647" y="2985"/>
              <a:chExt cx="518" cy="487"/>
            </a:xfrm>
            <a:solidFill>
              <a:srgbClr val="FFFFFF"/>
            </a:solidFill>
          </p:grpSpPr>
          <p:sp>
            <p:nvSpPr>
              <p:cNvPr id="19" name="Freeform 20">
                <a:extLst>
                  <a:ext uri="{FF2B5EF4-FFF2-40B4-BE49-F238E27FC236}">
                    <a16:creationId xmlns:a16="http://schemas.microsoft.com/office/drawing/2014/main" id="{AE6CF359-8F59-4220-AE58-4F0309438151}"/>
                  </a:ext>
                </a:extLst>
              </p:cNvPr>
              <p:cNvSpPr>
                <a:spLocks/>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1">
                <a:extLst>
                  <a:ext uri="{FF2B5EF4-FFF2-40B4-BE49-F238E27FC236}">
                    <a16:creationId xmlns:a16="http://schemas.microsoft.com/office/drawing/2014/main" id="{2B117311-D118-47E3-B6DF-3AC5B06753C9}"/>
                  </a:ext>
                </a:extLst>
              </p:cNvPr>
              <p:cNvSpPr>
                <a:spLocks/>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
                <a:extLst>
                  <a:ext uri="{FF2B5EF4-FFF2-40B4-BE49-F238E27FC236}">
                    <a16:creationId xmlns:a16="http://schemas.microsoft.com/office/drawing/2014/main" id="{B3801A00-3C80-4A05-9353-AE9373445A9D}"/>
                  </a:ext>
                </a:extLst>
              </p:cNvPr>
              <p:cNvSpPr>
                <a:spLocks/>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a:extLst>
                  <a:ext uri="{FF2B5EF4-FFF2-40B4-BE49-F238E27FC236}">
                    <a16:creationId xmlns:a16="http://schemas.microsoft.com/office/drawing/2014/main" id="{39C8E7B2-E612-476B-8640-72F9865D888E}"/>
                  </a:ext>
                </a:extLst>
              </p:cNvPr>
              <p:cNvSpPr>
                <a:spLocks/>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7" name="矩形 36">
            <a:extLst>
              <a:ext uri="{FF2B5EF4-FFF2-40B4-BE49-F238E27FC236}">
                <a16:creationId xmlns:a16="http://schemas.microsoft.com/office/drawing/2014/main" id="{E67DBD1A-0C6B-4D8E-9F08-BF36A569D58A}"/>
              </a:ext>
            </a:extLst>
          </p:cNvPr>
          <p:cNvSpPr/>
          <p:nvPr/>
        </p:nvSpPr>
        <p:spPr>
          <a:xfrm>
            <a:off x="97485" y="1090914"/>
            <a:ext cx="2665143" cy="1418337"/>
          </a:xfrm>
          <a:prstGeom prst="rect">
            <a:avLst/>
          </a:prstGeom>
        </p:spPr>
        <p:txBody>
          <a:bodyPr wrap="square">
            <a:spAutoFit/>
          </a:bodyPr>
          <a:lstStyle/>
          <a:p>
            <a:pPr algn="ctr">
              <a:spcBef>
                <a:spcPts val="500"/>
              </a:spcBef>
              <a:spcAft>
                <a:spcPts val="500"/>
              </a:spcAft>
            </a:pPr>
            <a:r>
              <a:rPr lang="zh-TW" altLang="en-US" b="1" dirty="0">
                <a:solidFill>
                  <a:srgbClr val="2AC2AD"/>
                </a:solidFill>
                <a:latin typeface="+mj-ea"/>
                <a:ea typeface="+mj-ea"/>
                <a:cs typeface="Arial" panose="020B0604020202020204" pitchFamily="34" charset="0"/>
              </a:rPr>
              <a:t>製作觀光防災導覽地圖</a:t>
            </a:r>
          </a:p>
          <a:p>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提升觀光客之防災應變能力，</a:t>
            </a:r>
            <a:r>
              <a:rPr lang="zh-TW" altLang="en-US" sz="1600" b="1" u="sng"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設置觀光防災防災避難看板</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，期待在地企業或團體資源挹注，使災防更趨更加完善。</a:t>
            </a:r>
            <a:endParaRPr lang="en-US" altLang="zh-CN"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12528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50" fill="hold"/>
                                        <p:tgtEl>
                                          <p:spTgt spid="8"/>
                                        </p:tgtEl>
                                        <p:attrNameLst>
                                          <p:attrName>ppt_w</p:attrName>
                                        </p:attrNameLst>
                                      </p:cBhvr>
                                      <p:tavLst>
                                        <p:tav tm="0">
                                          <p:val>
                                            <p:fltVal val="0"/>
                                          </p:val>
                                        </p:tav>
                                        <p:tav tm="100000">
                                          <p:val>
                                            <p:strVal val="#ppt_w"/>
                                          </p:val>
                                        </p:tav>
                                      </p:tavLst>
                                    </p:anim>
                                    <p:anim calcmode="lin" valueType="num">
                                      <p:cBhvr>
                                        <p:cTn id="15" dur="250" fill="hold"/>
                                        <p:tgtEl>
                                          <p:spTgt spid="8"/>
                                        </p:tgtEl>
                                        <p:attrNameLst>
                                          <p:attrName>ppt_h</p:attrName>
                                        </p:attrNameLst>
                                      </p:cBhvr>
                                      <p:tavLst>
                                        <p:tav tm="0">
                                          <p:val>
                                            <p:fltVal val="0"/>
                                          </p:val>
                                        </p:tav>
                                        <p:tav tm="100000">
                                          <p:val>
                                            <p:strVal val="#ppt_h"/>
                                          </p:val>
                                        </p:tav>
                                      </p:tavLst>
                                    </p:anim>
                                    <p:anim calcmode="lin" valueType="num">
                                      <p:cBhvr>
                                        <p:cTn id="16" dur="250" fill="hold"/>
                                        <p:tgtEl>
                                          <p:spTgt spid="8"/>
                                        </p:tgtEl>
                                        <p:attrNameLst>
                                          <p:attrName>style.rotation</p:attrName>
                                        </p:attrNameLst>
                                      </p:cBhvr>
                                      <p:tavLst>
                                        <p:tav tm="0">
                                          <p:val>
                                            <p:fltVal val="90"/>
                                          </p:val>
                                        </p:tav>
                                        <p:tav tm="100000">
                                          <p:val>
                                            <p:fltVal val="0"/>
                                          </p:val>
                                        </p:tav>
                                      </p:tavLst>
                                    </p:anim>
                                    <p:animEffect transition="in" filter="fade">
                                      <p:cBhvr>
                                        <p:cTn id="17" dur="250"/>
                                        <p:tgtEl>
                                          <p:spTgt spid="8"/>
                                        </p:tgtEl>
                                      </p:cBhvr>
                                    </p:animEffect>
                                  </p:childTnLst>
                                </p:cTn>
                              </p:par>
                            </p:childTnLst>
                          </p:cTn>
                        </p:par>
                        <p:par>
                          <p:cTn id="18" fill="hold">
                            <p:stCondLst>
                              <p:cond delay="5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anim calcmode="lin" valueType="num">
                                      <p:cBhvr>
                                        <p:cTn id="23" dur="250" fill="hold"/>
                                        <p:tgtEl>
                                          <p:spTgt spid="11"/>
                                        </p:tgtEl>
                                        <p:attrNameLst>
                                          <p:attrName>style.rotation</p:attrName>
                                        </p:attrNameLst>
                                      </p:cBhvr>
                                      <p:tavLst>
                                        <p:tav tm="0">
                                          <p:val>
                                            <p:fltVal val="90"/>
                                          </p:val>
                                        </p:tav>
                                        <p:tav tm="100000">
                                          <p:val>
                                            <p:fltVal val="0"/>
                                          </p:val>
                                        </p:tav>
                                      </p:tavLst>
                                    </p:anim>
                                    <p:animEffect transition="in" filter="fade">
                                      <p:cBhvr>
                                        <p:cTn id="24" dur="250"/>
                                        <p:tgtEl>
                                          <p:spTgt spid="11"/>
                                        </p:tgtEl>
                                      </p:cBhvr>
                                    </p:animEffect>
                                  </p:childTnLst>
                                </p:cTn>
                              </p:par>
                            </p:childTnLst>
                          </p:cTn>
                        </p:par>
                        <p:par>
                          <p:cTn id="25" fill="hold">
                            <p:stCondLst>
                              <p:cond delay="75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 calcmode="lin" valueType="num">
                                      <p:cBhvr>
                                        <p:cTn id="30" dur="250" fill="hold"/>
                                        <p:tgtEl>
                                          <p:spTgt spid="9"/>
                                        </p:tgtEl>
                                        <p:attrNameLst>
                                          <p:attrName>style.rotation</p:attrName>
                                        </p:attrNameLst>
                                      </p:cBhvr>
                                      <p:tavLst>
                                        <p:tav tm="0">
                                          <p:val>
                                            <p:fltVal val="90"/>
                                          </p:val>
                                        </p:tav>
                                        <p:tav tm="100000">
                                          <p:val>
                                            <p:fltVal val="0"/>
                                          </p:val>
                                        </p:tav>
                                      </p:tavLst>
                                    </p:anim>
                                    <p:animEffect transition="in" filter="fade">
                                      <p:cBhvr>
                                        <p:cTn id="31" dur="250"/>
                                        <p:tgtEl>
                                          <p:spTgt spid="9"/>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250" fill="hold"/>
                                        <p:tgtEl>
                                          <p:spTgt spid="37"/>
                                        </p:tgtEl>
                                        <p:attrNameLst>
                                          <p:attrName>ppt_w</p:attrName>
                                        </p:attrNameLst>
                                      </p:cBhvr>
                                      <p:tavLst>
                                        <p:tav tm="0">
                                          <p:val>
                                            <p:fltVal val="0"/>
                                          </p:val>
                                        </p:tav>
                                        <p:tav tm="100000">
                                          <p:val>
                                            <p:strVal val="#ppt_w"/>
                                          </p:val>
                                        </p:tav>
                                      </p:tavLst>
                                    </p:anim>
                                    <p:anim calcmode="lin" valueType="num">
                                      <p:cBhvr>
                                        <p:cTn id="36" dur="250" fill="hold"/>
                                        <p:tgtEl>
                                          <p:spTgt spid="37"/>
                                        </p:tgtEl>
                                        <p:attrNameLst>
                                          <p:attrName>ppt_h</p:attrName>
                                        </p:attrNameLst>
                                      </p:cBhvr>
                                      <p:tavLst>
                                        <p:tav tm="0">
                                          <p:val>
                                            <p:fltVal val="0"/>
                                          </p:val>
                                        </p:tav>
                                        <p:tav tm="100000">
                                          <p:val>
                                            <p:strVal val="#ppt_h"/>
                                          </p:val>
                                        </p:tav>
                                      </p:tavLst>
                                    </p:anim>
                                    <p:anim calcmode="lin" valueType="num">
                                      <p:cBhvr>
                                        <p:cTn id="37" dur="250" fill="hold"/>
                                        <p:tgtEl>
                                          <p:spTgt spid="37"/>
                                        </p:tgtEl>
                                        <p:attrNameLst>
                                          <p:attrName>style.rotation</p:attrName>
                                        </p:attrNameLst>
                                      </p:cBhvr>
                                      <p:tavLst>
                                        <p:tav tm="0">
                                          <p:val>
                                            <p:fltVal val="90"/>
                                          </p:val>
                                        </p:tav>
                                        <p:tav tm="100000">
                                          <p:val>
                                            <p:fltVal val="0"/>
                                          </p:val>
                                        </p:tav>
                                      </p:tavLst>
                                    </p:anim>
                                    <p:animEffect transition="in" filter="fade">
                                      <p:cBhvr>
                                        <p:cTn id="38"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4226192784"/>
              </p:ext>
            </p:extLst>
          </p:nvPr>
        </p:nvGraphicFramePr>
        <p:xfrm>
          <a:off x="107503" y="1160541"/>
          <a:ext cx="8902353" cy="385948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gridCol w="2808312">
                  <a:extLst>
                    <a:ext uri="{9D8B030D-6E8A-4147-A177-3AD203B41FA5}">
                      <a16:colId xmlns:a16="http://schemas.microsoft.com/office/drawing/2014/main" val="20004"/>
                    </a:ext>
                  </a:extLst>
                </a:gridCol>
                <a:gridCol w="1197496">
                  <a:extLst>
                    <a:ext uri="{9D8B030D-6E8A-4147-A177-3AD203B41FA5}">
                      <a16:colId xmlns:a16="http://schemas.microsoft.com/office/drawing/2014/main" val="20005"/>
                    </a:ext>
                  </a:extLst>
                </a:gridCol>
              </a:tblGrid>
              <a:tr h="549043">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931249">
                <a:tc rowSpan="3">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災害潛勢調查</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3">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2-1 </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直轄市、縣（市）與公所災害潛勢調查</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(20</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更新各類型之災害潛勢或易致災地圖</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，且呈現於地區災害防救計畫內：</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勾選「有」或「不適用」者評分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5</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分，「不適用」意指轄區內無此項類型災害發生可能</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由銘傳團隊提供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依據各鄉鎮市災害潛勢特性，提供震災、水災、坡地、土石流災害、海嘯、毒性化學物質災害、輻射災害、火災、土壤液化等災害之潛勢圖資。</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indent="-285750" algn="l">
                        <a:lnSpc>
                          <a:spcPts val="2200"/>
                        </a:lnSpc>
                        <a:buFont typeface="Arial" panose="020B0604020202020204" pitchFamily="34" charset="0"/>
                        <a:buChar char="•"/>
                      </a:pPr>
                      <a:endParaRPr lang="zh-TW" altLang="en-US" sz="1200" b="1" dirty="0">
                        <a:latin typeface="微軟正黑體" panose="020B0604030504040204" pitchFamily="34" charset="-120"/>
                        <a:ea typeface="微軟正黑體" panose="020B0604030504040204" pitchFamily="34" charset="-12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15073">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(6</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有利用</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現地勘查或蒐集歷史災情檢核</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或修正前述災害潛勢圖：</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_______________________</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由銘傳團隊提供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依據各鄉鎮市災害潛勢及歷史災點資料，提供已標註</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108</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年歷史災點之水災、坡地、火災潛勢圖</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KML</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檔案</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該圖面包括災害潛勢及歷史災點資訊</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alt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2200"/>
                        </a:lnSpc>
                        <a:spcAft>
                          <a:spcPts val="0"/>
                        </a:spcAft>
                        <a:buFont typeface="Arial" panose="020B0604020202020204" pitchFamily="34" charset="0"/>
                        <a:buChar char="•"/>
                      </a:pP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6411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有應用潛勢圖（如：</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分析潛勢區內之重要公有建築物、可能受影響人口數量</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等）。</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:__________________</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由銘傳團隊提供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85738" lvl="0" indent="-185738">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依據災害潛勢套疊重要公有建築物之結果，提供位於水災、坡地、土石流災害、海嘯、輻射災害、土壤液化潛勢區之重要公有建築物清單。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85738" lvl="0" indent="-185738">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提供水災、坡地、土石流災害海嘯、輻射災害、火山災災害之受影響人口數資料。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2200"/>
                        </a:lnSpc>
                        <a:spcAft>
                          <a:spcPts val="0"/>
                        </a:spcAft>
                        <a:buFont typeface="Arial" panose="020B0604020202020204" pitchFamily="34" charset="0"/>
                        <a:buChar char="•"/>
                      </a:pP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14</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
        <p:nvSpPr>
          <p:cNvPr id="13" name="五邊形 12"/>
          <p:cNvSpPr/>
          <p:nvPr/>
        </p:nvSpPr>
        <p:spPr>
          <a:xfrm>
            <a:off x="6516216" y="84287"/>
            <a:ext cx="2627784" cy="54324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提升地方政府推動防災工作之能力</a:t>
            </a:r>
            <a:r>
              <a:rPr lang="en-US" altLang="zh-TW" b="1" dirty="0">
                <a:latin typeface="微軟正黑體" panose="020B0604030504040204" pitchFamily="34" charset="-120"/>
                <a:ea typeface="微軟正黑體" panose="020B0604030504040204" pitchFamily="34" charset="-120"/>
              </a:rPr>
              <a:t>(1/5)</a:t>
            </a:r>
            <a:endParaRPr lang="zh-TW" altLang="en-US" b="1" dirty="0">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E5D5F3BB-5C17-4AA3-A133-39EBEFC3F40B}"/>
              </a:ext>
            </a:extLst>
          </p:cNvPr>
          <p:cNvGrpSpPr/>
          <p:nvPr/>
        </p:nvGrpSpPr>
        <p:grpSpPr>
          <a:xfrm>
            <a:off x="87124" y="558315"/>
            <a:ext cx="3200856" cy="516870"/>
            <a:chOff x="87124" y="558315"/>
            <a:chExt cx="3200856" cy="516870"/>
          </a:xfrm>
        </p:grpSpPr>
        <p:sp>
          <p:nvSpPr>
            <p:cNvPr id="15" name="Rectangle 88">
              <a:extLst>
                <a:ext uri="{FF2B5EF4-FFF2-40B4-BE49-F238E27FC236}">
                  <a16:creationId xmlns:a16="http://schemas.microsoft.com/office/drawing/2014/main" id="{5303AC6A-473B-4E7E-80DE-F237888BC523}"/>
                </a:ext>
              </a:extLst>
            </p:cNvPr>
            <p:cNvSpPr/>
            <p:nvPr/>
          </p:nvSpPr>
          <p:spPr>
            <a:xfrm>
              <a:off x="107502" y="558315"/>
              <a:ext cx="3168354" cy="516870"/>
            </a:xfrm>
            <a:prstGeom prst="rect">
              <a:avLst/>
            </a:prstGeom>
            <a:solidFill>
              <a:srgbClr val="9BB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6" dirty="0">
                <a:latin typeface="微軟正黑體" panose="020B0604030504040204" pitchFamily="34" charset="-120"/>
                <a:ea typeface="微軟正黑體" panose="020B0604030504040204" pitchFamily="34" charset="-120"/>
              </a:endParaRPr>
            </a:p>
          </p:txBody>
        </p:sp>
        <p:sp>
          <p:nvSpPr>
            <p:cNvPr id="16" name="Line 525">
              <a:extLst>
                <a:ext uri="{FF2B5EF4-FFF2-40B4-BE49-F238E27FC236}">
                  <a16:creationId xmlns:a16="http://schemas.microsoft.com/office/drawing/2014/main" id="{BAC08978-C2E0-443D-A37B-A1713848B716}"/>
                </a:ext>
              </a:extLst>
            </p:cNvPr>
            <p:cNvSpPr>
              <a:spLocks noChangeShapeType="1"/>
            </p:cNvSpPr>
            <p:nvPr/>
          </p:nvSpPr>
          <p:spPr bwMode="auto">
            <a:xfrm flipH="1">
              <a:off x="569473" y="627534"/>
              <a:ext cx="0" cy="402613"/>
            </a:xfrm>
            <a:prstGeom prst="line">
              <a:avLst/>
            </a:prstGeom>
            <a:noFill/>
            <a:ln w="1905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4313" dirty="0">
                <a:latin typeface="微軟正黑體" panose="020B0604030504040204" pitchFamily="34" charset="-120"/>
                <a:ea typeface="微軟正黑體" panose="020B0604030504040204" pitchFamily="34" charset="-120"/>
              </a:endParaRPr>
            </a:p>
          </p:txBody>
        </p:sp>
        <p:sp>
          <p:nvSpPr>
            <p:cNvPr id="17" name="TextBox 90">
              <a:extLst>
                <a:ext uri="{FF2B5EF4-FFF2-40B4-BE49-F238E27FC236}">
                  <a16:creationId xmlns:a16="http://schemas.microsoft.com/office/drawing/2014/main" id="{00495044-216A-46E7-9E83-9C58D3CA2043}"/>
                </a:ext>
              </a:extLst>
            </p:cNvPr>
            <p:cNvSpPr txBox="1"/>
            <p:nvPr/>
          </p:nvSpPr>
          <p:spPr>
            <a:xfrm>
              <a:off x="87124" y="700437"/>
              <a:ext cx="497544" cy="284679"/>
            </a:xfrm>
            <a:prstGeom prst="rect">
              <a:avLst/>
            </a:prstGeom>
            <a:noFill/>
          </p:spPr>
          <p:txBody>
            <a:bodyPr wrap="none" lIns="68566" tIns="34283" rIns="68566" bIns="34283" rtlCol="0">
              <a:spAutoFit/>
            </a:bodyPr>
            <a:lstStyle/>
            <a:p>
              <a:pPr algn="ctr"/>
              <a:r>
                <a:rPr lang="zh-TW" alt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期程</a:t>
              </a:r>
              <a:endParaRPr lang="id-ID"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p:txBody>
        </p:sp>
        <p:sp>
          <p:nvSpPr>
            <p:cNvPr id="18" name="TextBox 91">
              <a:extLst>
                <a:ext uri="{FF2B5EF4-FFF2-40B4-BE49-F238E27FC236}">
                  <a16:creationId xmlns:a16="http://schemas.microsoft.com/office/drawing/2014/main" id="{F1EBE219-B497-4D1B-B5AF-CE18790929BF}"/>
                </a:ext>
              </a:extLst>
            </p:cNvPr>
            <p:cNvSpPr txBox="1"/>
            <p:nvPr/>
          </p:nvSpPr>
          <p:spPr>
            <a:xfrm>
              <a:off x="581596" y="670094"/>
              <a:ext cx="2706384" cy="301992"/>
            </a:xfrm>
            <a:prstGeom prst="rect">
              <a:avLst/>
            </a:prstGeom>
            <a:noFill/>
          </p:spPr>
          <p:txBody>
            <a:bodyPr wrap="square" lIns="82282" tIns="41141" rIns="82282" bIns="41141" rtlCol="0">
              <a:spAutoFit/>
            </a:bodyPr>
            <a:lstStyle/>
            <a:p>
              <a:pPr>
                <a:lnSpc>
                  <a:spcPct val="110000"/>
                </a:lnSpc>
              </a:pPr>
              <a:r>
                <a:rPr lang="zh-TW" alt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預計</a:t>
              </a:r>
              <a:r>
                <a:rPr lang="en-US" altLang="zh-TW"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109</a:t>
              </a:r>
              <a:r>
                <a:rPr lang="zh-TW" alt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年</a:t>
              </a:r>
              <a:r>
                <a:rPr lang="en-US" altLang="zh-TW"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10</a:t>
              </a:r>
              <a:r>
                <a:rPr lang="zh-TW" alt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月</a:t>
              </a:r>
              <a:r>
                <a:rPr lang="en-US" altLang="zh-TW"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15</a:t>
              </a:r>
              <a:r>
                <a:rPr lang="zh-TW" alt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日至</a:t>
              </a:r>
              <a:r>
                <a:rPr lang="en-US" altLang="zh-TW"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11</a:t>
              </a:r>
              <a:r>
                <a:rPr lang="zh-TW" alt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月</a:t>
              </a:r>
              <a:r>
                <a:rPr lang="en-US" altLang="zh-TW"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5</a:t>
              </a:r>
              <a:r>
                <a:rPr lang="zh-TW" alt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rPr>
                <a:t>日</a:t>
              </a:r>
              <a:endParaRPr lang="en-US" sz="1400" b="1" dirty="0">
                <a:solidFill>
                  <a:schemeClr val="bg1"/>
                </a:solidFill>
                <a:latin typeface="微軟正黑體" panose="020B0604030504040204" pitchFamily="34" charset="-120"/>
                <a:ea typeface="微軟正黑體" panose="020B0604030504040204" pitchFamily="34" charset="-120"/>
                <a:cs typeface="Aparajita" panose="020B0604020202020204" pitchFamily="34" charset="0"/>
              </a:endParaRPr>
            </a:p>
          </p:txBody>
        </p:sp>
      </p:grpSp>
      <p:sp>
        <p:nvSpPr>
          <p:cNvPr id="19" name="矩形 18">
            <a:extLst>
              <a:ext uri="{FF2B5EF4-FFF2-40B4-BE49-F238E27FC236}">
                <a16:creationId xmlns:a16="http://schemas.microsoft.com/office/drawing/2014/main" id="{40A38C4C-7826-4AC6-9535-EBF56881873C}"/>
              </a:ext>
            </a:extLst>
          </p:cNvPr>
          <p:cNvSpPr/>
          <p:nvPr/>
        </p:nvSpPr>
        <p:spPr>
          <a:xfrm>
            <a:off x="3296234" y="783050"/>
            <a:ext cx="5452230" cy="338554"/>
          </a:xfrm>
          <a:prstGeom prst="rect">
            <a:avLst/>
          </a:prstGeom>
        </p:spPr>
        <p:txBody>
          <a:bodyPr wrap="square">
            <a:spAutoFit/>
          </a:bodyPr>
          <a:lstStyle/>
          <a:p>
            <a:r>
              <a:rPr lang="zh-TW" altLang="en-US" sz="1600" b="1" dirty="0">
                <a:solidFill>
                  <a:srgbClr val="0000FF"/>
                </a:solidFill>
                <a:latin typeface="微軟正黑體" panose="020B0604030504040204" pitchFamily="34" charset="-120"/>
                <a:ea typeface="微軟正黑體" panose="020B0604030504040204" pitchFamily="34" charset="-120"/>
              </a:rPr>
              <a:t>彙整對應</a:t>
            </a:r>
            <a:r>
              <a:rPr lang="en-US" altLang="zh-TW" sz="1600" b="1" dirty="0">
                <a:solidFill>
                  <a:srgbClr val="0000FF"/>
                </a:solidFill>
                <a:latin typeface="微軟正黑體" panose="020B0604030504040204" pitchFamily="34" charset="-120"/>
                <a:ea typeface="微軟正黑體" panose="020B0604030504040204" pitchFamily="34" charset="-120"/>
              </a:rPr>
              <a:t>4</a:t>
            </a:r>
            <a:r>
              <a:rPr lang="zh-TW" altLang="en-US" sz="1600" b="1" dirty="0">
                <a:solidFill>
                  <a:srgbClr val="0000FF"/>
                </a:solidFill>
                <a:latin typeface="微軟正黑體" panose="020B0604030504040204" pitchFamily="34" charset="-120"/>
                <a:ea typeface="微軟正黑體" panose="020B0604030504040204" pitchFamily="34" charset="-120"/>
              </a:rPr>
              <a:t>月災害防救訪評項目，協請公所先行規劃與準備。</a:t>
            </a:r>
          </a:p>
        </p:txBody>
      </p:sp>
    </p:spTree>
    <p:extLst>
      <p:ext uri="{BB962C8B-B14F-4D97-AF65-F5344CB8AC3E}">
        <p14:creationId xmlns:p14="http://schemas.microsoft.com/office/powerpoint/2010/main" val="26194509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3757906613"/>
              </p:ext>
            </p:extLst>
          </p:nvPr>
        </p:nvGraphicFramePr>
        <p:xfrm>
          <a:off x="107503" y="699542"/>
          <a:ext cx="8902353" cy="432048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4320480">
                  <a:extLst>
                    <a:ext uri="{9D8B030D-6E8A-4147-A177-3AD203B41FA5}">
                      <a16:colId xmlns:a16="http://schemas.microsoft.com/office/drawing/2014/main" val="20004"/>
                    </a:ext>
                  </a:extLst>
                </a:gridCol>
                <a:gridCol w="1197496">
                  <a:extLst>
                    <a:ext uri="{9D8B030D-6E8A-4147-A177-3AD203B41FA5}">
                      <a16:colId xmlns:a16="http://schemas.microsoft.com/office/drawing/2014/main" val="20005"/>
                    </a:ext>
                  </a:extLst>
                </a:gridCol>
              </a:tblGrid>
              <a:tr h="655993">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821849">
                <a:tc rowSpan="2">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防災地圖運用與更新</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2">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3-1 </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直轄市、縣（市）與公所防災地圖運用與更新</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(5</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更新疏散避難地圖</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，並</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公開於官網</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109</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年度修正各村里簡易疏散避難地圖之相關公文與附件，包括縣府來文及公所函發之修正公文。</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公所網站可下載疏散避難地圖之頁面截圖，並標明網址。</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42638">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有應用疏散避難地圖之案例</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 _______________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請檢附佐證資料。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各公所可依據當地需求規劃應用方式，例如</a:t>
                      </a:r>
                      <a:r>
                        <a:rPr lang="zh-TW" alt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辦理相關活動時，印製發放給當地民眾，或是活動資料納入應用疏散避難地圖資訊，發放給民眾之農民曆當中也可納入；亦或是張貼於公所管轄之建築物內供民眾參考。</a:t>
                      </a:r>
                      <a:endParaRPr lang="en-US" altLang="zh-TW" sz="1200" kern="100" dirty="0">
                        <a:effectLst/>
                        <a:latin typeface="Calibri" panose="020F0502020204030204" pitchFamily="34" charset="0"/>
                        <a:ea typeface="微軟正黑體" panose="020B0604030504040204" pitchFamily="34" charset="-120"/>
                        <a:cs typeface="Times New Roman" panose="02020603050405020304" pitchFamily="18" charset="0"/>
                      </a:endParaRPr>
                    </a:p>
                    <a:p>
                      <a:pPr marL="174625" lvl="0" indent="-174625">
                        <a:spcAft>
                          <a:spcPts val="0"/>
                        </a:spcAft>
                        <a:buFont typeface="+mj-lt"/>
                        <a:buAutoNum type="arabicPeriod"/>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公所於疏散撤離、撤離演練運用疏散避難地圖之案例，以及公所至保全戶家中發放疏散避難地圖或其他發放、宣導疏散避難地圖之案例</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結合農民曆、相關文宣資料等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資料內容包括活動相關之公文、計畫、照片、簽到表</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15</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 name="五邊形 14"/>
          <p:cNvSpPr/>
          <p:nvPr/>
        </p:nvSpPr>
        <p:spPr>
          <a:xfrm>
            <a:off x="6516216" y="84287"/>
            <a:ext cx="2627784" cy="54324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提升地方政府推動防災工作之能力</a:t>
            </a:r>
            <a:r>
              <a:rPr lang="en-US" altLang="zh-TW" b="1" dirty="0">
                <a:latin typeface="微軟正黑體" panose="020B0604030504040204" pitchFamily="34" charset="-120"/>
                <a:ea typeface="微軟正黑體" panose="020B0604030504040204" pitchFamily="34" charset="-120"/>
              </a:rPr>
              <a:t>(2/5)</a:t>
            </a:r>
            <a:endParaRPr lang="zh-TW" altLang="en-US" b="1" dirty="0">
              <a:latin typeface="微軟正黑體" panose="020B0604030504040204" pitchFamily="34" charset="-120"/>
              <a:ea typeface="微軟正黑體" panose="020B0604030504040204" pitchFamily="34" charset="-120"/>
            </a:endParaRPr>
          </a:p>
        </p:txBody>
      </p:sp>
      <p:sp>
        <p:nvSpPr>
          <p:cNvPr id="16"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2381961346"/>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46714646"/>
              </p:ext>
            </p:extLst>
          </p:nvPr>
        </p:nvGraphicFramePr>
        <p:xfrm>
          <a:off x="107503" y="699542"/>
          <a:ext cx="8902353" cy="432048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1197496">
                  <a:extLst>
                    <a:ext uri="{9D8B030D-6E8A-4147-A177-3AD203B41FA5}">
                      <a16:colId xmlns:a16="http://schemas.microsoft.com/office/drawing/2014/main" val="20005"/>
                    </a:ext>
                  </a:extLst>
                </a:gridCol>
              </a:tblGrid>
              <a:tr h="657040">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156876">
                <a:tc rowSpan="3">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防災地圖運用與更新</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3">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3-2 </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建立防災地圖更新機制</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(7</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在無協力團隊協助下，</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公所具備自行更新疏散避難地圖之能力</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請檢附培訓計畫或產出之圖資等）</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由縣府提供、公所補充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縣府辦理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109</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年災害防救教育訓練講習「簡易疏散避難地圖製作及使用」課程</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包括公文、計畫、簽到表、教材及照片</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alt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公所若有自行辦理製作防災地圖之相關講習訓練，請補充相關資料。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2501">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疏散避難地圖製作具檢核機制</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（如：詢問民眾是否看得懂避難地圖並據此修改、確認避難收容處所不在災害潛勢範圍內、經過專家諮詢提供疏散避難地圖製作時之意見等）</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請檢附佐證資料。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由縣府提供、公所補充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由縣府及公所提供疏散避難地圖檢核機制相關資料。</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包括公文、檢核表、檢核內容</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alt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 。</a:t>
                      </a:r>
                      <a:endParaRPr lang="en-US" altLang="zh-TW" sz="1200" kern="100" dirty="0">
                        <a:effectLst/>
                        <a:latin typeface="Calibri" panose="020F0502020204030204" pitchFamily="34" charset="0"/>
                        <a:ea typeface="微軟正黑體" panose="020B0604030504040204" pitchFamily="34" charset="-120"/>
                        <a:cs typeface="Times New Roman" panose="02020603050405020304" pitchFamily="18" charset="0"/>
                      </a:endParaRPr>
                    </a:p>
                    <a:p>
                      <a:pPr marL="174625" lvl="0" indent="-174625">
                        <a:spcAft>
                          <a:spcPts val="0"/>
                        </a:spcAft>
                        <a:buFont typeface="+mj-lt"/>
                        <a:buAutoNum type="arabicPeriod"/>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建議各公所可自行召開村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里</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簡易疏散避難圖修正會議，依會議意見及結論修正相關圖資資訊後，函報本府修正後成果與修正內容對照表。</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6406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製作英文版疏散避難地圖</a:t>
                      </a:r>
                      <a:endParaRPr lang="zh-TW" sz="1200" b="1" u="sng" kern="100" dirty="0">
                        <a:solidFill>
                          <a:srgbClr val="CC0099"/>
                        </a:solidFill>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（除相關防災資訊需英譯外，並應使用具英文路名之底圖）。</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請檢附佐證資料。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由銘傳團隊提供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提供英文版「村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里</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簡易疏散避難地圖」</a:t>
                      </a:r>
                      <a:r>
                        <a:rPr lang="zh-TW" alt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16</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 name="五邊形 14"/>
          <p:cNvSpPr/>
          <p:nvPr/>
        </p:nvSpPr>
        <p:spPr>
          <a:xfrm>
            <a:off x="6516216" y="84287"/>
            <a:ext cx="2627784" cy="54324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提升地方政府推動防災工作之能力</a:t>
            </a:r>
            <a:r>
              <a:rPr lang="en-US" altLang="zh-TW" b="1" dirty="0">
                <a:latin typeface="微軟正黑體" panose="020B0604030504040204" pitchFamily="34" charset="-120"/>
                <a:ea typeface="微軟正黑體" panose="020B0604030504040204" pitchFamily="34" charset="-120"/>
              </a:rPr>
              <a:t>(3/5)</a:t>
            </a:r>
            <a:endParaRPr lang="zh-TW" altLang="en-US" b="1" dirty="0">
              <a:latin typeface="微軟正黑體" panose="020B0604030504040204" pitchFamily="34" charset="-120"/>
              <a:ea typeface="微軟正黑體" panose="020B0604030504040204" pitchFamily="34" charset="-120"/>
            </a:endParaRPr>
          </a:p>
        </p:txBody>
      </p:sp>
      <p:sp>
        <p:nvSpPr>
          <p:cNvPr id="16"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1170003064"/>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69596031"/>
              </p:ext>
            </p:extLst>
          </p:nvPr>
        </p:nvGraphicFramePr>
        <p:xfrm>
          <a:off x="107503" y="706085"/>
          <a:ext cx="8902353" cy="4313937"/>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1197496">
                  <a:extLst>
                    <a:ext uri="{9D8B030D-6E8A-4147-A177-3AD203B41FA5}">
                      <a16:colId xmlns:a16="http://schemas.microsoft.com/office/drawing/2014/main" val="20005"/>
                    </a:ext>
                  </a:extLst>
                </a:gridCol>
              </a:tblGrid>
              <a:tr h="731300">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931443">
                <a:tc rowSpan="2">
                  <a:txBody>
                    <a:bodyPr/>
                    <a:lstStyle/>
                    <a:p>
                      <a:pPr>
                        <a:spcAft>
                          <a:spcPts val="0"/>
                        </a:spcAft>
                      </a:pPr>
                      <a:r>
                        <a:rPr lang="en-US" sz="1200" kern="100">
                          <a:effectLst/>
                          <a:latin typeface="微軟正黑體" panose="020B0604030504040204" pitchFamily="34" charset="-120"/>
                          <a:ea typeface="新細明體" panose="02020500000000000000" pitchFamily="18" charset="-120"/>
                          <a:cs typeface="Times New Roman" panose="02020603050405020304" pitchFamily="18" charset="0"/>
                        </a:rPr>
                        <a:t>4.</a:t>
                      </a:r>
                      <a:r>
                        <a:rPr lang="zh-TW" sz="1200" kern="100">
                          <a:effectLst/>
                          <a:latin typeface="Calibri" panose="020F0502020204030204" pitchFamily="34" charset="0"/>
                          <a:ea typeface="微軟正黑體" panose="020B0604030504040204" pitchFamily="34" charset="-120"/>
                          <a:cs typeface="Times New Roman" panose="02020603050405020304" pitchFamily="18" charset="0"/>
                        </a:rPr>
                        <a:t>辦理教育訓練和講習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2">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4-1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辦理防救災業務人員教育訓練</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(6</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本年度有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辦理教育訓練</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。共</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場次，共</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人。所有防救災業務人員當中，有參加教育訓練比率</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95%</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以上</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5</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70-95% 1</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分）（上述所稱之防救災業務人員，係指減災、整備、應變、復原重建四階段工作中，所參與之各課室人員）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請公所彙整</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109</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年度辦理之各項防災教育訓練成果，包括村里長講習、災害應</a:t>
                      </a:r>
                      <a:r>
                        <a:rPr lang="zh-TW" alt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變</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中心作業系統教育訓練、衛星電話與無線電操作教育訓練及其他防災相關講習資料</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資料內容包括講習相關之公文、計畫、教材、照片、簽到表</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p>
                    <a:p>
                      <a:pPr marL="174625" lvl="0" indent="-174625">
                        <a:spcAft>
                          <a:spcPts val="0"/>
                        </a:spcAft>
                        <a:buFont typeface="+mj-lt"/>
                        <a:buAutoNum type="arabicPeriod"/>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請於資料首頁註明共</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場次，共</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人，所有防救災業務人員當中有參加教育訓練比率</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95%</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以上</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5</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70-95% 1</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民政處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整備應變科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項目二</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51194">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訂有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教育訓練計畫</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，計畫內容至少包含依據、目的、訓練對象及人數、訓練日期、課程名稱及內容簡介、參訓注意事項等必要內容。</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需附公文或計畫等佐證資料</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表列</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109</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年公所村里長講習、災害應變中心作業系統教育訓練、衛星電話與無線電操作教育訓練之訓練目標，並請公所自行增列公所自辦之其他災防講習訓練目標</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目標係預期學員於講習後具備之能力</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項目四</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17</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 name="五邊形 14"/>
          <p:cNvSpPr/>
          <p:nvPr/>
        </p:nvSpPr>
        <p:spPr>
          <a:xfrm>
            <a:off x="6516216" y="84287"/>
            <a:ext cx="2627784" cy="54324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提升地方政府推動防災工作之能力</a:t>
            </a:r>
            <a:r>
              <a:rPr lang="en-US" altLang="zh-TW" b="1" dirty="0">
                <a:latin typeface="微軟正黑體" panose="020B0604030504040204" pitchFamily="34" charset="-120"/>
                <a:ea typeface="微軟正黑體" panose="020B0604030504040204" pitchFamily="34" charset="-120"/>
              </a:rPr>
              <a:t>(4/5)</a:t>
            </a:r>
            <a:endParaRPr lang="zh-TW" altLang="en-US" b="1" dirty="0">
              <a:latin typeface="微軟正黑體" panose="020B0604030504040204" pitchFamily="34" charset="-120"/>
              <a:ea typeface="微軟正黑體" panose="020B0604030504040204" pitchFamily="34" charset="-120"/>
            </a:endParaRPr>
          </a:p>
        </p:txBody>
      </p:sp>
      <p:sp>
        <p:nvSpPr>
          <p:cNvPr id="16"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4144195288"/>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042083902"/>
              </p:ext>
            </p:extLst>
          </p:nvPr>
        </p:nvGraphicFramePr>
        <p:xfrm>
          <a:off x="107503" y="706085"/>
          <a:ext cx="8902353" cy="4411911"/>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1197496">
                  <a:extLst>
                    <a:ext uri="{9D8B030D-6E8A-4147-A177-3AD203B41FA5}">
                      <a16:colId xmlns:a16="http://schemas.microsoft.com/office/drawing/2014/main" val="20005"/>
                    </a:ext>
                  </a:extLst>
                </a:gridCol>
              </a:tblGrid>
              <a:tr h="571431">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247502">
                <a:tc rowSpan="2">
                  <a:txBody>
                    <a:bodyPr/>
                    <a:lstStyle/>
                    <a:p>
                      <a:pP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辦理教育訓練和講習</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2">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4-1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辦理防救災業務人員教育訓練</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訓練課程</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包含</a:t>
                      </a:r>
                      <a:r>
                        <a:rPr lang="en-US"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EMIC</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系統操作、災害潛勢圖資使用及疏散避難作業</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由縣府提供、公所補充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縣府辦理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109</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年災害防救教育訓練講習「</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EMIC</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系統操作、災害潛勢圖資使用及疏散避難」課程</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包括公文、計畫、簽到表、教材及照片</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公所自行辦理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EMIC</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系統操作、災害潛勢圖資使用及疏散避難教育訓練課程，請補充相關資料。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項目四</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整備應變科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4750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針對至少一場教育訓練，有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進行測驗</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（如：會不會使用防災相關系統</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，或有完成具體產品（如：完成繪製疏散避難地圖</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請檢附測驗結果、測驗成績測或具體產品成果。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由縣府提供、公所補充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縣府辦理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109</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年災害防救教育訓練講習「簡易疏散避難地圖製作及使用」課程</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包括公文、計畫、簽到表、教材、前後測驗結果、測驗成績冊及成果照片</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公所若有自行辦理簡易疏散避難地圖製作及使用教育訓練課程，請補充相關資料。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34644">
                <a:tc rowSpan="2">
                  <a:txBody>
                    <a:bodyPr/>
                    <a:lstStyle/>
                    <a:p>
                      <a:pP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添購防救災相關設備</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2">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7-1 </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添購設備</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p>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有資通訊設備維護管理機制及紀錄</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請檢附佐證資料</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由公所製作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公所衛星電話、無線電、災害應變中心視訊系統之維護管理機制及</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年度歷次測試紀錄表。</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消防局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整備應變科</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項目四</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-11.12.13.14.15</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1285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進階指標</a:t>
                      </a:r>
                    </a:p>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有自主籌備添購防救災設備</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非計畫補助經費</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請說明購置品名及數量</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________________</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由公所製作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表列</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年度添購之防救災相關設備，表內資訊包括添購日期、品項名稱、用途、數量、使用及保管單位。</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消防局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減災規劃科</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項目六</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18</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 name="五邊形 14"/>
          <p:cNvSpPr/>
          <p:nvPr/>
        </p:nvSpPr>
        <p:spPr>
          <a:xfrm>
            <a:off x="6516216" y="84287"/>
            <a:ext cx="2627784" cy="54324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提升地方政府推動防災工作之能力</a:t>
            </a:r>
            <a:r>
              <a:rPr lang="en-US" altLang="zh-TW" b="1" dirty="0">
                <a:latin typeface="微軟正黑體" panose="020B0604030504040204" pitchFamily="34" charset="-120"/>
                <a:ea typeface="微軟正黑體" panose="020B0604030504040204" pitchFamily="34" charset="-120"/>
              </a:rPr>
              <a:t>(5/5)</a:t>
            </a:r>
            <a:endParaRPr lang="zh-TW" altLang="en-US" b="1" dirty="0">
              <a:latin typeface="微軟正黑體" panose="020B0604030504040204" pitchFamily="34" charset="-120"/>
              <a:ea typeface="微軟正黑體" panose="020B0604030504040204" pitchFamily="34" charset="-120"/>
            </a:endParaRPr>
          </a:p>
        </p:txBody>
      </p:sp>
      <p:sp>
        <p:nvSpPr>
          <p:cNvPr id="16"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2916742661"/>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976327472"/>
              </p:ext>
            </p:extLst>
          </p:nvPr>
        </p:nvGraphicFramePr>
        <p:xfrm>
          <a:off x="107503" y="699542"/>
          <a:ext cx="8902353" cy="432048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3888432">
                  <a:extLst>
                    <a:ext uri="{9D8B030D-6E8A-4147-A177-3AD203B41FA5}">
                      <a16:colId xmlns:a16="http://schemas.microsoft.com/office/drawing/2014/main" val="20004"/>
                    </a:ext>
                  </a:extLst>
                </a:gridCol>
                <a:gridCol w="1197496">
                  <a:extLst>
                    <a:ext uri="{9D8B030D-6E8A-4147-A177-3AD203B41FA5}">
                      <a16:colId xmlns:a16="http://schemas.microsoft.com/office/drawing/2014/main" val="20005"/>
                    </a:ext>
                  </a:extLst>
                </a:gridCol>
              </a:tblGrid>
              <a:tr h="589156">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178313">
                <a:tc rowSpan="3">
                  <a:txBody>
                    <a:bodyPr/>
                    <a:lstStyle/>
                    <a:p>
                      <a:r>
                        <a:rPr lang="en-US" altLang="zh-TW" sz="1200" dirty="0">
                          <a:latin typeface="微軟正黑體" panose="020B0604030504040204" pitchFamily="34" charset="-120"/>
                          <a:ea typeface="微軟正黑體" panose="020B0604030504040204" pitchFamily="34" charset="-120"/>
                        </a:rPr>
                        <a:t>11.</a:t>
                      </a:r>
                      <a:r>
                        <a:rPr lang="zh-TW" altLang="en-US" sz="1200" dirty="0">
                          <a:latin typeface="微軟正黑體" panose="020B0604030504040204" pitchFamily="34" charset="-120"/>
                          <a:ea typeface="微軟正黑體" panose="020B0604030504040204" pitchFamily="34" charset="-120"/>
                        </a:rPr>
                        <a:t>辦理兵棋推演與演練</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11-2 </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各公所辦理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次實際演練</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依據深耕第</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期計畫，各</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公所</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應於第三至五年度中辦理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次</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實際演練</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，故第五年底應已完成此工作項目。</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由公所製作、縣府補充</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檢附公所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或社區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辦理防災實際演練成果資料</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包括公文、演練計畫、簽到表、演練成果及照片</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水利資源處</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水災旱災類</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項目五</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水利資源處</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坡地災害類</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項目三</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74698">
                <a:tc vMerge="1">
                  <a:txBody>
                    <a:bodyPr/>
                    <a:lstStyle/>
                    <a:p>
                      <a:endParaRPr lang="zh-TW" altLang="en-US"/>
                    </a:p>
                  </a:txBody>
                  <a:tcPr/>
                </a:tc>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11-3 </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檢視公所防救災資源，研擬相應對策</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p>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當災害想定所需</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資源需求大於供給</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（即資源不足）時，</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有因應對策</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請說明</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______________________</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由公所製作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年公所兵棋推演資料（包括災害境況、細部狀況、臨機課題與處置回覆情形）。</a:t>
                      </a:r>
                    </a:p>
                    <a:p>
                      <a:pPr marL="174625" lvl="0" indent="-174625">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災害規模超出公所能量所能處理，將</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請求縣府協助，或請其他公所進行跨區支援</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檢附與其他公所、國軍單位、災害防救相互支援協定書或與企業或民間團體合作備忘錄，須包含可支援事項及內容。</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消防局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減災規劃科</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項目六</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78313">
                <a:tc vMerge="1">
                  <a:txBody>
                    <a:bodyPr/>
                    <a:lstStyle/>
                    <a:p>
                      <a:endParaRPr lang="zh-TW" altLang="en-US"/>
                    </a:p>
                  </a:txBody>
                  <a:tcPr/>
                </a:tc>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11-3 </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檢視公所防救災資源，研擬相應對策</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進階指標</a:t>
                      </a:r>
                    </a:p>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當災害想定所需資源需求大於供給</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（即資源不足）時之對策，有進一步落實</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請說明或檢附佐證資料。</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由公所製作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災害規模超出公所能量所能處理，將</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請求縣府協助，或請其他公所進行跨區支援</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檢附與其他公所、國軍單位、災害防救相互支援協定書或與企業或民間團體合作備忘錄，須包含可支援事項及內容。</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消防局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減災規劃科</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項目六</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19</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五邊形 15"/>
          <p:cNvSpPr/>
          <p:nvPr/>
        </p:nvSpPr>
        <p:spPr>
          <a:xfrm>
            <a:off x="6516216" y="84287"/>
            <a:ext cx="2627784" cy="42666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強化地區災害韌性</a:t>
            </a:r>
            <a:r>
              <a:rPr lang="en-US" altLang="zh-TW" b="1" dirty="0">
                <a:latin typeface="微軟正黑體" panose="020B0604030504040204" pitchFamily="34" charset="-120"/>
                <a:ea typeface="微軟正黑體" panose="020B0604030504040204" pitchFamily="34" charset="-120"/>
              </a:rPr>
              <a:t>(1/4)</a:t>
            </a:r>
            <a:endParaRPr lang="zh-TW" altLang="en-US" b="1" dirty="0">
              <a:latin typeface="微軟正黑體" panose="020B0604030504040204" pitchFamily="34" charset="-120"/>
              <a:ea typeface="微軟正黑體" panose="020B0604030504040204" pitchFamily="34" charset="-120"/>
            </a:endParaRPr>
          </a:p>
        </p:txBody>
      </p:sp>
      <p:sp>
        <p:nvSpPr>
          <p:cNvPr id="17"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1819000510"/>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print">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a:stretch/>
        </p:blipFill>
        <p:spPr>
          <a:xfrm>
            <a:off x="-31051" y="2545341"/>
            <a:ext cx="9144000" cy="2571750"/>
          </a:xfrm>
          <a:prstGeom prst="rect">
            <a:avLst/>
          </a:prstGeom>
        </p:spPr>
      </p:pic>
      <p:sp>
        <p:nvSpPr>
          <p:cNvPr id="3" name="矩形: 圆角 2">
            <a:extLst>
              <a:ext uri="{FF2B5EF4-FFF2-40B4-BE49-F238E27FC236}">
                <a16:creationId xmlns:a16="http://schemas.microsoft.com/office/drawing/2014/main" id="{89D50067-3C16-4BC6-9C68-D8CCE919350A}"/>
              </a:ext>
            </a:extLst>
          </p:cNvPr>
          <p:cNvSpPr/>
          <p:nvPr/>
        </p:nvSpPr>
        <p:spPr>
          <a:xfrm>
            <a:off x="467544" y="411510"/>
            <a:ext cx="8208912" cy="4536504"/>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22F81E23-B454-4175-A594-A6DC40BA2AF4}"/>
              </a:ext>
            </a:extLst>
          </p:cNvPr>
          <p:cNvSpPr/>
          <p:nvPr/>
        </p:nvSpPr>
        <p:spPr>
          <a:xfrm>
            <a:off x="1277380" y="339502"/>
            <a:ext cx="1368152"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CDBEAA63-B873-48A6-B837-18C5A88C8DED}"/>
              </a:ext>
            </a:extLst>
          </p:cNvPr>
          <p:cNvSpPr txBox="1"/>
          <p:nvPr/>
        </p:nvSpPr>
        <p:spPr>
          <a:xfrm>
            <a:off x="2051720" y="1040998"/>
            <a:ext cx="665820" cy="1477328"/>
          </a:xfrm>
          <a:prstGeom prst="rect">
            <a:avLst/>
          </a:prstGeom>
          <a:noFill/>
        </p:spPr>
        <p:txBody>
          <a:bodyPr wrap="square" lIns="0" tIns="0" rIns="0" bIns="0" rtlCol="0">
            <a:spAutoFit/>
          </a:bodyPr>
          <a:lstStyle/>
          <a:p>
            <a:r>
              <a:rPr lang="zh-TW" altLang="en-US" sz="4800" b="1" dirty="0">
                <a:solidFill>
                  <a:schemeClr val="accent6"/>
                </a:solidFill>
                <a:latin typeface="微软雅黑" pitchFamily="34" charset="-122"/>
                <a:ea typeface="微软雅黑" pitchFamily="34" charset="-122"/>
              </a:rPr>
              <a:t>目錄</a:t>
            </a:r>
            <a:endParaRPr lang="zh-CN" altLang="en-US" sz="4800" b="1" dirty="0">
              <a:solidFill>
                <a:schemeClr val="accent6"/>
              </a:solidFill>
              <a:latin typeface="微软雅黑" pitchFamily="34" charset="-122"/>
              <a:ea typeface="微软雅黑" pitchFamily="34" charset="-122"/>
            </a:endParaRPr>
          </a:p>
        </p:txBody>
      </p:sp>
      <p:cxnSp>
        <p:nvCxnSpPr>
          <p:cNvPr id="10" name="直接连接符 9">
            <a:extLst>
              <a:ext uri="{FF2B5EF4-FFF2-40B4-BE49-F238E27FC236}">
                <a16:creationId xmlns:a16="http://schemas.microsoft.com/office/drawing/2014/main" id="{8C12210E-9B4B-4D62-A69E-D8D119C606C5}"/>
              </a:ext>
            </a:extLst>
          </p:cNvPr>
          <p:cNvCxnSpPr/>
          <p:nvPr/>
        </p:nvCxnSpPr>
        <p:spPr>
          <a:xfrm>
            <a:off x="1835696" y="1131590"/>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A2D5ED9A-3CBD-415F-80C5-68DD2AFC53B8}"/>
              </a:ext>
            </a:extLst>
          </p:cNvPr>
          <p:cNvSpPr txBox="1"/>
          <p:nvPr/>
        </p:nvSpPr>
        <p:spPr>
          <a:xfrm>
            <a:off x="1311895" y="1133872"/>
            <a:ext cx="307777" cy="1828197"/>
          </a:xfrm>
          <a:prstGeom prst="rect">
            <a:avLst/>
          </a:prstGeom>
          <a:noFill/>
        </p:spPr>
        <p:txBody>
          <a:bodyPr vert="eaVert" wrap="square" lIns="0" tIns="0" rIns="0" bIns="0" rtlCol="0">
            <a:spAutoFit/>
          </a:bodyPr>
          <a:lstStyle/>
          <a:p>
            <a:r>
              <a:rPr lang="en-US" altLang="zh-CN" sz="2000" b="1" dirty="0">
                <a:solidFill>
                  <a:schemeClr val="accent6"/>
                </a:solidFill>
                <a:latin typeface="微软雅黑" pitchFamily="34" charset="-122"/>
                <a:ea typeface="微软雅黑" pitchFamily="34" charset="-122"/>
              </a:rPr>
              <a:t>CONTENTS</a:t>
            </a:r>
            <a:endParaRPr lang="zh-CN" altLang="en-US" sz="2000" b="1" dirty="0">
              <a:solidFill>
                <a:schemeClr val="accent6"/>
              </a:solidFill>
              <a:latin typeface="微软雅黑" pitchFamily="34" charset="-122"/>
              <a:ea typeface="微软雅黑" pitchFamily="34" charset="-122"/>
            </a:endParaRPr>
          </a:p>
        </p:txBody>
      </p:sp>
      <p:sp>
        <p:nvSpPr>
          <p:cNvPr id="12" name="直角三角形 11">
            <a:extLst>
              <a:ext uri="{FF2B5EF4-FFF2-40B4-BE49-F238E27FC236}">
                <a16:creationId xmlns:a16="http://schemas.microsoft.com/office/drawing/2014/main" id="{DA124711-A6D1-416F-9DC9-B9FF111E038E}"/>
              </a:ext>
            </a:extLst>
          </p:cNvPr>
          <p:cNvSpPr/>
          <p:nvPr/>
        </p:nvSpPr>
        <p:spPr>
          <a:xfrm flipH="1">
            <a:off x="1007772" y="339502"/>
            <a:ext cx="269607" cy="7665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投影片編號版面配置區 27">
            <a:extLst>
              <a:ext uri="{FF2B5EF4-FFF2-40B4-BE49-F238E27FC236}">
                <a16:creationId xmlns:a16="http://schemas.microsoft.com/office/drawing/2014/main" id="{E6C64057-9128-4D9F-83E5-BE892F1578B1}"/>
              </a:ext>
            </a:extLst>
          </p:cNvPr>
          <p:cNvSpPr>
            <a:spLocks noGrp="1"/>
          </p:cNvSpPr>
          <p:nvPr>
            <p:ph type="sldNum" sz="quarter" idx="4"/>
          </p:nvPr>
        </p:nvSpPr>
        <p:spPr>
          <a:xfrm>
            <a:off x="6876256" y="4746178"/>
            <a:ext cx="2133600" cy="273844"/>
          </a:xfrm>
        </p:spPr>
        <p:txBody>
          <a:bodyPr/>
          <a:lstStyle/>
          <a:p>
            <a:fld id="{994C8F1E-C324-4ECD-9D66-17513A2AE6B7}" type="slidenum">
              <a:rPr lang="zh-CN" altLang="en-US" smtClean="0"/>
              <a:pPr/>
              <a:t>2</a:t>
            </a:fld>
            <a:endParaRPr lang="zh-CN" altLang="en-US"/>
          </a:p>
        </p:txBody>
      </p:sp>
      <p:grpSp>
        <p:nvGrpSpPr>
          <p:cNvPr id="6" name="群組 5"/>
          <p:cNvGrpSpPr/>
          <p:nvPr/>
        </p:nvGrpSpPr>
        <p:grpSpPr>
          <a:xfrm>
            <a:off x="2473271" y="576136"/>
            <a:ext cx="5948164" cy="1246495"/>
            <a:chOff x="2473271" y="576136"/>
            <a:chExt cx="5948164" cy="1246495"/>
          </a:xfrm>
        </p:grpSpPr>
        <p:sp>
          <p:nvSpPr>
            <p:cNvPr id="34" name="오각형 9"/>
            <p:cNvSpPr/>
            <p:nvPr/>
          </p:nvSpPr>
          <p:spPr>
            <a:xfrm>
              <a:off x="3229354" y="1008185"/>
              <a:ext cx="5192081" cy="486053"/>
            </a:xfrm>
            <a:prstGeom prst="homePlate">
              <a:avLst/>
            </a:prstGeom>
            <a:solidFill>
              <a:schemeClr val="bg1">
                <a:lumMod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solidFill>
                  <a:prstClr val="white"/>
                </a:solidFill>
              </a:endParaRPr>
            </a:p>
          </p:txBody>
        </p:sp>
        <p:sp>
          <p:nvSpPr>
            <p:cNvPr id="35" name="TextBox 8"/>
            <p:cNvSpPr txBox="1"/>
            <p:nvPr/>
          </p:nvSpPr>
          <p:spPr>
            <a:xfrm>
              <a:off x="2473271" y="576136"/>
              <a:ext cx="1512168" cy="1246495"/>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US" altLang="ko-KR" sz="7500" b="1" dirty="0">
                  <a:solidFill>
                    <a:prstClr val="white"/>
                  </a:solidFill>
                  <a:latin typeface="Adobe 고딕 Std B" pitchFamily="34" charset="-127"/>
                  <a:ea typeface="Adobe 고딕 Std B" pitchFamily="34" charset="-127"/>
                </a:rPr>
                <a:t>1</a:t>
              </a:r>
              <a:endParaRPr lang="ko-KR" altLang="en-US" sz="7500" b="1" dirty="0">
                <a:solidFill>
                  <a:prstClr val="white"/>
                </a:solidFill>
                <a:latin typeface="Adobe 고딕 Std B" pitchFamily="34" charset="-127"/>
                <a:ea typeface="Adobe 고딕 Std B" pitchFamily="34" charset="-127"/>
              </a:endParaRPr>
            </a:p>
          </p:txBody>
        </p:sp>
        <p:sp>
          <p:nvSpPr>
            <p:cNvPr id="43" name="TextBox 19"/>
            <p:cNvSpPr txBox="1"/>
            <p:nvPr/>
          </p:nvSpPr>
          <p:spPr>
            <a:xfrm>
              <a:off x="3563887" y="958911"/>
              <a:ext cx="3409883" cy="497444"/>
            </a:xfrm>
            <a:prstGeom prst="rect">
              <a:avLst/>
            </a:prstGeom>
            <a:noFill/>
          </p:spPr>
          <p:txBody>
            <a:bodyPr wrap="square" rtlCol="0">
              <a:spAutoFit/>
            </a:bodyPr>
            <a:lstStyle/>
            <a:p>
              <a:pPr>
                <a:lnSpc>
                  <a:spcPct val="150000"/>
                </a:lnSpc>
              </a:pPr>
              <a:r>
                <a:rPr lang="zh-TW" altLang="en-US" sz="2000" b="1" dirty="0">
                  <a:solidFill>
                    <a:schemeClr val="bg1"/>
                  </a:solidFill>
                  <a:latin typeface="微軟正黑體" panose="020B0604030504040204" pitchFamily="34" charset="-120"/>
                  <a:ea typeface="微軟正黑體" panose="020B0604030504040204" pitchFamily="34" charset="-120"/>
                  <a:cs typeface="Aharoni" panose="02010803020104030203" pitchFamily="2" charset="-79"/>
                </a:rPr>
                <a:t>工作進度說明</a:t>
              </a:r>
            </a:p>
          </p:txBody>
        </p:sp>
        <p:pic>
          <p:nvPicPr>
            <p:cNvPr id="47" name="Picture 7" descr="H:\블로그\20151201 ppt\smartphones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369" y="1116209"/>
              <a:ext cx="270000" cy="270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 name="群組 6"/>
          <p:cNvGrpSpPr/>
          <p:nvPr/>
        </p:nvGrpSpPr>
        <p:grpSpPr>
          <a:xfrm>
            <a:off x="2473271" y="1620976"/>
            <a:ext cx="5948164" cy="1246495"/>
            <a:chOff x="2473271" y="1620976"/>
            <a:chExt cx="5948164" cy="1246495"/>
          </a:xfrm>
        </p:grpSpPr>
        <p:sp>
          <p:nvSpPr>
            <p:cNvPr id="36" name="오각형 10"/>
            <p:cNvSpPr/>
            <p:nvPr/>
          </p:nvSpPr>
          <p:spPr>
            <a:xfrm>
              <a:off x="3094255" y="2034297"/>
              <a:ext cx="5327180" cy="486000"/>
            </a:xfrm>
            <a:custGeom>
              <a:avLst/>
              <a:gdLst/>
              <a:ahLst/>
              <a:cxnLst/>
              <a:rect l="l" t="t" r="r" b="b"/>
              <a:pathLst>
                <a:path w="7102906" h="864096">
                  <a:moveTo>
                    <a:pt x="252140" y="0"/>
                  </a:moveTo>
                  <a:lnTo>
                    <a:pt x="6670858" y="0"/>
                  </a:lnTo>
                  <a:lnTo>
                    <a:pt x="7102906" y="432048"/>
                  </a:lnTo>
                  <a:lnTo>
                    <a:pt x="6670858" y="864096"/>
                  </a:lnTo>
                  <a:lnTo>
                    <a:pt x="252140" y="864096"/>
                  </a:lnTo>
                  <a:lnTo>
                    <a:pt x="252140" y="776915"/>
                  </a:lnTo>
                  <a:lnTo>
                    <a:pt x="0" y="720884"/>
                  </a:lnTo>
                  <a:lnTo>
                    <a:pt x="252140" y="382909"/>
                  </a:lnTo>
                  <a:close/>
                </a:path>
              </a:pathLst>
            </a:custGeom>
            <a:solidFill>
              <a:schemeClr val="bg1">
                <a:lumMod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prstClr val="white"/>
                </a:solidFill>
              </a:endParaRPr>
            </a:p>
          </p:txBody>
        </p:sp>
        <p:sp>
          <p:nvSpPr>
            <p:cNvPr id="37" name="TextBox 11"/>
            <p:cNvSpPr txBox="1"/>
            <p:nvPr/>
          </p:nvSpPr>
          <p:spPr>
            <a:xfrm>
              <a:off x="2473271" y="1620976"/>
              <a:ext cx="1512168" cy="1246495"/>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US" altLang="ko-KR" sz="7500" b="1" dirty="0">
                  <a:solidFill>
                    <a:prstClr val="white"/>
                  </a:solidFill>
                  <a:latin typeface="Adobe 고딕 Std B" pitchFamily="34" charset="-127"/>
                  <a:ea typeface="Adobe 고딕 Std B" pitchFamily="34" charset="-127"/>
                </a:rPr>
                <a:t>2</a:t>
              </a:r>
              <a:endParaRPr lang="ko-KR" altLang="en-US" sz="7500" b="1" dirty="0">
                <a:solidFill>
                  <a:prstClr val="white"/>
                </a:solidFill>
                <a:latin typeface="Adobe 고딕 Std B" pitchFamily="34" charset="-127"/>
                <a:ea typeface="Adobe 고딕 Std B" pitchFamily="34" charset="-127"/>
              </a:endParaRPr>
            </a:p>
          </p:txBody>
        </p:sp>
        <p:sp>
          <p:nvSpPr>
            <p:cNvPr id="44" name="TextBox 20"/>
            <p:cNvSpPr txBox="1"/>
            <p:nvPr/>
          </p:nvSpPr>
          <p:spPr>
            <a:xfrm>
              <a:off x="3563887" y="1984528"/>
              <a:ext cx="3409883" cy="497444"/>
            </a:xfrm>
            <a:prstGeom prst="rect">
              <a:avLst/>
            </a:prstGeom>
            <a:noFill/>
          </p:spPr>
          <p:txBody>
            <a:bodyPr wrap="square" rtlCol="0">
              <a:spAutoFit/>
            </a:bodyPr>
            <a:lstStyle/>
            <a:p>
              <a:pPr>
                <a:lnSpc>
                  <a:spcPct val="150000"/>
                </a:lnSpc>
              </a:pPr>
              <a:r>
                <a:rPr lang="zh-TW" altLang="en-US" sz="2000" b="1" dirty="0">
                  <a:solidFill>
                    <a:schemeClr val="bg1"/>
                  </a:solidFill>
                  <a:latin typeface="微軟正黑體" panose="020B0604030504040204" pitchFamily="34" charset="-120"/>
                  <a:ea typeface="微軟正黑體" panose="020B0604030504040204" pitchFamily="34" charset="-120"/>
                  <a:cs typeface="Aharoni" panose="02010803020104030203" pitchFamily="2" charset="-79"/>
                </a:rPr>
                <a:t>第四季執行進度成果</a:t>
              </a:r>
            </a:p>
          </p:txBody>
        </p:sp>
        <p:pic>
          <p:nvPicPr>
            <p:cNvPr id="48" name="Picture 11" descr="H:\블로그\20151201 ppt\pc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874" y="2142297"/>
              <a:ext cx="270000" cy="270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8" name="群組 7"/>
          <p:cNvGrpSpPr/>
          <p:nvPr/>
        </p:nvGrpSpPr>
        <p:grpSpPr>
          <a:xfrm>
            <a:off x="2473085" y="2628364"/>
            <a:ext cx="5948164" cy="1246495"/>
            <a:chOff x="2473085" y="2628364"/>
            <a:chExt cx="5948164" cy="1246495"/>
          </a:xfrm>
        </p:grpSpPr>
        <p:sp>
          <p:nvSpPr>
            <p:cNvPr id="38" name="오각형 10"/>
            <p:cNvSpPr/>
            <p:nvPr/>
          </p:nvSpPr>
          <p:spPr>
            <a:xfrm>
              <a:off x="3283174" y="3060465"/>
              <a:ext cx="5138075" cy="486000"/>
            </a:xfrm>
            <a:custGeom>
              <a:avLst/>
              <a:gdLst>
                <a:gd name="connsiteX0" fmla="*/ 0 w 6850766"/>
                <a:gd name="connsiteY0" fmla="*/ 0 h 864096"/>
                <a:gd name="connsiteX1" fmla="*/ 6418718 w 6850766"/>
                <a:gd name="connsiteY1" fmla="*/ 0 h 864096"/>
                <a:gd name="connsiteX2" fmla="*/ 6850766 w 6850766"/>
                <a:gd name="connsiteY2" fmla="*/ 432048 h 864096"/>
                <a:gd name="connsiteX3" fmla="*/ 6418718 w 6850766"/>
                <a:gd name="connsiteY3" fmla="*/ 864096 h 864096"/>
                <a:gd name="connsiteX4" fmla="*/ 0 w 6850766"/>
                <a:gd name="connsiteY4" fmla="*/ 864096 h 864096"/>
                <a:gd name="connsiteX5" fmla="*/ 0 w 6850766"/>
                <a:gd name="connsiteY5" fmla="*/ 776915 h 864096"/>
                <a:gd name="connsiteX6" fmla="*/ 100285 w 6850766"/>
                <a:gd name="connsiteY6" fmla="*/ 558959 h 864096"/>
                <a:gd name="connsiteX7" fmla="*/ 0 w 6850766"/>
                <a:gd name="connsiteY7" fmla="*/ 382909 h 864096"/>
                <a:gd name="connsiteX8" fmla="*/ 0 w 6850766"/>
                <a:gd name="connsiteY8" fmla="*/ 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0766" h="864096">
                  <a:moveTo>
                    <a:pt x="0" y="0"/>
                  </a:moveTo>
                  <a:lnTo>
                    <a:pt x="6418718" y="0"/>
                  </a:lnTo>
                  <a:lnTo>
                    <a:pt x="6850766" y="432048"/>
                  </a:lnTo>
                  <a:lnTo>
                    <a:pt x="6418718" y="864096"/>
                  </a:lnTo>
                  <a:lnTo>
                    <a:pt x="0" y="864096"/>
                  </a:lnTo>
                  <a:lnTo>
                    <a:pt x="0" y="776915"/>
                  </a:lnTo>
                  <a:lnTo>
                    <a:pt x="100285" y="558959"/>
                  </a:lnTo>
                  <a:lnTo>
                    <a:pt x="0" y="382909"/>
                  </a:lnTo>
                  <a:lnTo>
                    <a:pt x="0" y="0"/>
                  </a:lnTo>
                  <a:close/>
                </a:path>
              </a:pathLst>
            </a:custGeom>
            <a:solidFill>
              <a:srgbClr val="64708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prstClr val="white"/>
                </a:solidFill>
              </a:endParaRPr>
            </a:p>
          </p:txBody>
        </p:sp>
        <p:sp>
          <p:nvSpPr>
            <p:cNvPr id="40" name="TextBox 14"/>
            <p:cNvSpPr txBox="1"/>
            <p:nvPr/>
          </p:nvSpPr>
          <p:spPr>
            <a:xfrm>
              <a:off x="2473085" y="2628364"/>
              <a:ext cx="1512168" cy="1246495"/>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US" altLang="ko-KR" sz="7500" b="1" dirty="0">
                  <a:solidFill>
                    <a:prstClr val="white"/>
                  </a:solidFill>
                  <a:latin typeface="Adobe 고딕 Std B" pitchFamily="34" charset="-127"/>
                  <a:ea typeface="Adobe 고딕 Std B" pitchFamily="34" charset="-127"/>
                </a:rPr>
                <a:t>3</a:t>
              </a:r>
              <a:endParaRPr lang="ko-KR" altLang="en-US" sz="7500" b="1" dirty="0">
                <a:solidFill>
                  <a:prstClr val="white"/>
                </a:solidFill>
                <a:latin typeface="Adobe 고딕 Std B" pitchFamily="34" charset="-127"/>
                <a:ea typeface="Adobe 고딕 Std B" pitchFamily="34" charset="-127"/>
              </a:endParaRPr>
            </a:p>
          </p:txBody>
        </p:sp>
        <p:sp>
          <p:nvSpPr>
            <p:cNvPr id="45" name="TextBox 21"/>
            <p:cNvSpPr txBox="1"/>
            <p:nvPr/>
          </p:nvSpPr>
          <p:spPr>
            <a:xfrm>
              <a:off x="3561725" y="2997096"/>
              <a:ext cx="3409883" cy="497444"/>
            </a:xfrm>
            <a:prstGeom prst="rect">
              <a:avLst/>
            </a:prstGeom>
            <a:noFill/>
          </p:spPr>
          <p:txBody>
            <a:bodyPr wrap="square" rtlCol="0">
              <a:spAutoFit/>
            </a:bodyPr>
            <a:lstStyle/>
            <a:p>
              <a:pPr>
                <a:lnSpc>
                  <a:spcPct val="150000"/>
                </a:lnSpc>
              </a:pPr>
              <a:r>
                <a:rPr lang="en-US" altLang="zh-TW" sz="2000" b="1" dirty="0">
                  <a:solidFill>
                    <a:schemeClr val="bg1"/>
                  </a:solidFill>
                  <a:latin typeface="微軟正黑體" panose="020B0604030504040204" pitchFamily="34" charset="-120"/>
                  <a:ea typeface="微軟正黑體" panose="020B0604030504040204" pitchFamily="34" charset="-120"/>
                  <a:cs typeface="Aharoni" panose="02010803020104030203" pitchFamily="2" charset="-79"/>
                </a:rPr>
                <a:t>109</a:t>
              </a:r>
              <a:r>
                <a:rPr lang="zh-TW" altLang="en-US" sz="2000" b="1" dirty="0">
                  <a:solidFill>
                    <a:schemeClr val="bg1"/>
                  </a:solidFill>
                  <a:latin typeface="微軟正黑體" panose="020B0604030504040204" pitchFamily="34" charset="-120"/>
                  <a:ea typeface="微軟正黑體" panose="020B0604030504040204" pitchFamily="34" charset="-120"/>
                  <a:cs typeface="Aharoni" panose="02010803020104030203" pitchFamily="2" charset="-79"/>
                </a:rPr>
                <a:t>年度工作事項</a:t>
              </a:r>
            </a:p>
          </p:txBody>
        </p:sp>
        <p:pic>
          <p:nvPicPr>
            <p:cNvPr id="49" name="Picture 9" descr="H:\블로그\20151201 ppt\idea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874" y="3168465"/>
              <a:ext cx="270000" cy="270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9" name="群組 8"/>
          <p:cNvGrpSpPr/>
          <p:nvPr/>
        </p:nvGrpSpPr>
        <p:grpSpPr>
          <a:xfrm>
            <a:off x="2465766" y="3651870"/>
            <a:ext cx="5948165" cy="1246495"/>
            <a:chOff x="2465766" y="3651870"/>
            <a:chExt cx="5948165" cy="1246495"/>
          </a:xfrm>
        </p:grpSpPr>
        <p:sp>
          <p:nvSpPr>
            <p:cNvPr id="41" name="오각형 10"/>
            <p:cNvSpPr/>
            <p:nvPr/>
          </p:nvSpPr>
          <p:spPr>
            <a:xfrm>
              <a:off x="3275856" y="4083971"/>
              <a:ext cx="5138075" cy="486000"/>
            </a:xfrm>
            <a:custGeom>
              <a:avLst/>
              <a:gdLst>
                <a:gd name="connsiteX0" fmla="*/ 0 w 6850766"/>
                <a:gd name="connsiteY0" fmla="*/ 0 h 864096"/>
                <a:gd name="connsiteX1" fmla="*/ 6418718 w 6850766"/>
                <a:gd name="connsiteY1" fmla="*/ 0 h 864096"/>
                <a:gd name="connsiteX2" fmla="*/ 6850766 w 6850766"/>
                <a:gd name="connsiteY2" fmla="*/ 432048 h 864096"/>
                <a:gd name="connsiteX3" fmla="*/ 6418718 w 6850766"/>
                <a:gd name="connsiteY3" fmla="*/ 864096 h 864096"/>
                <a:gd name="connsiteX4" fmla="*/ 0 w 6850766"/>
                <a:gd name="connsiteY4" fmla="*/ 864096 h 864096"/>
                <a:gd name="connsiteX5" fmla="*/ 0 w 6850766"/>
                <a:gd name="connsiteY5" fmla="*/ 776915 h 864096"/>
                <a:gd name="connsiteX6" fmla="*/ 100285 w 6850766"/>
                <a:gd name="connsiteY6" fmla="*/ 558959 h 864096"/>
                <a:gd name="connsiteX7" fmla="*/ 0 w 6850766"/>
                <a:gd name="connsiteY7" fmla="*/ 382909 h 864096"/>
                <a:gd name="connsiteX8" fmla="*/ 0 w 6850766"/>
                <a:gd name="connsiteY8" fmla="*/ 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0766" h="864096">
                  <a:moveTo>
                    <a:pt x="0" y="0"/>
                  </a:moveTo>
                  <a:lnTo>
                    <a:pt x="6418718" y="0"/>
                  </a:lnTo>
                  <a:lnTo>
                    <a:pt x="6850766" y="432048"/>
                  </a:lnTo>
                  <a:lnTo>
                    <a:pt x="6418718" y="864096"/>
                  </a:lnTo>
                  <a:lnTo>
                    <a:pt x="0" y="864096"/>
                  </a:lnTo>
                  <a:lnTo>
                    <a:pt x="0" y="776915"/>
                  </a:lnTo>
                  <a:lnTo>
                    <a:pt x="100285" y="558959"/>
                  </a:lnTo>
                  <a:lnTo>
                    <a:pt x="0" y="382909"/>
                  </a:lnTo>
                  <a:lnTo>
                    <a:pt x="0" y="0"/>
                  </a:lnTo>
                  <a:close/>
                </a:path>
              </a:pathLst>
            </a:custGeom>
            <a:solidFill>
              <a:schemeClr val="accent2">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prstClr val="white"/>
                </a:solidFill>
              </a:endParaRPr>
            </a:p>
          </p:txBody>
        </p:sp>
        <p:sp>
          <p:nvSpPr>
            <p:cNvPr id="42" name="TextBox 17"/>
            <p:cNvSpPr txBox="1"/>
            <p:nvPr/>
          </p:nvSpPr>
          <p:spPr>
            <a:xfrm>
              <a:off x="2465766" y="3651870"/>
              <a:ext cx="1512168" cy="1246495"/>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US" altLang="ko-KR" sz="7500" b="1" dirty="0">
                  <a:solidFill>
                    <a:prstClr val="white"/>
                  </a:solidFill>
                  <a:latin typeface="Adobe 고딕 Std B" pitchFamily="34" charset="-127"/>
                  <a:ea typeface="Adobe 고딕 Std B" pitchFamily="34" charset="-127"/>
                </a:rPr>
                <a:t>4</a:t>
              </a:r>
              <a:endParaRPr lang="ko-KR" altLang="en-US" sz="7500" b="1" dirty="0">
                <a:solidFill>
                  <a:prstClr val="white"/>
                </a:solidFill>
                <a:latin typeface="Adobe 고딕 Std B" pitchFamily="34" charset="-127"/>
                <a:ea typeface="Adobe 고딕 Std B" pitchFamily="34" charset="-127"/>
              </a:endParaRPr>
            </a:p>
          </p:txBody>
        </p:sp>
        <p:sp>
          <p:nvSpPr>
            <p:cNvPr id="46" name="TextBox 22"/>
            <p:cNvSpPr txBox="1"/>
            <p:nvPr/>
          </p:nvSpPr>
          <p:spPr>
            <a:xfrm>
              <a:off x="3564258" y="4023468"/>
              <a:ext cx="3417387" cy="497444"/>
            </a:xfrm>
            <a:prstGeom prst="rect">
              <a:avLst/>
            </a:prstGeom>
            <a:noFill/>
          </p:spPr>
          <p:txBody>
            <a:bodyPr wrap="square" rtlCol="0">
              <a:spAutoFit/>
            </a:bodyPr>
            <a:lstStyle/>
            <a:p>
              <a:pPr>
                <a:lnSpc>
                  <a:spcPct val="150000"/>
                </a:lnSpc>
              </a:pPr>
              <a:r>
                <a:rPr lang="zh-TW" altLang="en-US" sz="2000" b="1" dirty="0">
                  <a:solidFill>
                    <a:schemeClr val="bg1"/>
                  </a:solidFill>
                  <a:latin typeface="微軟正黑體" panose="020B0604030504040204" pitchFamily="34" charset="-120"/>
                  <a:ea typeface="微軟正黑體" panose="020B0604030504040204" pitchFamily="34" charset="-120"/>
                  <a:cs typeface="Aharoni" panose="02010803020104030203" pitchFamily="2" charset="-79"/>
                </a:rPr>
                <a:t>議題討論</a:t>
              </a:r>
            </a:p>
          </p:txBody>
        </p:sp>
        <p:pic>
          <p:nvPicPr>
            <p:cNvPr id="50" name="Picture 10" descr="H:\블로그\20151201 ppt\calculator6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4874" y="4191971"/>
              <a:ext cx="270000" cy="270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8538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50"/>
                                        <p:tgtEl>
                                          <p:spTgt spid="6"/>
                                        </p:tgtEl>
                                      </p:cBhvr>
                                    </p:animEffect>
                                  </p:childTnLst>
                                </p:cTn>
                              </p:par>
                            </p:childTnLst>
                          </p:cTn>
                        </p:par>
                        <p:par>
                          <p:cTn id="8" fill="hold">
                            <p:stCondLst>
                              <p:cond delay="25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250"/>
                                        <p:tgtEl>
                                          <p:spTgt spid="7"/>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250"/>
                                        <p:tgtEl>
                                          <p:spTgt spid="8"/>
                                        </p:tgtEl>
                                      </p:cBhvr>
                                    </p:animEffect>
                                  </p:childTnLst>
                                </p:cTn>
                              </p:par>
                            </p:childTnLst>
                          </p:cTn>
                        </p:par>
                        <p:par>
                          <p:cTn id="16" fill="hold">
                            <p:stCondLst>
                              <p:cond delay="75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917028029"/>
              </p:ext>
            </p:extLst>
          </p:nvPr>
        </p:nvGraphicFramePr>
        <p:xfrm>
          <a:off x="107503" y="555526"/>
          <a:ext cx="8902353" cy="4464497"/>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4248472">
                  <a:extLst>
                    <a:ext uri="{9D8B030D-6E8A-4147-A177-3AD203B41FA5}">
                      <a16:colId xmlns:a16="http://schemas.microsoft.com/office/drawing/2014/main" val="20004"/>
                    </a:ext>
                  </a:extLst>
                </a:gridCol>
                <a:gridCol w="1341512">
                  <a:extLst>
                    <a:ext uri="{9D8B030D-6E8A-4147-A177-3AD203B41FA5}">
                      <a16:colId xmlns:a16="http://schemas.microsoft.com/office/drawing/2014/main" val="20005"/>
                    </a:ext>
                  </a:extLst>
                </a:gridCol>
              </a:tblGrid>
              <a:tr h="659616">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2265776">
                <a:tc>
                  <a:txBody>
                    <a:bodyPr/>
                    <a:lstStyle/>
                    <a:p>
                      <a:r>
                        <a:rPr lang="en-US" altLang="zh-TW" sz="1200" dirty="0">
                          <a:latin typeface="微軟正黑體" panose="020B0604030504040204" pitchFamily="34" charset="-120"/>
                          <a:ea typeface="微軟正黑體" panose="020B0604030504040204" pitchFamily="34" charset="-120"/>
                        </a:rPr>
                        <a:t>11.</a:t>
                      </a:r>
                      <a:r>
                        <a:rPr lang="zh-TW" altLang="en-US" sz="1200" dirty="0">
                          <a:latin typeface="微軟正黑體" panose="020B0604030504040204" pitchFamily="34" charset="-120"/>
                          <a:ea typeface="微軟正黑體" panose="020B0604030504040204" pitchFamily="34" charset="-120"/>
                        </a:rPr>
                        <a:t>辦理兵棋推演與演練</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11-4 </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建立起辦理兵棋推演之機制</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p>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針對地區災害防救計畫提及之各類型災害情境，有分年</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辦理兵棋推演之機制</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由公所製作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年公所兵棋推演資料（包含預推資料）（包括災害境況、細部狀況、臨機課題與處置回覆情形）。</a:t>
                      </a:r>
                      <a:endPar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由縣府製作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年兵棋推演評核計畫（包含開會資料）（包括災害境況、細部狀況、臨機課題、評核方式與評分方式等）。</a:t>
                      </a:r>
                    </a:p>
                    <a:p>
                      <a:pPr marL="174625" lvl="0" indent="-174625">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年公所兵棋推演資料（包括災害境況、細部狀況與處置回覆情形）。</a:t>
                      </a:r>
                    </a:p>
                    <a:p>
                      <a:pPr marL="174625" lvl="0" indent="-174625">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檢附</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年公所災害防救演習成果總結報告。</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消防局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減災規劃科</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項目一</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39105">
                <a:tc>
                  <a:txBody>
                    <a:bodyPr/>
                    <a:lstStyle/>
                    <a:p>
                      <a:pP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13.</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盤點防救災能量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13-1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盤點鄉（鎮、市、區）防災能量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利用</a:t>
                      </a:r>
                      <a:r>
                        <a:rPr lang="en-US"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EMIC</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建立防救災資源清單</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，包含更新時間、管理者、存放地點、資源數量。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由內政部（消防署）抽檢。</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列印</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EMIC</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內之資源清冊，須包括更新時間、管理者、存放地點、資源數量等資訊。</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整備應變科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20</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五邊形 16"/>
          <p:cNvSpPr/>
          <p:nvPr/>
        </p:nvSpPr>
        <p:spPr>
          <a:xfrm>
            <a:off x="6516216" y="84287"/>
            <a:ext cx="2627784" cy="42666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強化地區災害韌性</a:t>
            </a:r>
            <a:r>
              <a:rPr lang="en-US" altLang="zh-TW" b="1" dirty="0">
                <a:latin typeface="微軟正黑體" panose="020B0604030504040204" pitchFamily="34" charset="-120"/>
                <a:ea typeface="微軟正黑體" panose="020B0604030504040204" pitchFamily="34" charset="-120"/>
              </a:rPr>
              <a:t>(2/4)</a:t>
            </a:r>
            <a:endParaRPr lang="zh-TW" altLang="en-US" b="1" dirty="0">
              <a:latin typeface="微軟正黑體" panose="020B0604030504040204" pitchFamily="34" charset="-120"/>
              <a:ea typeface="微軟正黑體" panose="020B0604030504040204" pitchFamily="34" charset="-120"/>
            </a:endParaRPr>
          </a:p>
        </p:txBody>
      </p:sp>
      <p:sp>
        <p:nvSpPr>
          <p:cNvPr id="18"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1068030792"/>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934172416"/>
              </p:ext>
            </p:extLst>
          </p:nvPr>
        </p:nvGraphicFramePr>
        <p:xfrm>
          <a:off x="107503" y="555526"/>
          <a:ext cx="8902353" cy="4464497"/>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3672408">
                  <a:extLst>
                    <a:ext uri="{9D8B030D-6E8A-4147-A177-3AD203B41FA5}">
                      <a16:colId xmlns:a16="http://schemas.microsoft.com/office/drawing/2014/main" val="20004"/>
                    </a:ext>
                  </a:extLst>
                </a:gridCol>
                <a:gridCol w="981472">
                  <a:extLst>
                    <a:ext uri="{9D8B030D-6E8A-4147-A177-3AD203B41FA5}">
                      <a16:colId xmlns:a16="http://schemas.microsoft.com/office/drawing/2014/main" val="20005"/>
                    </a:ext>
                  </a:extLst>
                </a:gridCol>
              </a:tblGrid>
              <a:tr h="811727">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217590">
                <a:tc rowSpan="3">
                  <a:txBody>
                    <a:bodyPr/>
                    <a:lstStyle/>
                    <a:p>
                      <a:pP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13.</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盤點防救災能量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3">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13-1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盤點鄉（鎮、市、區）防災能量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開口契約在合約有效期限內</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表列目前仍在有效期限內之合約名稱，包括合約名稱、分類</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工程、交通、物資或其他</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、廠商名稱、履約期限等資訊。</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資料須包含各項合約之封面頁、履約期限頁</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合約期限</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及單價分析頁。</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879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進行避難收容處所可收容人數評估</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該資料為公所之避難收容處所清冊，清冊包含各場所可收容人數資料。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社會處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638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進行可能需求人數評估</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 _______________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請公所提供</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轄內高風險弱勢族群居民資訊清冊</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優先疏散名冊</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如：水災、土石流保全戶、應擴大孤老、弱勢族群有優先疏散撤離需求者等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檢附公所之避難收容處所清冊，清冊包含各場所可收容人數資料。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由銘傳團隊提供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提供水災、坡地、土石流災害、海嘯火山災害等災害之須收容人數推估資料。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民政處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社會處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21</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五邊形 15"/>
          <p:cNvSpPr/>
          <p:nvPr/>
        </p:nvSpPr>
        <p:spPr>
          <a:xfrm>
            <a:off x="6516216" y="84287"/>
            <a:ext cx="2627784" cy="42666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強化地區災害韌性</a:t>
            </a:r>
            <a:r>
              <a:rPr lang="en-US" altLang="zh-TW" b="1" dirty="0">
                <a:latin typeface="微軟正黑體" panose="020B0604030504040204" pitchFamily="34" charset="-120"/>
                <a:ea typeface="微軟正黑體" panose="020B0604030504040204" pitchFamily="34" charset="-120"/>
              </a:rPr>
              <a:t>(3/4)</a:t>
            </a:r>
            <a:endParaRPr lang="zh-TW" altLang="en-US" b="1" dirty="0">
              <a:latin typeface="微軟正黑體" panose="020B0604030504040204" pitchFamily="34" charset="-120"/>
              <a:ea typeface="微軟正黑體" panose="020B0604030504040204" pitchFamily="34" charset="-120"/>
            </a:endParaRPr>
          </a:p>
        </p:txBody>
      </p:sp>
      <p:sp>
        <p:nvSpPr>
          <p:cNvPr id="17"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1560557456"/>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808627329"/>
              </p:ext>
            </p:extLst>
          </p:nvPr>
        </p:nvGraphicFramePr>
        <p:xfrm>
          <a:off x="107503" y="555526"/>
          <a:ext cx="8902353" cy="4464496"/>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4248472">
                  <a:extLst>
                    <a:ext uri="{9D8B030D-6E8A-4147-A177-3AD203B41FA5}">
                      <a16:colId xmlns:a16="http://schemas.microsoft.com/office/drawing/2014/main" val="20004"/>
                    </a:ext>
                  </a:extLst>
                </a:gridCol>
                <a:gridCol w="1125488">
                  <a:extLst>
                    <a:ext uri="{9D8B030D-6E8A-4147-A177-3AD203B41FA5}">
                      <a16:colId xmlns:a16="http://schemas.microsoft.com/office/drawing/2014/main" val="20005"/>
                    </a:ext>
                  </a:extLst>
                </a:gridCol>
              </a:tblGrid>
              <a:tr h="786473">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548641">
                <a:tc rowSpan="3">
                  <a:txBody>
                    <a:bodyPr/>
                    <a:lstStyle/>
                    <a:p>
                      <a:pP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13.</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盤點防救災能量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13-1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盤點鄉（鎮、市、區）防災能量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因應可能發生之一定規模災害想定，進行防救災資源整備</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，是否針對防救資源使用有予排序，以建立資源使用之優先性。</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請各公所協助彙整以下資料：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建立災害發生時之物資籌募、管理及配送機制。</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考量性別及特殊身心障礙者等弱勢民眾需求儲備特殊民生物資。</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查核轄內區域落實儲備安全存量及民生物品。</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4625" lvl="0" indent="-174625">
                        <a:spcAft>
                          <a:spcPts val="0"/>
                        </a:spcAft>
                        <a:buFont typeface="+mj-lt"/>
                        <a:buAutoNum type="arabicPeriod"/>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針對災害潛勢區域</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含較偏遠地區或交通易中斷地區）向民眾宣導應自備物資之安全存量。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社會處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74321">
                <a:tc vMerge="1">
                  <a:txBody>
                    <a:bodyPr/>
                    <a:lstStyle/>
                    <a:p>
                      <a:pP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13-2 </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評估避難收容處所安全性</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p>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至少</a:t>
                      </a:r>
                      <a:r>
                        <a:rPr lang="en-US"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處避難收容處所進行耐震評估初評</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（包含過去已完成者）。</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由縣府提供、公所補充</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縣府提供各鄉鎮市至少</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處已完成耐震評估初評之避難收容處所資料，公所進行補充。</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55061">
                <a:tc vMerge="1">
                  <a:txBody>
                    <a:bodyPr/>
                    <a:lstStyle/>
                    <a:p>
                      <a:endParaRPr lang="zh-TW" alt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進階指標</a:t>
                      </a:r>
                    </a:p>
                    <a:p>
                      <a:pPr algn="ctr">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微軟正黑體" panose="020B0604030504040204" pitchFamily="34" charset="-120"/>
                          <a:ea typeface="微軟正黑體" panose="020B0604030504040204" pitchFamily="34" charset="-120"/>
                          <a:cs typeface="Times New Roman" panose="02020603050405020304" pitchFamily="18" charset="0"/>
                        </a:rPr>
                        <a:t>針對較不安全的避難收容處所，進行替代方案或因應對策</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（如：補強工程、另覓他處之避難收容處所等）。</a:t>
                      </a: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請說明處所及作為。</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由縣府提供、公所補充</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由縣府提供針對較不安全的避難收容處所，進行替代方案或因應對策，公所進行補充。</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22</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五邊形 15"/>
          <p:cNvSpPr/>
          <p:nvPr/>
        </p:nvSpPr>
        <p:spPr>
          <a:xfrm>
            <a:off x="6516216" y="84287"/>
            <a:ext cx="2627784" cy="42666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強化地區災害韌性</a:t>
            </a:r>
            <a:r>
              <a:rPr lang="en-US" altLang="zh-TW" b="1" dirty="0">
                <a:latin typeface="微軟正黑體" panose="020B0604030504040204" pitchFamily="34" charset="-120"/>
                <a:ea typeface="微軟正黑體" panose="020B0604030504040204" pitchFamily="34" charset="-120"/>
              </a:rPr>
              <a:t>(4/4)</a:t>
            </a:r>
            <a:endParaRPr lang="zh-TW" altLang="en-US" b="1" dirty="0">
              <a:latin typeface="微軟正黑體" panose="020B0604030504040204" pitchFamily="34" charset="-120"/>
              <a:ea typeface="微軟正黑體" panose="020B0604030504040204" pitchFamily="34" charset="-120"/>
            </a:endParaRPr>
          </a:p>
        </p:txBody>
      </p:sp>
      <p:sp>
        <p:nvSpPr>
          <p:cNvPr id="17"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Tree>
    <p:extLst>
      <p:ext uri="{BB962C8B-B14F-4D97-AF65-F5344CB8AC3E}">
        <p14:creationId xmlns:p14="http://schemas.microsoft.com/office/powerpoint/2010/main" val="3688849721"/>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631673903"/>
              </p:ext>
            </p:extLst>
          </p:nvPr>
        </p:nvGraphicFramePr>
        <p:xfrm>
          <a:off x="107503" y="699542"/>
          <a:ext cx="8902353" cy="432048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4248472">
                  <a:extLst>
                    <a:ext uri="{9D8B030D-6E8A-4147-A177-3AD203B41FA5}">
                      <a16:colId xmlns:a16="http://schemas.microsoft.com/office/drawing/2014/main" val="20004"/>
                    </a:ext>
                  </a:extLst>
                </a:gridCol>
                <a:gridCol w="1125488">
                  <a:extLst>
                    <a:ext uri="{9D8B030D-6E8A-4147-A177-3AD203B41FA5}">
                      <a16:colId xmlns:a16="http://schemas.microsoft.com/office/drawing/2014/main" val="20005"/>
                    </a:ext>
                  </a:extLst>
                </a:gridCol>
              </a:tblGrid>
              <a:tr h="763442">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609948">
                <a:tc rowSpan="3">
                  <a:txBody>
                    <a:bodyPr/>
                    <a:lstStyle/>
                    <a:p>
                      <a:pPr>
                        <a:spcAft>
                          <a:spcPts val="0"/>
                        </a:spcAft>
                      </a:pPr>
                      <a:r>
                        <a:rPr lang="en-US" sz="1200" kern="100">
                          <a:effectLst/>
                          <a:latin typeface="微軟正黑體" panose="020B0604030504040204" pitchFamily="34" charset="-120"/>
                          <a:ea typeface="新細明體" panose="02020500000000000000" pitchFamily="18" charset="-120"/>
                          <a:cs typeface="Times New Roman" panose="02020603050405020304" pitchFamily="18" charset="0"/>
                        </a:rPr>
                        <a:t>14.</a:t>
                      </a:r>
                      <a:r>
                        <a:rPr lang="zh-TW" sz="1200" kern="100">
                          <a:effectLst/>
                          <a:latin typeface="Calibri" panose="020F0502020204030204" pitchFamily="34" charset="0"/>
                          <a:ea typeface="微軟正黑體" panose="020B0604030504040204" pitchFamily="34" charset="-120"/>
                          <a:cs typeface="Times New Roman" panose="02020603050405020304" pitchFamily="18" charset="0"/>
                        </a:rPr>
                        <a:t>向民眾推廣防災工作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3">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14-3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公所透過多元管道推廣</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(6</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針對民眾，</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具備多元防災推廣之管道</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，如：</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_____________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由公所製作、縣府補充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表列各項推廣管道之名稱、提供資訊類別、提供資訊方式等資訊，例如公所網站防災專區、公所服務臺提供防災宣導文宣及其他宣導管道。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b="1"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範例：</a:t>
                      </a:r>
                      <a:endParaRPr lang="zh-TW" sz="1200" kern="100" dirty="0">
                        <a:solidFill>
                          <a:srgbClr val="CC0099"/>
                        </a:solidFill>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b="1"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具備多元化防災推廣之管道（如：行動電話、一般市話、村里廣播系統、消防、警察、民政等廣播車、電視臺、廣播電臺、傳真、簡訊、網路、無線電、電子看板</a:t>
                      </a:r>
                      <a:r>
                        <a:rPr lang="en-US" sz="1200" b="1"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b="1"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等方式）</a:t>
                      </a:r>
                      <a:endParaRPr lang="zh-TW" sz="1200" kern="100" dirty="0">
                        <a:solidFill>
                          <a:srgbClr val="CC0099"/>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民政處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45162">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基本指標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(6</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向民眾進行防災推廣</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。場次</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場，對象包含：</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____________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____________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由公所製作、縣府補充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表列向民眾進行防災宣導之場次、活動名稱、宣導對象、活動日期，並附上活動相關公文、計畫及照片。</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民政處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192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(5</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有針對</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轄區內的災害弱勢進行防災宣導</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請說明對象及作為。</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由公所製作、縣府補充</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a:effectLst/>
                          <a:latin typeface="Calibri" panose="020F0502020204030204" pitchFamily="34" charset="0"/>
                          <a:ea typeface="微軟正黑體" panose="020B0604030504040204" pitchFamily="34" charset="-120"/>
                          <a:cs typeface="Times New Roman" panose="02020603050405020304" pitchFamily="18" charset="0"/>
                        </a:rPr>
                        <a:t>表列向轄區災害弱勢進行防災宣導之場次、活動名稱、宣導對象、活動日期，並附上活動相關公文、計畫及照片，包括於學校、幼兒園其他災害弱勢場所辦理之防災宣導資料。</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項目五</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23</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
        <p:nvSpPr>
          <p:cNvPr id="15" name="五邊形 14"/>
          <p:cNvSpPr/>
          <p:nvPr/>
        </p:nvSpPr>
        <p:spPr>
          <a:xfrm>
            <a:off x="6516216" y="84287"/>
            <a:ext cx="2627784" cy="54324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促進民眾參與防救災</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工作</a:t>
            </a:r>
            <a:r>
              <a:rPr lang="en-US" altLang="zh-TW" b="1" dirty="0">
                <a:latin typeface="微軟正黑體" panose="020B0604030504040204" pitchFamily="34" charset="-120"/>
                <a:ea typeface="微軟正黑體" panose="020B0604030504040204" pitchFamily="34" charset="-120"/>
              </a:rPr>
              <a:t>(1/2)</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5950646"/>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952503781"/>
              </p:ext>
            </p:extLst>
          </p:nvPr>
        </p:nvGraphicFramePr>
        <p:xfrm>
          <a:off x="107503" y="659930"/>
          <a:ext cx="8902353" cy="4504108"/>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4176464">
                  <a:extLst>
                    <a:ext uri="{9D8B030D-6E8A-4147-A177-3AD203B41FA5}">
                      <a16:colId xmlns:a16="http://schemas.microsoft.com/office/drawing/2014/main" val="20004"/>
                    </a:ext>
                  </a:extLst>
                </a:gridCol>
                <a:gridCol w="1125488">
                  <a:extLst>
                    <a:ext uri="{9D8B030D-6E8A-4147-A177-3AD203B41FA5}">
                      <a16:colId xmlns:a16="http://schemas.microsoft.com/office/drawing/2014/main" val="20005"/>
                    </a:ext>
                  </a:extLst>
                </a:gridCol>
              </a:tblGrid>
              <a:tr h="701346">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子工作項目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指標分類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rPr>
                        <a:t>基本指標</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資料說明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對應宜蘭縣</a:t>
                      </a:r>
                      <a:r>
                        <a:rPr 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年度災害防救業務訪評</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227355">
                <a:tc rowSpan="3">
                  <a:txBody>
                    <a:bodyPr/>
                    <a:lstStyle/>
                    <a:p>
                      <a:pPr>
                        <a:spcAft>
                          <a:spcPts val="0"/>
                        </a:spcAft>
                      </a:pPr>
                      <a:r>
                        <a:rPr lang="en-US" sz="1200" kern="100">
                          <a:effectLst/>
                          <a:latin typeface="微軟正黑體" panose="020B0604030504040204" pitchFamily="34" charset="-120"/>
                          <a:ea typeface="新細明體" panose="02020500000000000000" pitchFamily="18" charset="-120"/>
                          <a:cs typeface="Times New Roman" panose="02020603050405020304" pitchFamily="18" charset="0"/>
                        </a:rPr>
                        <a:t>14.</a:t>
                      </a:r>
                      <a:r>
                        <a:rPr lang="zh-TW" sz="1200" kern="100">
                          <a:effectLst/>
                          <a:latin typeface="Calibri" panose="020F0502020204030204" pitchFamily="34" charset="0"/>
                          <a:ea typeface="微軟正黑體" panose="020B0604030504040204" pitchFamily="34" charset="-120"/>
                          <a:cs typeface="Times New Roman" panose="02020603050405020304" pitchFamily="18" charset="0"/>
                        </a:rPr>
                        <a:t>向民眾推廣防災工作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3">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14-3 </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公所透過多元管道推廣</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有針對</a:t>
                      </a: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轄內長期照顧機構納入防災宣導</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(3</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　</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沒有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(0</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不適用</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(3</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分</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請說明對象及作為。</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由公所製作、縣府補充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表列向轄區長期照顧機構進行防災宣導之場次、活動名稱、宣導對象、活動日期，並附上活動公文、計畫及照片</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b="1" kern="100" dirty="0">
                          <a:solidFill>
                            <a:srgbClr val="9C589A"/>
                          </a:solidFill>
                          <a:effectLst/>
                          <a:latin typeface="Calibri" panose="020F0502020204030204" pitchFamily="34" charset="0"/>
                          <a:ea typeface="微軟正黑體" panose="020B0604030504040204" pitchFamily="34" charset="-120"/>
                          <a:cs typeface="Times New Roman" panose="02020603050405020304" pitchFamily="18" charset="0"/>
                        </a:rPr>
                        <a:t>備註：本項目所指長期照顧機構係指包含老人福利機構、身心障礙福利機構、護理之家、機構住宿式長期照顧服務機構及榮譽國民之家等機構，機構名稱有包括「長期照顧」即可符合，不限定依據長期照顧服務法成立之機構。</a:t>
                      </a:r>
                      <a:endParaRPr lang="zh-TW" sz="1200" b="1" kern="100" dirty="0">
                        <a:solidFill>
                          <a:srgbClr val="9C589A"/>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項目五</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76682">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endParaRPr lang="zh-TW" altLang="en-US"/>
                    </a:p>
                  </a:txBody>
                  <a:tcP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運用防災士參與或協助防災相關工作</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。共</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場次，共</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____</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人。</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請說明或檢附佐證資料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由公所製作、縣府補充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表列向轄內運用防災士參與或協助防災相關工作，附上參與活動名稱、日期、協助防災相關工作內容及照片</a:t>
                      </a:r>
                      <a:r>
                        <a:rPr lang="zh-TW" alt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7802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進階指標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(5</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sz="1200" kern="100" dirty="0">
                          <a:effectLst/>
                          <a:latin typeface="微軟正黑體" panose="020B0604030504040204" pitchFamily="34" charset="-12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C0099"/>
                          </a:solidFill>
                          <a:effectLst/>
                          <a:latin typeface="Calibri" panose="020F0502020204030204" pitchFamily="34" charset="0"/>
                          <a:ea typeface="微軟正黑體" panose="020B0604030504040204" pitchFamily="34" charset="-120"/>
                          <a:cs typeface="Times New Roman" panose="02020603050405020304" pitchFamily="18" charset="0"/>
                        </a:rPr>
                        <a:t>防災宣導方式有結合在地企業或民間團體</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請說明或檢附佐證資料。（如宣導文宣品、活動海報、活動照片或活動說明文件）</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spcAft>
                          <a:spcPts val="0"/>
                        </a:spcAft>
                      </a:pPr>
                      <a:r>
                        <a:rPr lang="zh-TW" sz="1200" b="1" u="sng" kern="100" dirty="0">
                          <a:solidFill>
                            <a:srgbClr val="C00000"/>
                          </a:solidFill>
                          <a:effectLst/>
                          <a:latin typeface="Calibri" panose="020F0502020204030204" pitchFamily="34" charset="0"/>
                          <a:ea typeface="微軟正黑體" panose="020B0604030504040204" pitchFamily="34" charset="-120"/>
                          <a:cs typeface="Times New Roman" panose="02020603050405020304" pitchFamily="18" charset="0"/>
                        </a:rPr>
                        <a:t>由公所製作、縣府補充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表列有請在地企業或民間團體</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機構協助防災宣導、講習、兵棋推演、教育訓練或演練</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疏散撤離</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之案例，例如請企業或民間團體印製防災手冊、協助災時清理環境、進行防災宣導教育訓練及其他合作案例。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200" b="1" kern="100" dirty="0">
                          <a:solidFill>
                            <a:srgbClr val="9C589A"/>
                          </a:solidFill>
                          <a:effectLst/>
                          <a:latin typeface="Calibri" panose="020F0502020204030204" pitchFamily="34" charset="0"/>
                          <a:ea typeface="微軟正黑體" panose="020B0604030504040204" pitchFamily="34" charset="-120"/>
                          <a:cs typeface="Times New Roman" panose="02020603050405020304" pitchFamily="18" charset="0"/>
                        </a:rPr>
                        <a:t>說明：民間團體可包含向政府機關（單位）登記立案之團體、未立案之隸屬政府機關（單位）之編組人員（例如民防、義警、義消）及其他民間自由組成之未立案團體。</a:t>
                      </a:r>
                      <a:endParaRPr lang="zh-TW" sz="1200" b="1" kern="100" dirty="0">
                        <a:solidFill>
                          <a:srgbClr val="9C589A"/>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l">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民政處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項目三</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endParaRPr lang="en-US" altLang="zh-TW" sz="1200" kern="100" dirty="0">
                        <a:effectLst/>
                        <a:latin typeface="Calibri" panose="020F0502020204030204" pitchFamily="34" charset="0"/>
                        <a:ea typeface="微軟正黑體" panose="020B0604030504040204" pitchFamily="34" charset="-120"/>
                        <a:cs typeface="Times New Roman" panose="02020603050405020304" pitchFamily="18" charset="0"/>
                      </a:endParaRPr>
                    </a:p>
                    <a:p>
                      <a:pPr algn="l">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消防局</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減災規劃科</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zh-TW" sz="1200" kern="100" dirty="0">
                          <a:effectLst/>
                          <a:latin typeface="Calibri" panose="020F0502020204030204" pitchFamily="34" charset="0"/>
                          <a:ea typeface="微軟正黑體" panose="020B0604030504040204" pitchFamily="34" charset="-120"/>
                          <a:cs typeface="Times New Roman" panose="02020603050405020304" pitchFamily="18" charset="0"/>
                        </a:rPr>
                        <a:t>項目五</a:t>
                      </a:r>
                      <a:r>
                        <a:rPr lang="en-US" sz="1200" kern="100" dirty="0">
                          <a:effectLst/>
                          <a:latin typeface="Calibri" panose="020F0502020204030204" pitchFamily="34" charset="0"/>
                          <a:ea typeface="微軟正黑體" panose="020B0604030504040204" pitchFamily="34"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24</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年執行後評估指標</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準備資料說明</a:t>
            </a:r>
            <a:endParaRPr lang="zh-CN" altLang="en-US" sz="2700" b="1" dirty="0">
              <a:latin typeface="微软雅黑" pitchFamily="34" charset="-122"/>
              <a:ea typeface="微软雅黑" pitchFamily="34" charset="-122"/>
            </a:endParaRPr>
          </a:p>
        </p:txBody>
      </p:sp>
      <p:sp>
        <p:nvSpPr>
          <p:cNvPr id="15" name="五邊形 14"/>
          <p:cNvSpPr/>
          <p:nvPr/>
        </p:nvSpPr>
        <p:spPr>
          <a:xfrm>
            <a:off x="6516216" y="84287"/>
            <a:ext cx="2627784" cy="543247"/>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促進民眾參與防救災</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工作</a:t>
            </a:r>
            <a:r>
              <a:rPr lang="en-US" altLang="zh-TW" b="1" dirty="0">
                <a:latin typeface="微軟正黑體" panose="020B0604030504040204" pitchFamily="34" charset="-120"/>
                <a:ea typeface="微軟正黑體" panose="020B0604030504040204" pitchFamily="34" charset="-120"/>
              </a:rPr>
              <a:t>(2/2)</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3357114"/>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extLst>
              <p:ext uri="{D42A27DB-BD31-4B8C-83A1-F6EECF244321}">
                <p14:modId xmlns:p14="http://schemas.microsoft.com/office/powerpoint/2010/main" val="3250054146"/>
              </p:ext>
            </p:extLst>
          </p:nvPr>
        </p:nvGraphicFramePr>
        <p:xfrm>
          <a:off x="139582" y="539937"/>
          <a:ext cx="8870273" cy="4480080"/>
        </p:xfrm>
        <a:graphic>
          <a:graphicData uri="http://schemas.openxmlformats.org/drawingml/2006/table">
            <a:tbl>
              <a:tblPr firstRow="1" bandRow="1">
                <a:tableStyleId>{21E4AEA4-8DFA-4A89-87EB-49C32662AFE0}</a:tableStyleId>
              </a:tblPr>
              <a:tblGrid>
                <a:gridCol w="279930">
                  <a:extLst>
                    <a:ext uri="{9D8B030D-6E8A-4147-A177-3AD203B41FA5}">
                      <a16:colId xmlns:a16="http://schemas.microsoft.com/office/drawing/2014/main" val="20000"/>
                    </a:ext>
                  </a:extLst>
                </a:gridCol>
                <a:gridCol w="588308">
                  <a:extLst>
                    <a:ext uri="{9D8B030D-6E8A-4147-A177-3AD203B41FA5}">
                      <a16:colId xmlns:a16="http://schemas.microsoft.com/office/drawing/2014/main" val="20001"/>
                    </a:ext>
                  </a:extLst>
                </a:gridCol>
                <a:gridCol w="3294521">
                  <a:extLst>
                    <a:ext uri="{9D8B030D-6E8A-4147-A177-3AD203B41FA5}">
                      <a16:colId xmlns:a16="http://schemas.microsoft.com/office/drawing/2014/main" val="20002"/>
                    </a:ext>
                  </a:extLst>
                </a:gridCol>
                <a:gridCol w="1754226">
                  <a:extLst>
                    <a:ext uri="{9D8B030D-6E8A-4147-A177-3AD203B41FA5}">
                      <a16:colId xmlns:a16="http://schemas.microsoft.com/office/drawing/2014/main" val="20003"/>
                    </a:ext>
                  </a:extLst>
                </a:gridCol>
                <a:gridCol w="1512816">
                  <a:extLst>
                    <a:ext uri="{9D8B030D-6E8A-4147-A177-3AD203B41FA5}">
                      <a16:colId xmlns:a16="http://schemas.microsoft.com/office/drawing/2014/main" val="20004"/>
                    </a:ext>
                  </a:extLst>
                </a:gridCol>
                <a:gridCol w="1440472">
                  <a:extLst>
                    <a:ext uri="{9D8B030D-6E8A-4147-A177-3AD203B41FA5}">
                      <a16:colId xmlns:a16="http://schemas.microsoft.com/office/drawing/2014/main" val="20005"/>
                    </a:ext>
                  </a:extLst>
                </a:gridCol>
              </a:tblGrid>
              <a:tr h="366067">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r>
                        <a:rPr lang="zh-TW" altLang="en-US" sz="1400" b="1" dirty="0">
                          <a:latin typeface="微軟正黑體" panose="020B0604030504040204" pitchFamily="34" charset="-120"/>
                          <a:ea typeface="微軟正黑體" panose="020B0604030504040204" pitchFamily="34" charset="-120"/>
                        </a:rPr>
                        <a:t>類別</a:t>
                      </a:r>
                    </a:p>
                  </a:txBody>
                  <a:tcPr marL="65024" marR="65024" marT="32512" marB="32512" anchor="ctr"/>
                </a:tc>
                <a:tc>
                  <a:txBody>
                    <a:bodyPr/>
                    <a:lstStyle/>
                    <a:p>
                      <a:pPr algn="ctr"/>
                      <a:r>
                        <a:rPr lang="zh-TW" altLang="en-US" sz="1400" b="1" dirty="0">
                          <a:latin typeface="微軟正黑體" panose="020B0604030504040204" pitchFamily="34" charset="-120"/>
                          <a:ea typeface="微軟正黑體" panose="020B0604030504040204" pitchFamily="34" charset="-120"/>
                        </a:rPr>
                        <a:t>工作項目</a:t>
                      </a:r>
                    </a:p>
                  </a:txBody>
                  <a:tcPr marL="65024" marR="65024" marT="32512" marB="32512" anchor="ctr"/>
                </a:tc>
                <a:tc>
                  <a:txBody>
                    <a:bodyPr/>
                    <a:lstStyle/>
                    <a:p>
                      <a:pPr algn="ctr"/>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月</a:t>
                      </a:r>
                    </a:p>
                  </a:txBody>
                  <a:tcPr marL="65024" marR="65024" marT="32512" marB="32512" anchor="ctr"/>
                </a:tc>
                <a:tc>
                  <a:txBody>
                    <a:bodyPr/>
                    <a:lstStyle/>
                    <a:p>
                      <a:pPr algn="ctr"/>
                      <a:r>
                        <a:rPr lang="en-US" altLang="zh-TW" sz="1400" b="1" dirty="0">
                          <a:latin typeface="微軟正黑體" panose="020B0604030504040204" pitchFamily="34" charset="-120"/>
                          <a:ea typeface="微軟正黑體" panose="020B0604030504040204" pitchFamily="34" charset="-120"/>
                        </a:rPr>
                        <a:t>2</a:t>
                      </a:r>
                      <a:r>
                        <a:rPr lang="zh-TW" altLang="en-US" sz="1400" b="1" dirty="0">
                          <a:latin typeface="微軟正黑體" panose="020B0604030504040204" pitchFamily="34" charset="-120"/>
                          <a:ea typeface="微軟正黑體" panose="020B0604030504040204" pitchFamily="34" charset="-120"/>
                        </a:rPr>
                        <a:t>月</a:t>
                      </a:r>
                    </a:p>
                  </a:txBody>
                  <a:tcPr marL="65024" marR="65024" marT="32512" marB="32512" anchor="ctr"/>
                </a:tc>
                <a:tc>
                  <a:txBody>
                    <a:bodyPr/>
                    <a:lstStyle/>
                    <a:p>
                      <a:pPr algn="ctr"/>
                      <a:r>
                        <a:rPr lang="en-US" altLang="zh-TW" sz="1400" b="1" dirty="0">
                          <a:latin typeface="微軟正黑體" panose="020B0604030504040204" pitchFamily="34" charset="-120"/>
                          <a:ea typeface="微軟正黑體" panose="020B0604030504040204" pitchFamily="34" charset="-120"/>
                        </a:rPr>
                        <a:t>3</a:t>
                      </a:r>
                      <a:r>
                        <a:rPr lang="zh-TW" altLang="en-US" sz="1400" b="1" dirty="0">
                          <a:latin typeface="微軟正黑體" panose="020B0604030504040204" pitchFamily="34" charset="-120"/>
                          <a:ea typeface="微軟正黑體" panose="020B0604030504040204" pitchFamily="34" charset="-120"/>
                        </a:rPr>
                        <a:t>月</a:t>
                      </a:r>
                    </a:p>
                  </a:txBody>
                  <a:tcPr marL="65024" marR="65024" marT="32512" marB="32512" anchor="ctr"/>
                </a:tc>
                <a:extLst>
                  <a:ext uri="{0D108BD9-81ED-4DB2-BD59-A6C34878D82A}">
                    <a16:rowId xmlns:a16="http://schemas.microsoft.com/office/drawing/2014/main" val="10000"/>
                  </a:ext>
                </a:extLst>
              </a:tr>
              <a:tr h="50589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微軟正黑體" panose="020B0604030504040204" pitchFamily="34" charset="-120"/>
                          <a:ea typeface="微軟正黑體" panose="020B0604030504040204" pitchFamily="34" charset="-120"/>
                        </a:rPr>
                        <a:t>1</a:t>
                      </a: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rowSpan="2">
                  <a:txBody>
                    <a:bodyPr/>
                    <a:lstStyle/>
                    <a:p>
                      <a:pPr algn="ctr"/>
                      <a:r>
                        <a:rPr lang="zh-TW" altLang="en-US" sz="1400" b="1" dirty="0">
                          <a:latin typeface="微軟正黑體" panose="020B0604030504040204" pitchFamily="34" charset="-120"/>
                          <a:ea typeface="微軟正黑體" panose="020B0604030504040204" pitchFamily="34" charset="-120"/>
                        </a:rPr>
                        <a:t>圖資</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產製</a:t>
                      </a:r>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更新簡易疏散避難圖中文版</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(233</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幅</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endPar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0" dirty="0">
                          <a:solidFill>
                            <a:schemeClr val="tx1"/>
                          </a:solidFill>
                          <a:latin typeface="微軟正黑體" panose="020B0604030504040204" pitchFamily="34" charset="-120"/>
                          <a:ea typeface="微軟正黑體" panose="020B0604030504040204" pitchFamily="34" charset="-120"/>
                          <a:cs typeface="Arial" pitchFamily="34" charset="0"/>
                        </a:rPr>
                        <a:t>/</a:t>
                      </a: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英文版</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(233</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幅</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endPar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1"/>
                  </a:ext>
                </a:extLst>
              </a:tr>
              <a:tr h="286392">
                <a:tc vMerge="1">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vMerge="1">
                  <a:txBody>
                    <a:bodyPr/>
                    <a:lstStyle/>
                    <a:p>
                      <a:pPr algn="ctr"/>
                      <a:endParaRPr lang="zh-TW" altLang="en-US" dirty="0"/>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更新災害潛勢圖資</a:t>
                      </a:r>
                      <a:endPar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2"/>
                  </a:ext>
                </a:extLst>
              </a:tr>
              <a:tr h="286392">
                <a:tc rowSpan="5">
                  <a:txBody>
                    <a:bodyPr/>
                    <a:lstStyle/>
                    <a:p>
                      <a:pPr algn="ctr"/>
                      <a:r>
                        <a:rPr lang="en-US" altLang="zh-TW" sz="1400" b="1" dirty="0">
                          <a:latin typeface="微軟正黑體" panose="020B0604030504040204" pitchFamily="34" charset="-120"/>
                          <a:ea typeface="微軟正黑體" panose="020B0604030504040204" pitchFamily="34" charset="-120"/>
                        </a:rPr>
                        <a:t>2</a:t>
                      </a: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rowSpan="5">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anose="020B0604030504040204" pitchFamily="34" charset="-120"/>
                          <a:ea typeface="微軟正黑體" panose="020B0604030504040204" pitchFamily="34" charset="-120"/>
                        </a:rPr>
                        <a:t>活動辦理</a:t>
                      </a:r>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輔導公所辦理訪談</a:t>
                      </a:r>
                      <a:r>
                        <a:rPr lang="en-US" altLang="zh-TW" sz="1400" b="1" kern="0" dirty="0">
                          <a:solidFill>
                            <a:schemeClr val="tx1"/>
                          </a:solidFill>
                          <a:latin typeface="微軟正黑體" panose="020B0604030504040204" pitchFamily="34" charset="-120"/>
                          <a:ea typeface="微軟正黑體" panose="020B0604030504040204" pitchFamily="34" charset="-120"/>
                          <a:cs typeface="Arial" pitchFamily="34" charset="0"/>
                        </a:rPr>
                        <a:t>/</a:t>
                      </a: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災害潛勢調查</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(12</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公所</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endParaRPr lang="en-US" altLang="zh-TW" sz="1400" b="1" kern="0" dirty="0">
                        <a:solidFill>
                          <a:srgbClr val="0000CC"/>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3"/>
                  </a:ext>
                </a:extLst>
              </a:tr>
              <a:tr h="286392">
                <a:tc vMerge="1">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vMerge="1">
                  <a:txBody>
                    <a:bodyPr/>
                    <a:lstStyle/>
                    <a:p>
                      <a:pPr algn="ctr"/>
                      <a:endParaRPr lang="zh-TW" altLang="en-US" dirty="0"/>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教育訓練課程調查</a:t>
                      </a:r>
                      <a:r>
                        <a:rPr lang="en-US" altLang="zh-TW" sz="1400" b="1" kern="0" dirty="0">
                          <a:solidFill>
                            <a:schemeClr val="tx1"/>
                          </a:solidFill>
                          <a:latin typeface="微軟正黑體" panose="020B0604030504040204" pitchFamily="34" charset="-120"/>
                          <a:ea typeface="微軟正黑體" panose="020B0604030504040204" pitchFamily="34" charset="-120"/>
                          <a:cs typeface="Arial" pitchFamily="34" charset="0"/>
                        </a:rPr>
                        <a:t>/</a:t>
                      </a: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規劃</a:t>
                      </a:r>
                      <a:endParaRPr lang="en-US" altLang="zh-TW" sz="1400" b="1" kern="0" dirty="0">
                        <a:solidFill>
                          <a:schemeClr val="tx1"/>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4"/>
                  </a:ext>
                </a:extLst>
              </a:tr>
              <a:tr h="286392">
                <a:tc vMerge="1">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vMerge="1">
                  <a:txBody>
                    <a:bodyPr/>
                    <a:lstStyle/>
                    <a:p>
                      <a:pPr algn="ctr"/>
                      <a:endParaRPr lang="zh-TW" altLang="en-US" dirty="0"/>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地方政府人員災害防救教育訓練</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(1</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場</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5"/>
                  </a:ext>
                </a:extLst>
              </a:tr>
              <a:tr h="505890">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公所聯合兵棋推演</a:t>
                      </a:r>
                      <a:r>
                        <a:rPr lang="en-US" altLang="zh-TW" sz="1400" b="1" kern="0" dirty="0">
                          <a:solidFill>
                            <a:schemeClr val="tx1"/>
                          </a:solidFill>
                          <a:latin typeface="微軟正黑體" panose="020B0604030504040204" pitchFamily="34" charset="-120"/>
                          <a:ea typeface="微軟正黑體" panose="020B0604030504040204" pitchFamily="34" charset="-120"/>
                          <a:cs typeface="Arial" pitchFamily="34" charset="0"/>
                        </a:rPr>
                        <a:t>(</a:t>
                      </a: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災害境況、細部狀況、臨機課題撰寫</a:t>
                      </a:r>
                      <a:r>
                        <a:rPr lang="en-US" altLang="zh-TW" sz="1400" b="1" kern="0" dirty="0">
                          <a:solidFill>
                            <a:schemeClr val="tx1"/>
                          </a:solidFill>
                          <a:latin typeface="微軟正黑體" panose="020B0604030504040204" pitchFamily="34" charset="-120"/>
                          <a:ea typeface="微軟正黑體" panose="020B0604030504040204" pitchFamily="34" charset="-120"/>
                          <a:cs typeface="Arial" pitchFamily="34" charset="0"/>
                        </a:rPr>
                        <a:t>)</a:t>
                      </a:r>
                      <a:r>
                        <a:rPr lang="en-US" altLang="zh-TW" sz="1400" b="1" kern="0" dirty="0">
                          <a:solidFill>
                            <a:srgbClr val="0000CC"/>
                          </a:solidFill>
                          <a:latin typeface="微軟正黑體" panose="020B0604030504040204" pitchFamily="34" charset="-120"/>
                          <a:ea typeface="微軟正黑體" panose="020B0604030504040204" pitchFamily="34" charset="-120"/>
                          <a:cs typeface="Arial" pitchFamily="34" charset="0"/>
                        </a:rPr>
                        <a:t> </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(6</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公所</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endParaRPr lang="en-US" altLang="zh-TW" sz="1100" b="1" kern="0" dirty="0">
                        <a:solidFill>
                          <a:schemeClr val="tx1"/>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7"/>
                  </a:ext>
                </a:extLst>
              </a:tr>
              <a:tr h="286392">
                <a:tc vMerge="1">
                  <a:txBody>
                    <a:bodyPr/>
                    <a:lstStyle/>
                    <a:p>
                      <a:endParaRPr lang="zh-TW" altLang="en-US" sz="1400" dirty="0"/>
                    </a:p>
                  </a:txBody>
                  <a:tcPr marL="65024" marR="65024" marT="32512" marB="32512" anchor="ctr"/>
                </a:tc>
                <a:tc vMerge="1">
                  <a:txBody>
                    <a:bodyPr/>
                    <a:lstStyle/>
                    <a:p>
                      <a:endParaRPr lang="zh-TW" altLang="en-US" sz="1400" dirty="0"/>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anose="020B0604030504040204" pitchFamily="34" charset="-120"/>
                          <a:ea typeface="微軟正黑體" panose="020B0604030504040204" pitchFamily="34" charset="-120"/>
                        </a:rPr>
                        <a:t>韌性社區工作團隊組成與指導會議</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(3</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場</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endParaRPr lang="en-US" altLang="zh-TW" sz="1100" b="1" kern="0" dirty="0">
                        <a:solidFill>
                          <a:schemeClr val="tx1"/>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10"/>
                  </a:ext>
                </a:extLst>
              </a:tr>
              <a:tr h="505890">
                <a:tc>
                  <a:txBody>
                    <a:bodyPr/>
                    <a:lstStyle/>
                    <a:p>
                      <a:pPr algn="ctr"/>
                      <a:r>
                        <a:rPr lang="en-US" altLang="zh-TW" sz="1400" b="1" dirty="0">
                          <a:latin typeface="微軟正黑體" panose="020B0604030504040204" pitchFamily="34" charset="-120"/>
                          <a:ea typeface="微軟正黑體" panose="020B0604030504040204" pitchFamily="34" charset="-120"/>
                        </a:rPr>
                        <a:t>4</a:t>
                      </a: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r>
                        <a:rPr lang="zh-TW" altLang="en-US" sz="1400" b="1" dirty="0">
                          <a:latin typeface="微軟正黑體" panose="020B0604030504040204" pitchFamily="34" charset="-120"/>
                          <a:ea typeface="微軟正黑體" panose="020B0604030504040204" pitchFamily="34" charset="-120"/>
                        </a:rPr>
                        <a:t>會議辦理</a:t>
                      </a:r>
                    </a:p>
                  </a:txBody>
                  <a:tcPr marL="65024" marR="65024" marT="32512" marB="325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第一季四方工作會議併「簡易疏散避難地圖製作及使用」課程</a:t>
                      </a:r>
                      <a:endParaRPr lang="en-US" altLang="zh-TW" sz="1400" b="1" kern="0" dirty="0">
                        <a:solidFill>
                          <a:schemeClr val="tx1"/>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11"/>
                  </a:ext>
                </a:extLst>
              </a:tr>
              <a:tr h="286392">
                <a:tc rowSpan="3">
                  <a:txBody>
                    <a:bodyPr/>
                    <a:lstStyle/>
                    <a:p>
                      <a:pPr algn="ctr"/>
                      <a:r>
                        <a:rPr lang="en-US" altLang="zh-TW" sz="1400" b="1" dirty="0">
                          <a:latin typeface="微軟正黑體" panose="020B0604030504040204" pitchFamily="34" charset="-120"/>
                          <a:ea typeface="微軟正黑體" panose="020B0604030504040204" pitchFamily="34" charset="-120"/>
                        </a:rPr>
                        <a:t>5</a:t>
                      </a: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rowSpan="3">
                  <a:txBody>
                    <a:bodyPr/>
                    <a:lstStyle/>
                    <a:p>
                      <a:pPr algn="ctr"/>
                      <a:r>
                        <a:rPr lang="zh-TW" altLang="en-US" sz="1400" b="1" dirty="0">
                          <a:latin typeface="微軟正黑體" panose="020B0604030504040204" pitchFamily="34" charset="-120"/>
                          <a:ea typeface="微軟正黑體" panose="020B0604030504040204" pitchFamily="34" charset="-120"/>
                        </a:rPr>
                        <a:t>計畫產製及資料整理</a:t>
                      </a:r>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0" dirty="0">
                          <a:solidFill>
                            <a:schemeClr val="tx1"/>
                          </a:solidFill>
                          <a:latin typeface="微軟正黑體" panose="020B0604030504040204" pitchFamily="34" charset="-120"/>
                          <a:ea typeface="微軟正黑體" panose="020B0604030504040204" pitchFamily="34" charset="-120"/>
                          <a:cs typeface="Arial" pitchFamily="34" charset="0"/>
                        </a:rPr>
                        <a:t>修正公所地區災害防救計畫</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(12</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公所</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6"/>
                  </a:ext>
                </a:extLst>
              </a:tr>
              <a:tr h="505890">
                <a:tc vMerge="1">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vMerge="1">
                  <a:txBody>
                    <a:bodyPr/>
                    <a:lstStyle/>
                    <a:p>
                      <a:pPr algn="ctr"/>
                      <a:endParaRPr lang="zh-TW" altLang="en-US" dirty="0"/>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撰寫第一季執行進度管制表及上傳佐證資料</a:t>
                      </a:r>
                      <a:endParaRPr lang="zh-TW"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8"/>
                  </a:ext>
                </a:extLst>
              </a:tr>
              <a:tr h="372101">
                <a:tc vMerge="1">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vMerge="1">
                  <a:txBody>
                    <a:bodyPr/>
                    <a:lstStyle/>
                    <a:p>
                      <a:pPr algn="ctr"/>
                      <a:endParaRPr lang="zh-TW" altLang="en-US" dirty="0"/>
                    </a:p>
                  </a:txBody>
                  <a:tcPr marL="65024" marR="65024" marT="32512" marB="325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函報</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108</a:t>
                      </a: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年度成果資料</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上傳結果</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b="1" kern="0" dirty="0">
                          <a:solidFill>
                            <a:srgbClr val="0000CC"/>
                          </a:solidFill>
                          <a:latin typeface="微軟正黑體" panose="020B0604030504040204" pitchFamily="34" charset="-120"/>
                          <a:ea typeface="微軟正黑體" panose="020B0604030504040204" pitchFamily="34" charset="-120"/>
                          <a:cs typeface="Arial" pitchFamily="34" charset="0"/>
                        </a:rPr>
                        <a:t> </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(12</a:t>
                      </a:r>
                      <a:r>
                        <a:rPr lang="zh-TW" altLang="en-US" sz="1100" b="1" kern="0" dirty="0">
                          <a:solidFill>
                            <a:srgbClr val="0000CC"/>
                          </a:solidFill>
                          <a:latin typeface="微軟正黑體" panose="020B0604030504040204" pitchFamily="34" charset="-120"/>
                          <a:ea typeface="微軟正黑體" panose="020B0604030504040204" pitchFamily="34" charset="-120"/>
                          <a:cs typeface="Arial" pitchFamily="34" charset="0"/>
                        </a:rPr>
                        <a:t>公所</a:t>
                      </a:r>
                      <a:r>
                        <a:rPr lang="en-US" altLang="zh-TW" sz="1100" b="1" kern="0" dirty="0">
                          <a:solidFill>
                            <a:srgbClr val="0000CC"/>
                          </a:solidFill>
                          <a:latin typeface="微軟正黑體" panose="020B0604030504040204" pitchFamily="34" charset="-120"/>
                          <a:ea typeface="微軟正黑體" panose="020B0604030504040204" pitchFamily="34" charset="-120"/>
                          <a:cs typeface="Arial" pitchFamily="34" charset="0"/>
                        </a:rPr>
                        <a:t>)</a:t>
                      </a:r>
                      <a:endParaRPr lang="en-US" altLang="zh-TW" sz="1400" b="1" kern="0" dirty="0">
                        <a:solidFill>
                          <a:srgbClr val="0000CC"/>
                        </a:solidFill>
                        <a:latin typeface="微軟正黑體" panose="020B0604030504040204" pitchFamily="34" charset="-120"/>
                        <a:ea typeface="微軟正黑體" panose="020B0604030504040204" pitchFamily="34" charset="-120"/>
                        <a:cs typeface="Arial" pitchFamily="34" charset="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marL="65024" marR="65024" marT="32512" marB="32512" anchor="ctr"/>
                </a:tc>
                <a:extLst>
                  <a:ext uri="{0D108BD9-81ED-4DB2-BD59-A6C34878D82A}">
                    <a16:rowId xmlns:a16="http://schemas.microsoft.com/office/drawing/2014/main" val="10009"/>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25</a:t>
            </a:fld>
            <a:endParaRPr lang="zh-CN" altLang="en-US"/>
          </a:p>
        </p:txBody>
      </p:sp>
      <p:grpSp>
        <p:nvGrpSpPr>
          <p:cNvPr id="8"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9"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a:extLst>
              <a:ext uri="{FF2B5EF4-FFF2-40B4-BE49-F238E27FC236}">
                <a16:creationId xmlns:a16="http://schemas.microsoft.com/office/drawing/2014/main" id="{CB913BF5-71D3-434D-A0FE-0214DB7C54D8}"/>
              </a:ext>
            </a:extLst>
          </p:cNvPr>
          <p:cNvSpPr txBox="1"/>
          <p:nvPr/>
        </p:nvSpPr>
        <p:spPr>
          <a:xfrm>
            <a:off x="778956" y="89699"/>
            <a:ext cx="6385332"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四、</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a:t>
            </a:r>
            <a:r>
              <a:rPr lang="en-US" altLang="zh-TW" sz="2400" b="1" dirty="0">
                <a:latin typeface="微软雅黑" pitchFamily="34" charset="-122"/>
                <a:ea typeface="微软雅黑" pitchFamily="34" charset="-122"/>
              </a:rPr>
              <a:t>1-3</a:t>
            </a:r>
            <a:r>
              <a:rPr lang="zh-TW" altLang="en-US" sz="2400" b="1" dirty="0">
                <a:latin typeface="微软雅黑" pitchFamily="34" charset="-122"/>
                <a:ea typeface="微软雅黑" pitchFamily="34" charset="-122"/>
              </a:rPr>
              <a:t>月工作重點</a:t>
            </a:r>
            <a:endParaRPr lang="zh-CN" altLang="en-US" sz="2700" b="1" dirty="0">
              <a:latin typeface="微软雅黑" pitchFamily="34" charset="-122"/>
              <a:ea typeface="微软雅黑" pitchFamily="34" charset="-122"/>
            </a:endParaRPr>
          </a:p>
        </p:txBody>
      </p:sp>
      <p:grpSp>
        <p:nvGrpSpPr>
          <p:cNvPr id="3" name="群組 2"/>
          <p:cNvGrpSpPr/>
          <p:nvPr/>
        </p:nvGrpSpPr>
        <p:grpSpPr>
          <a:xfrm>
            <a:off x="4283968" y="1059582"/>
            <a:ext cx="4753653" cy="3914887"/>
            <a:chOff x="4283968" y="1059582"/>
            <a:chExt cx="4753653" cy="3914887"/>
          </a:xfrm>
        </p:grpSpPr>
        <p:sp>
          <p:nvSpPr>
            <p:cNvPr id="27" name="모서리가 둥근 직사각형 15"/>
            <p:cNvSpPr/>
            <p:nvPr/>
          </p:nvSpPr>
          <p:spPr>
            <a:xfrm>
              <a:off x="4283968" y="1059582"/>
              <a:ext cx="1764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28" name="모서리가 둥근 직사각형 15"/>
            <p:cNvSpPr/>
            <p:nvPr/>
          </p:nvSpPr>
          <p:spPr>
            <a:xfrm>
              <a:off x="4283968" y="1447249"/>
              <a:ext cx="3312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29" name="모서리가 둥근 직사각형 15"/>
            <p:cNvSpPr/>
            <p:nvPr/>
          </p:nvSpPr>
          <p:spPr>
            <a:xfrm>
              <a:off x="6047968" y="1735628"/>
              <a:ext cx="2988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1" name="모서리가 둥근 직사각형 15"/>
            <p:cNvSpPr/>
            <p:nvPr/>
          </p:nvSpPr>
          <p:spPr>
            <a:xfrm>
              <a:off x="4320168" y="1995686"/>
              <a:ext cx="1764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2" name="모서리가 둥근 직사각형 15"/>
            <p:cNvSpPr/>
            <p:nvPr/>
          </p:nvSpPr>
          <p:spPr>
            <a:xfrm>
              <a:off x="7541968" y="2283718"/>
              <a:ext cx="1476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3" name="모서리가 둥근 직사각형 15"/>
            <p:cNvSpPr/>
            <p:nvPr/>
          </p:nvSpPr>
          <p:spPr>
            <a:xfrm>
              <a:off x="6047968" y="2686243"/>
              <a:ext cx="2988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4" name="모서리가 둥근 직사각형 15"/>
            <p:cNvSpPr/>
            <p:nvPr/>
          </p:nvSpPr>
          <p:spPr>
            <a:xfrm>
              <a:off x="6049621" y="3119487"/>
              <a:ext cx="2988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6" name="모서리가 둥근 직사각형 15"/>
            <p:cNvSpPr/>
            <p:nvPr/>
          </p:nvSpPr>
          <p:spPr>
            <a:xfrm>
              <a:off x="7544357" y="3529698"/>
              <a:ext cx="1476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7" name="모서리가 둥근 직사각형 15"/>
            <p:cNvSpPr/>
            <p:nvPr/>
          </p:nvSpPr>
          <p:spPr>
            <a:xfrm>
              <a:off x="4285579" y="3867894"/>
              <a:ext cx="4716000" cy="252000"/>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8" name="모서리가 둥근 직사각형 15"/>
            <p:cNvSpPr/>
            <p:nvPr/>
          </p:nvSpPr>
          <p:spPr>
            <a:xfrm>
              <a:off x="7541968" y="4299942"/>
              <a:ext cx="1476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sp>
          <p:nvSpPr>
            <p:cNvPr id="39" name="모서리가 둥근 직사각형 15"/>
            <p:cNvSpPr/>
            <p:nvPr/>
          </p:nvSpPr>
          <p:spPr>
            <a:xfrm>
              <a:off x="4283968" y="4746178"/>
              <a:ext cx="1800000" cy="228291"/>
            </a:xfrm>
            <a:prstGeom prst="roundRect">
              <a:avLst>
                <a:gd name="adj" fmla="val 50000"/>
              </a:avLst>
            </a:prstGeom>
            <a:solidFill>
              <a:srgbClr val="64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endParaRPr>
            </a:p>
          </p:txBody>
        </p:sp>
      </p:grpSp>
    </p:spTree>
    <p:extLst>
      <p:ext uri="{BB962C8B-B14F-4D97-AF65-F5344CB8AC3E}">
        <p14:creationId xmlns:p14="http://schemas.microsoft.com/office/powerpoint/2010/main" val="9252544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print">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a:stretch/>
        </p:blipFill>
        <p:spPr>
          <a:xfrm>
            <a:off x="0" y="2571750"/>
            <a:ext cx="9144000" cy="2571750"/>
          </a:xfrm>
          <a:prstGeom prst="rect">
            <a:avLst/>
          </a:prstGeom>
        </p:spPr>
      </p:pic>
      <p:sp>
        <p:nvSpPr>
          <p:cNvPr id="3" name="矩形: 圆角 2">
            <a:extLst>
              <a:ext uri="{FF2B5EF4-FFF2-40B4-BE49-F238E27FC236}">
                <a16:creationId xmlns:a16="http://schemas.microsoft.com/office/drawing/2014/main" id="{89D50067-3C16-4BC6-9C68-D8CCE919350A}"/>
              </a:ext>
            </a:extLst>
          </p:cNvPr>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727686" y="1420780"/>
            <a:ext cx="1188135" cy="2123657"/>
            <a:chOff x="4499992" y="1114046"/>
            <a:chExt cx="519809" cy="521600"/>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21600"/>
            </a:xfrm>
            <a:prstGeom prst="rect">
              <a:avLst/>
            </a:prstGeom>
            <a:noFill/>
          </p:spPr>
          <p:txBody>
            <a:bodyPr wrap="square" lIns="0" tIns="0" rIns="0" bIns="0" rtlCol="0">
              <a:spAutoFit/>
            </a:bodyPr>
            <a:lstStyle/>
            <a:p>
              <a:r>
                <a:rPr lang="en-US" altLang="zh-CN" sz="13800" dirty="0">
                  <a:solidFill>
                    <a:schemeClr val="bg1"/>
                  </a:solidFill>
                  <a:ea typeface="微软雅黑" pitchFamily="34" charset="-122"/>
                  <a:cs typeface="Calibri" panose="020F0502020204030204" pitchFamily="34" charset="0"/>
                </a:rPr>
                <a:t>4</a:t>
              </a:r>
              <a:endParaRPr lang="zh-CN" altLang="en-US" sz="138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131840" y="2233196"/>
            <a:ext cx="4680520" cy="677108"/>
          </a:xfrm>
          <a:prstGeom prst="rect">
            <a:avLst/>
          </a:prstGeom>
          <a:noFill/>
        </p:spPr>
        <p:txBody>
          <a:bodyPr wrap="square" lIns="0" tIns="0" rIns="0" bIns="0" rtlCol="0">
            <a:spAutoFit/>
          </a:bodyPr>
          <a:lstStyle/>
          <a:p>
            <a:r>
              <a:rPr lang="zh-TW" altLang="en-US" sz="4400" b="1" dirty="0">
                <a:solidFill>
                  <a:schemeClr val="accent6"/>
                </a:solidFill>
                <a:latin typeface="微软雅黑" pitchFamily="34" charset="-122"/>
                <a:ea typeface="微软雅黑" pitchFamily="34" charset="-122"/>
              </a:rPr>
              <a:t>議題討論</a:t>
            </a:r>
          </a:p>
        </p:txBody>
      </p:sp>
      <p:sp>
        <p:nvSpPr>
          <p:cNvPr id="10" name="投影片編號版面配置區 27">
            <a:extLst>
              <a:ext uri="{FF2B5EF4-FFF2-40B4-BE49-F238E27FC236}">
                <a16:creationId xmlns:a16="http://schemas.microsoft.com/office/drawing/2014/main" id="{5C2540E9-5A81-4741-B048-ECD562794DBA}"/>
              </a:ext>
            </a:extLst>
          </p:cNvPr>
          <p:cNvSpPr>
            <a:spLocks noGrp="1"/>
          </p:cNvSpPr>
          <p:nvPr>
            <p:ph type="sldNum" sz="quarter" idx="4"/>
          </p:nvPr>
        </p:nvSpPr>
        <p:spPr>
          <a:xfrm>
            <a:off x="6876256" y="4746178"/>
            <a:ext cx="2133600" cy="273844"/>
          </a:xfrm>
        </p:spPr>
        <p:txBody>
          <a:bodyPr/>
          <a:lstStyle/>
          <a:p>
            <a:fld id="{994C8F1E-C324-4ECD-9D66-17513A2AE6B7}" type="slidenum">
              <a:rPr lang="zh-CN" altLang="en-US" smtClean="0"/>
              <a:pPr/>
              <a:t>26</a:t>
            </a:fld>
            <a:endParaRPr lang="zh-CN" altLang="en-US"/>
          </a:p>
        </p:txBody>
      </p:sp>
      <p:sp>
        <p:nvSpPr>
          <p:cNvPr id="11" name="文字方塊 10">
            <a:extLst>
              <a:ext uri="{FF2B5EF4-FFF2-40B4-BE49-F238E27FC236}">
                <a16:creationId xmlns:a16="http://schemas.microsoft.com/office/drawing/2014/main" id="{C8626CEB-8EA7-48D1-9D76-9D02FEC16AF1}"/>
              </a:ext>
            </a:extLst>
          </p:cNvPr>
          <p:cNvSpPr txBox="1">
            <a:spLocks noChangeArrowheads="1"/>
          </p:cNvSpPr>
          <p:nvPr/>
        </p:nvSpPr>
        <p:spPr bwMode="auto">
          <a:xfrm>
            <a:off x="3028673" y="3113388"/>
            <a:ext cx="568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請各公所協助上傳</a:t>
            </a:r>
            <a:r>
              <a:rPr lang="en-US" altLang="zh-TW" sz="1800" b="1" dirty="0">
                <a:latin typeface="微軟正黑體" panose="020B0604030504040204" pitchFamily="34" charset="-120"/>
                <a:ea typeface="微軟正黑體" panose="020B0604030504040204" pitchFamily="34" charset="-120"/>
              </a:rPr>
              <a:t>108</a:t>
            </a:r>
            <a:r>
              <a:rPr lang="zh-TW" altLang="en-US" sz="1800" b="1" dirty="0">
                <a:latin typeface="微軟正黑體" panose="020B0604030504040204" pitchFamily="34" charset="-120"/>
                <a:ea typeface="微軟正黑體" panose="020B0604030504040204" pitchFamily="34" charset="-120"/>
              </a:rPr>
              <a:t>年度成果佐證資料</a:t>
            </a:r>
            <a:r>
              <a:rPr lang="en-US" altLang="zh-TW" sz="1800" b="1" dirty="0">
                <a:latin typeface="微軟正黑體" panose="020B0604030504040204" pitchFamily="34" charset="-120"/>
                <a:ea typeface="微軟正黑體" panose="020B0604030504040204" pitchFamily="34" charset="-120"/>
              </a:rPr>
              <a:t>(12/13)</a:t>
            </a:r>
          </a:p>
          <a:p>
            <a:pPr marL="285750" indent="-285750">
              <a:lnSpc>
                <a:spcPts val="2400"/>
              </a:lnSpc>
              <a:spcBef>
                <a:spcPct val="0"/>
              </a:spcBef>
              <a:buFont typeface="微軟正黑體" panose="020B0604030504040204" pitchFamily="34" charset="-120"/>
              <a:buChar char="★"/>
            </a:pPr>
            <a:r>
              <a:rPr lang="en-US" altLang="zh-TW" sz="1800" b="1" dirty="0">
                <a:latin typeface="微軟正黑體" panose="020B0604030504040204" pitchFamily="34" charset="-120"/>
                <a:ea typeface="微軟正黑體" panose="020B0604030504040204" pitchFamily="34" charset="-120"/>
              </a:rPr>
              <a:t>109</a:t>
            </a:r>
            <a:r>
              <a:rPr lang="zh-TW" altLang="en-US" sz="1800" b="1" dirty="0">
                <a:latin typeface="微軟正黑體" panose="020B0604030504040204" pitchFamily="34" charset="-120"/>
                <a:ea typeface="微軟正黑體" panose="020B0604030504040204" pitchFamily="34" charset="-120"/>
              </a:rPr>
              <a:t>年度教育訓練課程規劃調查</a:t>
            </a:r>
            <a:r>
              <a:rPr lang="en-US" altLang="zh-TW" sz="1800" b="1" dirty="0">
                <a:latin typeface="微軟正黑體" panose="020B0604030504040204" pitchFamily="34" charset="-120"/>
                <a:ea typeface="微軟正黑體" panose="020B0604030504040204" pitchFamily="34" charset="-120"/>
              </a:rPr>
              <a:t>(12/13)</a:t>
            </a:r>
          </a:p>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調查各公所</a:t>
            </a:r>
            <a:r>
              <a:rPr lang="en-US" altLang="zh-TW" sz="1800" b="1" dirty="0">
                <a:latin typeface="微軟正黑體" panose="020B0604030504040204" pitchFamily="34" charset="-120"/>
                <a:ea typeface="微軟正黑體" panose="020B0604030504040204" pitchFamily="34" charset="-120"/>
              </a:rPr>
              <a:t>108</a:t>
            </a:r>
            <a:r>
              <a:rPr lang="zh-TW" altLang="en-US" sz="1800" b="1" dirty="0">
                <a:latin typeface="微軟正黑體" panose="020B0604030504040204" pitchFamily="34" charset="-120"/>
                <a:ea typeface="微軟正黑體" panose="020B0604030504040204" pitchFamily="34" charset="-120"/>
              </a:rPr>
              <a:t>年災害事件並研提改善對策</a:t>
            </a:r>
            <a:r>
              <a:rPr lang="en-US" altLang="zh-TW" sz="1800" b="1" dirty="0">
                <a:latin typeface="微軟正黑體" panose="020B0604030504040204" pitchFamily="34" charset="-120"/>
                <a:ea typeface="微軟正黑體" panose="020B0604030504040204" pitchFamily="34" charset="-120"/>
              </a:rPr>
              <a:t>(12/21)</a:t>
            </a:r>
            <a:endParaRPr lang="zh-TW" altLang="en-US" sz="1800" b="1" dirty="0">
              <a:latin typeface="微軟正黑體" panose="020B0604030504040204" pitchFamily="34" charset="-120"/>
              <a:ea typeface="微軟正黑體" panose="020B0604030504040204" pitchFamily="34" charset="-120"/>
            </a:endParaRPr>
          </a:p>
          <a:p>
            <a:pPr marL="285750" indent="-285750">
              <a:lnSpc>
                <a:spcPts val="2400"/>
              </a:lnSpc>
              <a:spcBef>
                <a:spcPct val="0"/>
              </a:spcBef>
              <a:buFont typeface="微軟正黑體" panose="020B0604030504040204" pitchFamily="34" charset="-120"/>
              <a:buChar char="★"/>
            </a:pPr>
            <a:endParaRPr lang="zh-TW" altLang="en-US" sz="1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190998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994C8F1E-C324-4ECD-9D66-17513A2AE6B7}" type="slidenum">
              <a:rPr lang="zh-CN" altLang="en-US" smtClean="0"/>
              <a:pPr/>
              <a:t>27</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7753484"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一、請各公所協助上傳</a:t>
            </a:r>
            <a:r>
              <a:rPr lang="en-US" altLang="zh-TW" sz="2400" b="1" dirty="0">
                <a:latin typeface="微软雅黑" pitchFamily="34" charset="-122"/>
                <a:ea typeface="微软雅黑" pitchFamily="34" charset="-122"/>
              </a:rPr>
              <a:t>108</a:t>
            </a:r>
            <a:r>
              <a:rPr lang="zh-TW" altLang="en-US" sz="2400" b="1" dirty="0">
                <a:latin typeface="微软雅黑" pitchFamily="34" charset="-122"/>
                <a:ea typeface="微软雅黑" pitchFamily="34" charset="-122"/>
              </a:rPr>
              <a:t>年度成果佐證資料。</a:t>
            </a:r>
            <a:endParaRPr lang="zh-CN" altLang="en-US" sz="2700" b="1" dirty="0">
              <a:latin typeface="微软雅黑" pitchFamily="34" charset="-122"/>
              <a:ea typeface="微软雅黑" pitchFamily="34" charset="-122"/>
            </a:endParaRPr>
          </a:p>
        </p:txBody>
      </p:sp>
      <p:sp>
        <p:nvSpPr>
          <p:cNvPr id="8" name="矩形 7">
            <a:extLst>
              <a:ext uri="{FF2B5EF4-FFF2-40B4-BE49-F238E27FC236}">
                <a16:creationId xmlns:a16="http://schemas.microsoft.com/office/drawing/2014/main" id="{6AB23726-1E86-49CC-8C04-61EBACD5B7B5}"/>
              </a:ext>
            </a:extLst>
          </p:cNvPr>
          <p:cNvSpPr/>
          <p:nvPr/>
        </p:nvSpPr>
        <p:spPr>
          <a:xfrm>
            <a:off x="107504" y="510955"/>
            <a:ext cx="8902351" cy="4401205"/>
          </a:xfrm>
          <a:prstGeom prst="rect">
            <a:avLst/>
          </a:prstGeom>
        </p:spPr>
        <p:txBody>
          <a:bodyPr wrap="square">
            <a:spAutoFit/>
          </a:bodyPr>
          <a:lstStyle/>
          <a:p>
            <a:r>
              <a:rPr lang="zh-TW" altLang="zh-TW" sz="2000" b="1" dirty="0">
                <a:latin typeface="微軟正黑體" panose="020B0604030504040204" pitchFamily="34" charset="-120"/>
                <a:ea typeface="微軟正黑體" panose="020B0604030504040204" pitchFamily="34" charset="-120"/>
              </a:rPr>
              <a:t>說明：</a:t>
            </a:r>
            <a:endParaRPr lang="en-US" altLang="zh-TW"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dirty="0">
                <a:latin typeface="微軟正黑體" panose="020B0604030504040204" pitchFamily="34" charset="-120"/>
                <a:ea typeface="微軟正黑體" panose="020B0604030504040204" pitchFamily="34" charset="-120"/>
              </a:rPr>
              <a:t>為確實執行及督導所轄各鄉（鎮、市）公所執行本計畫之執行成果與進度，依據內政部「災害防救深耕第</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期計畫」</a:t>
            </a:r>
            <a:r>
              <a:rPr lang="en-US" altLang="zh-TW" sz="2000" b="1" dirty="0">
                <a:latin typeface="微軟正黑體" panose="020B0604030504040204" pitchFamily="34" charset="-120"/>
                <a:ea typeface="微軟正黑體" panose="020B0604030504040204" pitchFamily="34" charset="-120"/>
              </a:rPr>
              <a:t>108</a:t>
            </a:r>
            <a:r>
              <a:rPr lang="zh-TW" altLang="en-US" sz="2000" b="1" dirty="0">
                <a:latin typeface="微軟正黑體" panose="020B0604030504040204" pitchFamily="34" charset="-120"/>
                <a:ea typeface="微軟正黑體" panose="020B0604030504040204" pitchFamily="34" charset="-120"/>
              </a:rPr>
              <a:t>年績效管考計畫，請各公所配合於</a:t>
            </a:r>
            <a:r>
              <a:rPr lang="en-US" altLang="zh-TW" sz="2000" b="1" u="sng" dirty="0">
                <a:solidFill>
                  <a:srgbClr val="C00000"/>
                </a:solidFill>
                <a:latin typeface="微軟正黑體" panose="020B0604030504040204" pitchFamily="34" charset="-120"/>
                <a:ea typeface="微軟正黑體" panose="020B0604030504040204" pitchFamily="34" charset="-120"/>
              </a:rPr>
              <a:t>108</a:t>
            </a:r>
            <a:r>
              <a:rPr lang="zh-TW" altLang="en-US" sz="2000" b="1" u="sng" dirty="0">
                <a:solidFill>
                  <a:srgbClr val="C00000"/>
                </a:solidFill>
                <a:latin typeface="微軟正黑體" panose="020B0604030504040204" pitchFamily="34" charset="-120"/>
                <a:ea typeface="微軟正黑體" panose="020B0604030504040204" pitchFamily="34" charset="-120"/>
              </a:rPr>
              <a:t>年</a:t>
            </a:r>
            <a:r>
              <a:rPr lang="en-US" altLang="zh-TW" sz="2000" b="1" u="sng" dirty="0">
                <a:solidFill>
                  <a:srgbClr val="C00000"/>
                </a:solidFill>
                <a:latin typeface="微軟正黑體" panose="020B0604030504040204" pitchFamily="34" charset="-120"/>
                <a:ea typeface="微軟正黑體" panose="020B0604030504040204" pitchFamily="34" charset="-120"/>
              </a:rPr>
              <a:t>12</a:t>
            </a:r>
            <a:r>
              <a:rPr lang="zh-TW" altLang="en-US" sz="2000" b="1" u="sng" dirty="0">
                <a:solidFill>
                  <a:srgbClr val="C00000"/>
                </a:solidFill>
                <a:latin typeface="微軟正黑體" panose="020B0604030504040204" pitchFamily="34" charset="-120"/>
                <a:ea typeface="微軟正黑體" panose="020B0604030504040204" pitchFamily="34" charset="-120"/>
              </a:rPr>
              <a:t>月</a:t>
            </a:r>
            <a:r>
              <a:rPr lang="en-US" altLang="zh-TW" sz="2000" b="1" u="sng" dirty="0">
                <a:solidFill>
                  <a:srgbClr val="C00000"/>
                </a:solidFill>
                <a:latin typeface="微軟正黑體" panose="020B0604030504040204" pitchFamily="34" charset="-120"/>
                <a:ea typeface="微軟正黑體" panose="020B0604030504040204" pitchFamily="34" charset="-120"/>
              </a:rPr>
              <a:t>13</a:t>
            </a:r>
            <a:r>
              <a:rPr lang="zh-TW" altLang="en-US" sz="2000" b="1" u="sng" dirty="0">
                <a:solidFill>
                  <a:srgbClr val="C00000"/>
                </a:solidFill>
                <a:latin typeface="微軟正黑體" panose="020B0604030504040204" pitchFamily="34" charset="-120"/>
                <a:ea typeface="微軟正黑體" panose="020B0604030504040204" pitchFamily="34" charset="-120"/>
              </a:rPr>
              <a:t>日</a:t>
            </a:r>
            <a:r>
              <a:rPr lang="en-US" altLang="zh-TW" sz="2000" b="1" u="sng" dirty="0">
                <a:solidFill>
                  <a:srgbClr val="C00000"/>
                </a:solidFill>
                <a:latin typeface="微軟正黑體" panose="020B0604030504040204" pitchFamily="34" charset="-120"/>
                <a:ea typeface="微軟正黑體" panose="020B0604030504040204" pitchFamily="34" charset="-120"/>
              </a:rPr>
              <a:t>(</a:t>
            </a:r>
            <a:r>
              <a:rPr lang="zh-TW" altLang="en-US" sz="2000" b="1" u="sng" dirty="0">
                <a:solidFill>
                  <a:srgbClr val="C00000"/>
                </a:solidFill>
                <a:latin typeface="微軟正黑體" panose="020B0604030504040204" pitchFamily="34" charset="-120"/>
                <a:ea typeface="微軟正黑體" panose="020B0604030504040204" pitchFamily="34" charset="-120"/>
              </a:rPr>
              <a:t>五</a:t>
            </a:r>
            <a:r>
              <a:rPr lang="en-US" altLang="zh-TW" sz="2000" b="1" u="sng" dirty="0">
                <a:solidFill>
                  <a:srgbClr val="C00000"/>
                </a:solidFill>
                <a:latin typeface="微軟正黑體" panose="020B0604030504040204" pitchFamily="34" charset="-120"/>
                <a:ea typeface="微軟正黑體" panose="020B0604030504040204" pitchFamily="34" charset="-120"/>
              </a:rPr>
              <a:t>)</a:t>
            </a:r>
            <a:r>
              <a:rPr lang="zh-TW" altLang="en-US" sz="2000" b="1" u="sng" dirty="0">
                <a:solidFill>
                  <a:srgbClr val="C00000"/>
                </a:solidFill>
                <a:latin typeface="微軟正黑體" panose="020B0604030504040204" pitchFamily="34" charset="-120"/>
                <a:ea typeface="微軟正黑體" panose="020B0604030504040204" pitchFamily="34" charset="-120"/>
              </a:rPr>
              <a:t>前將年度成果各項資料更新上傳至深耕資訊網</a:t>
            </a:r>
            <a:r>
              <a:rPr lang="zh-TW" altLang="en-US" sz="2000" b="1" dirty="0">
                <a:latin typeface="微軟正黑體" panose="020B0604030504040204" pitchFamily="34" charset="-120"/>
                <a:ea typeface="微軟正黑體" panose="020B0604030504040204" pitchFamily="34" charset="-120"/>
              </a:rPr>
              <a:t>（網址：</a:t>
            </a:r>
            <a:r>
              <a:rPr lang="en-US" altLang="zh-TW" sz="2000" b="1" dirty="0">
                <a:latin typeface="微軟正黑體" panose="020B0604030504040204" pitchFamily="34" charset="-120"/>
                <a:ea typeface="微軟正黑體" panose="020B0604030504040204" pitchFamily="34" charset="-120"/>
              </a:rPr>
              <a:t>http://pdmcb.nfa.gov.tw:8080</a:t>
            </a:r>
            <a:r>
              <a:rPr lang="zh-TW" altLang="en-US" sz="2000" b="1" dirty="0">
                <a:latin typeface="微軟正黑體" panose="020B0604030504040204" pitchFamily="34" charset="-120"/>
                <a:ea typeface="微軟正黑體" panose="020B0604030504040204" pitchFamily="34" charset="-120"/>
              </a:rPr>
              <a:t>）「三期計畫執行成果」功能填報，並配合上傳相關成果電子檔佐證資料，供消防署檢視辦理成效。</a:t>
            </a:r>
          </a:p>
          <a:p>
            <a:pPr marL="457200" indent="-457200">
              <a:buFont typeface="+mj-ea"/>
              <a:buAutoNum type="ea1ChtPeriod"/>
            </a:pPr>
            <a:endParaRPr lang="en-US" altLang="zh-TW"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dirty="0">
                <a:latin typeface="微軟正黑體" panose="020B0604030504040204" pitchFamily="34" charset="-120"/>
                <a:ea typeface="微軟正黑體" panose="020B0604030504040204" pitchFamily="34" charset="-120"/>
              </a:rPr>
              <a:t>上傳位置：</a:t>
            </a:r>
            <a:r>
              <a:rPr lang="zh-TW" altLang="en-US" sz="2000" b="1" u="sng" dirty="0">
                <a:solidFill>
                  <a:srgbClr val="C00000"/>
                </a:solidFill>
                <a:latin typeface="微軟正黑體" panose="020B0604030504040204" pitchFamily="34" charset="-120"/>
                <a:ea typeface="微軟正黑體" panose="020B0604030504040204" pitchFamily="34" charset="-120"/>
              </a:rPr>
              <a:t>三期計畫執行成果</a:t>
            </a:r>
            <a:r>
              <a:rPr lang="en-US" altLang="zh-TW" sz="2000" b="1" u="sng" dirty="0">
                <a:solidFill>
                  <a:srgbClr val="C00000"/>
                </a:solidFill>
                <a:latin typeface="微軟正黑體" panose="020B0604030504040204" pitchFamily="34" charset="-120"/>
                <a:ea typeface="微軟正黑體" panose="020B0604030504040204" pitchFamily="34" charset="-120"/>
              </a:rPr>
              <a:t>&gt;</a:t>
            </a:r>
            <a:r>
              <a:rPr lang="zh-TW" altLang="en-US" sz="2000" b="1" u="sng" dirty="0">
                <a:solidFill>
                  <a:srgbClr val="C00000"/>
                </a:solidFill>
                <a:latin typeface="微軟正黑體" panose="020B0604030504040204" pitchFamily="34" charset="-120"/>
                <a:ea typeface="微軟正黑體" panose="020B0604030504040204" pitchFamily="34" charset="-120"/>
              </a:rPr>
              <a:t>資料上傳</a:t>
            </a:r>
            <a:r>
              <a:rPr lang="zh-TW" altLang="en-US" sz="2000" b="1" dirty="0">
                <a:latin typeface="微軟正黑體" panose="020B0604030504040204" pitchFamily="34" charset="-120"/>
                <a:ea typeface="微軟正黑體" panose="020B0604030504040204" pitchFamily="34" charset="-120"/>
              </a:rPr>
              <a:t>。</a:t>
            </a:r>
          </a:p>
          <a:p>
            <a:pPr marL="457200" indent="-457200">
              <a:buFont typeface="+mj-ea"/>
              <a:buAutoNum type="ea1ChtPeriod"/>
            </a:pPr>
            <a:endParaRPr lang="en-US" altLang="zh-TW"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dirty="0">
                <a:latin typeface="微軟正黑體" panose="020B0604030504040204" pitchFamily="34" charset="-120"/>
                <a:ea typeface="微軟正黑體" panose="020B0604030504040204" pitchFamily="34" charset="-120"/>
              </a:rPr>
              <a:t>年度成果資料僅做為資料保存以及經驗分享交流使用，縣及所轄各公所上傳內容及資料檢附說明。</a:t>
            </a:r>
            <a:endParaRPr lang="en-US" altLang="zh-TW"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endParaRPr lang="zh-TW" altLang="en-US"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dirty="0">
                <a:latin typeface="微軟正黑體" panose="020B0604030504040204" pitchFamily="34" charset="-120"/>
                <a:ea typeface="微軟正黑體" panose="020B0604030504040204" pitchFamily="34" charset="-120"/>
              </a:rPr>
              <a:t>各鄉（鎮、市）公所資料填報有問題者，請洽駐點人員黃浩哲助理、連絡電話</a:t>
            </a:r>
            <a:r>
              <a:rPr lang="en-US" altLang="zh-TW" sz="2000" b="1" dirty="0">
                <a:latin typeface="微軟正黑體" panose="020B0604030504040204" pitchFamily="34" charset="-120"/>
                <a:ea typeface="微軟正黑體" panose="020B0604030504040204" pitchFamily="34" charset="-120"/>
              </a:rPr>
              <a:t>(03)9365027*1901</a:t>
            </a:r>
            <a:r>
              <a:rPr lang="zh-TW" altLang="en-US" sz="2000" b="1" dirty="0">
                <a:latin typeface="微軟正黑體" panose="020B0604030504040204" pitchFamily="34" charset="-120"/>
                <a:ea typeface="微軟正黑體" panose="020B0604030504040204" pitchFamily="34" charset="-120"/>
              </a:rPr>
              <a:t>。</a:t>
            </a:r>
          </a:p>
        </p:txBody>
      </p:sp>
      <p:sp>
        <p:nvSpPr>
          <p:cNvPr id="9" name="矩形 8">
            <a:extLst>
              <a:ext uri="{FF2B5EF4-FFF2-40B4-BE49-F238E27FC236}">
                <a16:creationId xmlns:a16="http://schemas.microsoft.com/office/drawing/2014/main" id="{78C6B8E2-9071-4DBF-A21A-A1765B8C576E}"/>
              </a:ext>
            </a:extLst>
          </p:cNvPr>
          <p:cNvSpPr/>
          <p:nvPr/>
        </p:nvSpPr>
        <p:spPr>
          <a:xfrm>
            <a:off x="3491880" y="3651870"/>
            <a:ext cx="5273124" cy="4458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TW" altLang="en-US" sz="1600" dirty="0">
                <a:latin typeface="微軟正黑體" panose="020B0604030504040204" pitchFamily="34" charset="-120"/>
                <a:ea typeface="微軟正黑體" panose="020B0604030504040204" pitchFamily="34" charset="-120"/>
              </a:rPr>
              <a:t>附件</a:t>
            </a: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108</a:t>
            </a:r>
            <a:r>
              <a:rPr lang="zh-TW" altLang="en-US" sz="1600" dirty="0">
                <a:latin typeface="微軟正黑體" panose="020B0604030504040204" pitchFamily="34" charset="-120"/>
                <a:ea typeface="微軟正黑體" panose="020B0604030504040204" pitchFamily="34" charset="-120"/>
              </a:rPr>
              <a:t>年鄉（鎮、市）公所上傳成果資料內容參考</a:t>
            </a:r>
            <a:r>
              <a:rPr lang="en-US" altLang="zh-TW" sz="1600"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56533859"/>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551700992"/>
              </p:ext>
            </p:extLst>
          </p:nvPr>
        </p:nvGraphicFramePr>
        <p:xfrm>
          <a:off x="107504" y="555527"/>
          <a:ext cx="8902353" cy="4469790"/>
        </p:xfrm>
        <a:graphic>
          <a:graphicData uri="http://schemas.openxmlformats.org/drawingml/2006/table">
            <a:tbl>
              <a:tblPr firstRow="1" bandRow="1">
                <a:tableStyleId>{5C22544A-7EE6-4342-B048-85BDC9FD1C3A}</a:tableStyleId>
              </a:tblPr>
              <a:tblGrid>
                <a:gridCol w="951497">
                  <a:extLst>
                    <a:ext uri="{9D8B030D-6E8A-4147-A177-3AD203B41FA5}">
                      <a16:colId xmlns:a16="http://schemas.microsoft.com/office/drawing/2014/main" val="20000"/>
                    </a:ext>
                  </a:extLst>
                </a:gridCol>
                <a:gridCol w="776695">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6238057">
                  <a:extLst>
                    <a:ext uri="{9D8B030D-6E8A-4147-A177-3AD203B41FA5}">
                      <a16:colId xmlns:a16="http://schemas.microsoft.com/office/drawing/2014/main" val="20003"/>
                    </a:ext>
                  </a:extLst>
                </a:gridCol>
              </a:tblGrid>
              <a:tr h="551694">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主項目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工作</a:t>
                      </a:r>
                      <a:endParaRPr lang="en-US" altLang="zh-TW" sz="1400" b="1" dirty="0">
                        <a:latin typeface="微軟正黑體" panose="020B0604030504040204" pitchFamily="34" charset="-120"/>
                        <a:ea typeface="微軟正黑體" panose="020B0604030504040204" pitchFamily="34" charset="-120"/>
                      </a:endParaRPr>
                    </a:p>
                    <a:p>
                      <a:pPr algn="ctr">
                        <a:lnSpc>
                          <a:spcPts val="1800"/>
                        </a:lnSpc>
                      </a:pPr>
                      <a:r>
                        <a:rPr lang="zh-TW" altLang="en-US" sz="1400" b="1" dirty="0">
                          <a:latin typeface="微軟正黑體" panose="020B0604030504040204" pitchFamily="34" charset="-120"/>
                          <a:ea typeface="微軟正黑體" panose="020B0604030504040204" pitchFamily="34" charset="-120"/>
                        </a:rPr>
                        <a:t>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子工作</a:t>
                      </a:r>
                      <a:endParaRPr lang="en-US" altLang="zh-TW" sz="1400" b="1" dirty="0">
                        <a:latin typeface="微軟正黑體" panose="020B0604030504040204" pitchFamily="34" charset="-120"/>
                        <a:ea typeface="微軟正黑體" panose="020B0604030504040204" pitchFamily="34" charset="-120"/>
                      </a:endParaRPr>
                    </a:p>
                    <a:p>
                      <a:pPr algn="ctr">
                        <a:lnSpc>
                          <a:spcPts val="1800"/>
                        </a:lnSpc>
                      </a:pPr>
                      <a:r>
                        <a:rPr lang="zh-TW" altLang="en-US" sz="1400" b="1" dirty="0">
                          <a:latin typeface="微軟正黑體" panose="020B0604030504040204" pitchFamily="34" charset="-120"/>
                          <a:ea typeface="微軟正黑體" panose="020B0604030504040204" pitchFamily="34" charset="-120"/>
                        </a:rPr>
                        <a:t>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資料檢附說明</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025590">
                <a:tc rowSpan="2">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主項目二</a:t>
                      </a:r>
                      <a:endParaRPr lang="en-US" altLang="zh-TW" sz="1400" b="1" dirty="0">
                        <a:latin typeface="微軟正黑體" panose="020B0604030504040204" pitchFamily="34" charset="-120"/>
                        <a:ea typeface="微軟正黑體" panose="020B0604030504040204" pitchFamily="34" charset="-120"/>
                      </a:endParaRPr>
                    </a:p>
                    <a:p>
                      <a:pPr algn="ctr">
                        <a:lnSpc>
                          <a:spcPts val="1800"/>
                        </a:lnSpc>
                      </a:pPr>
                      <a:r>
                        <a:rPr lang="zh-TW" altLang="en-US" sz="1400" b="1" dirty="0">
                          <a:latin typeface="微軟正黑體" panose="020B0604030504040204" pitchFamily="34" charset="-120"/>
                          <a:ea typeface="微軟正黑體" panose="020B0604030504040204" pitchFamily="34" charset="-120"/>
                        </a:rPr>
                        <a:t>提升地方政府推動防災工作之能力</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災害潛勢調查</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公所災害潛勢調查</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災害潛勢圖資清冊，依災害別各上傳</a:t>
                      </a:r>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張之災害潛勢圖資</a:t>
                      </a:r>
                      <a:r>
                        <a:rPr lang="zh-TW" altLang="en-US" sz="1400" b="1" u="none" dirty="0">
                          <a:solidFill>
                            <a:schemeClr val="tx1"/>
                          </a:solidFill>
                          <a:latin typeface="微軟正黑體" panose="020B0604030504040204" pitchFamily="34" charset="-120"/>
                          <a:ea typeface="微軟正黑體" panose="020B0604030504040204" pitchFamily="34" charset="-120"/>
                        </a:rPr>
                        <a:t>。</a:t>
                      </a:r>
                      <a:r>
                        <a:rPr lang="en-US" altLang="zh-TW" sz="1400" b="1" u="sng" dirty="0">
                          <a:solidFill>
                            <a:srgbClr val="C00000"/>
                          </a:solidFill>
                          <a:latin typeface="微軟正黑體" panose="020B0604030504040204" pitchFamily="34" charset="-120"/>
                          <a:ea typeface="微軟正黑體" panose="020B0604030504040204" pitchFamily="34" charset="-120"/>
                        </a:rPr>
                        <a:t>(</a:t>
                      </a:r>
                      <a:r>
                        <a:rPr lang="zh-TW" altLang="en-US" sz="1400" b="1" u="sng" dirty="0">
                          <a:solidFill>
                            <a:srgbClr val="C00000"/>
                          </a:solidFill>
                          <a:latin typeface="微軟正黑體" panose="020B0604030504040204" pitchFamily="34" charset="-120"/>
                          <a:ea typeface="微軟正黑體" panose="020B0604030504040204" pitchFamily="34" charset="-120"/>
                        </a:rPr>
                        <a:t>銘傳協助彙整提供</a:t>
                      </a:r>
                      <a:r>
                        <a:rPr lang="en-US" altLang="zh-TW" sz="1400" b="1" u="sng" dirty="0">
                          <a:solidFill>
                            <a:srgbClr val="C00000"/>
                          </a:solidFill>
                          <a:latin typeface="微軟正黑體" panose="020B0604030504040204" pitchFamily="34" charset="-120"/>
                          <a:ea typeface="微軟正黑體" panose="020B0604030504040204" pitchFamily="34" charset="-120"/>
                        </a:rPr>
                        <a:t>)</a:t>
                      </a:r>
                      <a:endParaRPr lang="zh-TW" altLang="en-US" sz="1400" b="1" u="sng" dirty="0">
                        <a:solidFill>
                          <a:srgbClr val="C00000"/>
                        </a:solidFill>
                        <a:latin typeface="微軟正黑體" panose="020B0604030504040204" pitchFamily="34" charset="-120"/>
                        <a:ea typeface="微軟正黑體" panose="020B0604030504040204" pitchFamily="34" charset="-120"/>
                      </a:endParaRPr>
                    </a:p>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歷史災情彙整與說明，包含時間、災情範圍、影響、成因。</a:t>
                      </a:r>
                      <a:endParaRPr lang="en-US" altLang="zh-TW" sz="1400" b="1" dirty="0">
                        <a:latin typeface="微軟正黑體" panose="020B0604030504040204" pitchFamily="34" charset="-120"/>
                        <a:ea typeface="微軟正黑體" panose="020B0604030504040204" pitchFamily="34" charset="-120"/>
                      </a:endParaRPr>
                    </a:p>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災害發生之現地勘查資料，包含記錄、照片等。</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67759">
                <a:tc vMerge="1">
                  <a:txBody>
                    <a:bodyPr/>
                    <a:lstStyle/>
                    <a:p>
                      <a:pPr algn="ctr"/>
                      <a:endParaRPr lang="zh-TW" altLang="en-US" sz="1800" dirty="0">
                        <a:latin typeface="微軟正黑體" panose="020B0604030504040204" pitchFamily="34" charset="-120"/>
                        <a:ea typeface="微軟正黑體" panose="020B0604030504040204" pitchFamily="34" charset="-12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防災地圖運用與更新</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建立防災地圖更新機制</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1800"/>
                        </a:lnSpc>
                        <a:spcAft>
                          <a:spcPts val="0"/>
                        </a:spcAft>
                        <a:buFont typeface="Arial" panose="020B0604020202020204" pitchFamily="34" charset="0"/>
                        <a:buChar char="•"/>
                      </a:pP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年度修正各村里疏散避難地圖檢核機制公文與附件，包括縣府來文及公所函發之修正公文。</a:t>
                      </a:r>
                      <a:endPar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年深耕計畫「簡易疏散避難地圖製作及使用」課程教育訓練講習資料</a:t>
                      </a: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包括公文、計畫、簽到表、教材及照片</a:t>
                      </a: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u="sng" dirty="0">
                          <a:solidFill>
                            <a:srgbClr val="C00000"/>
                          </a:solidFill>
                          <a:latin typeface="微軟正黑體" panose="020B0604030504040204" pitchFamily="34" charset="-120"/>
                          <a:ea typeface="微軟正黑體" panose="020B0604030504040204" pitchFamily="34" charset="-120"/>
                        </a:rPr>
                        <a:t>(</a:t>
                      </a:r>
                      <a:r>
                        <a:rPr lang="zh-TW" altLang="en-US" sz="1400" b="1" u="sng" dirty="0">
                          <a:solidFill>
                            <a:srgbClr val="C00000"/>
                          </a:solidFill>
                          <a:latin typeface="微軟正黑體" panose="020B0604030504040204" pitchFamily="34" charset="-120"/>
                          <a:ea typeface="微軟正黑體" panose="020B0604030504040204" pitchFamily="34" charset="-120"/>
                        </a:rPr>
                        <a:t>銘傳協助彙整提供</a:t>
                      </a:r>
                      <a:r>
                        <a:rPr lang="en-US" altLang="zh-TW" sz="1400" b="1" u="sng" dirty="0">
                          <a:solidFill>
                            <a:srgbClr val="C00000"/>
                          </a:solidFill>
                          <a:latin typeface="微軟正黑體" panose="020B0604030504040204" pitchFamily="34" charset="-120"/>
                          <a:ea typeface="微軟正黑體" panose="020B0604030504040204" pitchFamily="34" charset="-120"/>
                        </a:rPr>
                        <a:t>)</a:t>
                      </a:r>
                      <a:endPar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gn="l">
                        <a:lnSpc>
                          <a:spcPts val="1800"/>
                        </a:lnSpc>
                        <a:spcAft>
                          <a:spcPts val="0"/>
                        </a:spcAft>
                        <a:buFont typeface="Arial" panose="020B0604020202020204" pitchFamily="34" charset="0"/>
                        <a:buChar char="•"/>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公所若有自行辦理製作防災地圖之相關講習訓練，請自行補充相關資料。</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4746">
                <a:tc rowSpan="2">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主項目三</a:t>
                      </a:r>
                    </a:p>
                    <a:p>
                      <a:pPr algn="ctr">
                        <a:lnSpc>
                          <a:spcPts val="1800"/>
                        </a:lnSpc>
                      </a:pPr>
                      <a:r>
                        <a:rPr lang="zh-TW" altLang="en-US" sz="1400" b="1" dirty="0">
                          <a:latin typeface="微軟正黑體" panose="020B0604030504040204" pitchFamily="34" charset="-120"/>
                          <a:ea typeface="微軟正黑體" panose="020B0604030504040204" pitchFamily="34" charset="-120"/>
                        </a:rPr>
                        <a:t>強化地區災害</a:t>
                      </a:r>
                    </a:p>
                    <a:p>
                      <a:pPr algn="ctr">
                        <a:lnSpc>
                          <a:spcPts val="1800"/>
                        </a:lnSpc>
                      </a:pPr>
                      <a:r>
                        <a:rPr lang="zh-TW" altLang="en-US" sz="1400" b="1" dirty="0">
                          <a:latin typeface="微軟正黑體" panose="020B0604030504040204" pitchFamily="34" charset="-120"/>
                          <a:ea typeface="微軟正黑體" panose="020B0604030504040204" pitchFamily="34" charset="-120"/>
                        </a:rPr>
                        <a:t>韌性</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2">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更新公所地區防救災計畫</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rowSpan="2">
                  <a:txBody>
                    <a:bodyPr/>
                    <a:lstStyle/>
                    <a:p>
                      <a:pPr>
                        <a:lnSpc>
                          <a:spcPts val="1800"/>
                        </a:lnSpc>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更新公所地區災害防救計畫</a:t>
                      </a: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indent="-285750" algn="l">
                        <a:lnSpc>
                          <a:spcPts val="1800"/>
                        </a:lnSpc>
                        <a:buFont typeface="Arial" panose="020B0604020202020204" pitchFamily="34" charset="0"/>
                        <a:buChar char="•"/>
                      </a:pPr>
                      <a:r>
                        <a:rPr lang="en-US" altLang="zh-TW" sz="1400" b="1" dirty="0">
                          <a:latin typeface="微軟正黑體" panose="020B0604030504040204" pitchFamily="34" charset="-120"/>
                          <a:ea typeface="微軟正黑體" panose="020B0604030504040204" pitchFamily="34" charset="-120"/>
                        </a:rPr>
                        <a:t>108</a:t>
                      </a:r>
                      <a:r>
                        <a:rPr lang="zh-TW" altLang="en-US" sz="1400" b="1" dirty="0">
                          <a:latin typeface="微軟正黑體" panose="020B0604030504040204" pitchFamily="34" charset="-120"/>
                          <a:ea typeface="微軟正黑體" panose="020B0604030504040204" pitchFamily="34" charset="-120"/>
                        </a:rPr>
                        <a:t>年最新版地區災害防救計畫。</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2333401143"/>
                  </a:ext>
                </a:extLst>
              </a:tr>
              <a:tr h="1404707">
                <a:tc vMerge="1">
                  <a:txBody>
                    <a:bodyPr/>
                    <a:lstStyle/>
                    <a:p>
                      <a:pPr algn="ctr">
                        <a:lnSpc>
                          <a:spcPts val="2200"/>
                        </a:lnSpc>
                      </a:pPr>
                      <a:endParaRPr lang="zh-TW" altLang="en-US" sz="1400" b="1" dirty="0">
                        <a:latin typeface="微軟正黑體" panose="020B0604030504040204" pitchFamily="34" charset="-120"/>
                        <a:ea typeface="微軟正黑體" panose="020B0604030504040204" pitchFamily="34" charset="-12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pPr algn="ctr">
                        <a:lnSpc>
                          <a:spcPts val="2200"/>
                        </a:lnSpc>
                      </a:pPr>
                      <a:endParaRPr lang="zh-TW" altLang="en-US" sz="1400" b="1" dirty="0">
                        <a:latin typeface="微軟正黑體" panose="020B0604030504040204" pitchFamily="34" charset="-120"/>
                        <a:ea typeface="微軟正黑體" panose="020B0604030504040204" pitchFamily="34" charset="-12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vMerge="1">
                  <a:txBody>
                    <a:bodyPr/>
                    <a:lstStyle/>
                    <a:p>
                      <a:pPr>
                        <a:spcAft>
                          <a:spcPts val="0"/>
                        </a:spcAft>
                      </a:pP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1800"/>
                        </a:lnSpc>
                        <a:spcAft>
                          <a:spcPts val="0"/>
                        </a:spcAft>
                        <a:buFont typeface="Arial" panose="020B0604020202020204" pitchFamily="34" charset="0"/>
                        <a:buChar char="•"/>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宜蘭縣公所地區災害防救計畫備查程序。</a:t>
                      </a:r>
                    </a:p>
                    <a:p>
                      <a:pPr marL="285750" lvl="0" indent="-285750" algn="l">
                        <a:lnSpc>
                          <a:spcPts val="1800"/>
                        </a:lnSpc>
                        <a:spcAft>
                          <a:spcPts val="0"/>
                        </a:spcAft>
                        <a:buFont typeface="Arial" panose="020B0604020202020204" pitchFamily="34" charset="0"/>
                        <a:buChar char="•"/>
                      </a:pP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107-108</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年度地區災害防救計畫修訂過程之相關資料。</a:t>
                      </a:r>
                      <a:endPar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61950" algn="l">
                        <a:lnSpc>
                          <a:spcPts val="1800"/>
                        </a:lnSpc>
                        <a:spcAft>
                          <a:spcPts val="0"/>
                        </a:spcAft>
                        <a:buFont typeface="Wingdings" panose="05000000000000000000" pitchFamily="2" charset="2"/>
                        <a:buAutoNum type="circleNumWdWhitePlain"/>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公所內部討論會議紀錄與函文</a:t>
                      </a:r>
                    </a:p>
                    <a:p>
                      <a:pPr marL="628650" lvl="0" indent="-361950" algn="l">
                        <a:lnSpc>
                          <a:spcPts val="1800"/>
                        </a:lnSpc>
                        <a:spcAft>
                          <a:spcPts val="0"/>
                        </a:spcAft>
                        <a:buFont typeface="Wingdings" panose="05000000000000000000" pitchFamily="2" charset="2"/>
                        <a:buAutoNum type="circleNumWdWhitePlain"/>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報縣府審查函文</a:t>
                      </a:r>
                    </a:p>
                    <a:p>
                      <a:pPr marL="628650" lvl="0" indent="-361950" algn="l">
                        <a:lnSpc>
                          <a:spcPts val="1800"/>
                        </a:lnSpc>
                        <a:spcAft>
                          <a:spcPts val="0"/>
                        </a:spcAft>
                        <a:buFont typeface="Wingdings" panose="05000000000000000000" pitchFamily="2" charset="2"/>
                        <a:buAutoNum type="circleNumWdWhitePlain"/>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公所災害防救會報核定紀錄與函文</a:t>
                      </a:r>
                      <a:endPar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61950" algn="l">
                        <a:lnSpc>
                          <a:spcPts val="1800"/>
                        </a:lnSpc>
                        <a:spcAft>
                          <a:spcPts val="0"/>
                        </a:spcAft>
                        <a:buFont typeface="Wingdings" panose="05000000000000000000" pitchFamily="2" charset="2"/>
                        <a:buAutoNum type="circleNumWdWhitePlain"/>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報縣府備查之函文</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855371875"/>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28</a:t>
            </a:fld>
            <a:endParaRPr lang="zh-CN" altLang="en-US"/>
          </a:p>
        </p:txBody>
      </p:sp>
      <p:sp>
        <p:nvSpPr>
          <p:cNvPr id="5" name="五邊形 4"/>
          <p:cNvSpPr/>
          <p:nvPr/>
        </p:nvSpPr>
        <p:spPr>
          <a:xfrm>
            <a:off x="0" y="123478"/>
            <a:ext cx="2123728" cy="360040"/>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檢附資料說明</a:t>
            </a:r>
          </a:p>
        </p:txBody>
      </p:sp>
    </p:spTree>
    <p:extLst>
      <p:ext uri="{BB962C8B-B14F-4D97-AF65-F5344CB8AC3E}">
        <p14:creationId xmlns:p14="http://schemas.microsoft.com/office/powerpoint/2010/main" val="2127423962"/>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AD8115FB-C7E0-43EB-A8FD-607C929F9443}"/>
              </a:ext>
            </a:extLst>
          </p:cNvPr>
          <p:cNvGraphicFramePr>
            <a:graphicFrameLocks noGrp="1"/>
          </p:cNvGraphicFramePr>
          <p:nvPr>
            <p:extLst>
              <p:ext uri="{D42A27DB-BD31-4B8C-83A1-F6EECF244321}">
                <p14:modId xmlns:p14="http://schemas.microsoft.com/office/powerpoint/2010/main" val="244673419"/>
              </p:ext>
            </p:extLst>
          </p:nvPr>
        </p:nvGraphicFramePr>
        <p:xfrm>
          <a:off x="107504" y="555526"/>
          <a:ext cx="8902353" cy="4476554"/>
        </p:xfrm>
        <a:graphic>
          <a:graphicData uri="http://schemas.openxmlformats.org/drawingml/2006/table">
            <a:tbl>
              <a:tblPr firstRow="1" bandRow="1">
                <a:tableStyleId>{5C22544A-7EE6-4342-B048-85BDC9FD1C3A}</a:tableStyleId>
              </a:tblPr>
              <a:tblGrid>
                <a:gridCol w="951497">
                  <a:extLst>
                    <a:ext uri="{9D8B030D-6E8A-4147-A177-3AD203B41FA5}">
                      <a16:colId xmlns:a16="http://schemas.microsoft.com/office/drawing/2014/main" val="20000"/>
                    </a:ext>
                  </a:extLst>
                </a:gridCol>
                <a:gridCol w="1244265">
                  <a:extLst>
                    <a:ext uri="{9D8B030D-6E8A-4147-A177-3AD203B41FA5}">
                      <a16:colId xmlns:a16="http://schemas.microsoft.com/office/drawing/2014/main" val="20001"/>
                    </a:ext>
                  </a:extLst>
                </a:gridCol>
                <a:gridCol w="1463841">
                  <a:extLst>
                    <a:ext uri="{9D8B030D-6E8A-4147-A177-3AD203B41FA5}">
                      <a16:colId xmlns:a16="http://schemas.microsoft.com/office/drawing/2014/main" val="20002"/>
                    </a:ext>
                  </a:extLst>
                </a:gridCol>
                <a:gridCol w="5242750">
                  <a:extLst>
                    <a:ext uri="{9D8B030D-6E8A-4147-A177-3AD203B41FA5}">
                      <a16:colId xmlns:a16="http://schemas.microsoft.com/office/drawing/2014/main" val="20003"/>
                    </a:ext>
                  </a:extLst>
                </a:gridCol>
              </a:tblGrid>
              <a:tr h="464413">
                <a:tc>
                  <a:txBody>
                    <a:bodyPr/>
                    <a:lstStyle/>
                    <a:p>
                      <a:pPr algn="ctr">
                        <a:lnSpc>
                          <a:spcPts val="1800"/>
                        </a:lnSpc>
                      </a:pPr>
                      <a:r>
                        <a:rPr lang="zh-TW" altLang="en-US" sz="1400" b="1" dirty="0">
                          <a:solidFill>
                            <a:schemeClr val="bg1"/>
                          </a:solidFill>
                          <a:latin typeface="微軟正黑體" panose="020B0604030504040204" pitchFamily="34" charset="-120"/>
                          <a:ea typeface="微軟正黑體" panose="020B0604030504040204" pitchFamily="34" charset="-120"/>
                        </a:rPr>
                        <a:t>主項目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solidFill>
                            <a:schemeClr val="bg1"/>
                          </a:solidFill>
                          <a:latin typeface="微軟正黑體" panose="020B0604030504040204" pitchFamily="34" charset="-120"/>
                          <a:ea typeface="微軟正黑體" panose="020B0604030504040204" pitchFamily="34" charset="-120"/>
                        </a:rPr>
                        <a:t>工作項目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solidFill>
                            <a:schemeClr val="bg1"/>
                          </a:solidFill>
                          <a:latin typeface="微軟正黑體" panose="020B0604030504040204" pitchFamily="34" charset="-120"/>
                          <a:ea typeface="微軟正黑體" panose="020B0604030504040204" pitchFamily="34" charset="-120"/>
                        </a:rPr>
                        <a:t>子工作項目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solidFill>
                            <a:schemeClr val="bg1"/>
                          </a:solidFill>
                          <a:latin typeface="微軟正黑體" panose="020B0604030504040204" pitchFamily="34" charset="-120"/>
                          <a:ea typeface="微軟正黑體" panose="020B0604030504040204" pitchFamily="34" charset="-120"/>
                        </a:rPr>
                        <a:t>資料檢附說明</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1628365">
                <a:tc rowSpan="2">
                  <a:txBody>
                    <a:bodyPr/>
                    <a:lstStyle/>
                    <a:p>
                      <a:pPr algn="ctr">
                        <a:lnSpc>
                          <a:spcPts val="1800"/>
                        </a:lnSpc>
                      </a:pPr>
                      <a:r>
                        <a:rPr lang="zh-TW" altLang="en-US" sz="1400" b="1" dirty="0">
                          <a:solidFill>
                            <a:schemeClr val="tx1"/>
                          </a:solidFill>
                          <a:latin typeface="微軟正黑體" panose="020B0604030504040204" pitchFamily="34" charset="-120"/>
                          <a:ea typeface="微軟正黑體" panose="020B0604030504040204" pitchFamily="34" charset="-120"/>
                        </a:rPr>
                        <a:t>主項目二</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lnSpc>
                          <a:spcPts val="1800"/>
                        </a:lnSpc>
                      </a:pPr>
                      <a:r>
                        <a:rPr lang="zh-TW" altLang="en-US" sz="1400" b="1" dirty="0">
                          <a:solidFill>
                            <a:schemeClr val="tx1"/>
                          </a:solidFill>
                          <a:latin typeface="微軟正黑體" panose="020B0604030504040204" pitchFamily="34" charset="-120"/>
                          <a:ea typeface="微軟正黑體" panose="020B0604030504040204" pitchFamily="34" charset="-120"/>
                        </a:rPr>
                        <a:t>提升地方政府推動防災工作之能力</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辦理教育訓練和講習</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辦理防救災業務人員教育訓練</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indent="-285750" algn="l">
                        <a:lnSpc>
                          <a:spcPts val="1800"/>
                        </a:lnSpc>
                        <a:buFont typeface="Arial" panose="020B0604020202020204" pitchFamily="34" charset="0"/>
                        <a:buChar char="•"/>
                      </a:pPr>
                      <a:r>
                        <a:rPr lang="zh-TW" altLang="en-US" sz="1400" b="1" dirty="0">
                          <a:solidFill>
                            <a:schemeClr val="tx1"/>
                          </a:solidFill>
                          <a:latin typeface="微軟正黑體" panose="020B0604030504040204" pitchFamily="34" charset="-120"/>
                          <a:ea typeface="微軟正黑體" panose="020B0604030504040204" pitchFamily="34" charset="-120"/>
                        </a:rPr>
                        <a:t>教育訓練辦理場次總表，包含：辦理時間、地點、對象及課程內容與名稱等。</a:t>
                      </a:r>
                      <a:r>
                        <a:rPr lang="en-US" altLang="zh-TW" sz="1400" b="1" u="sng" dirty="0">
                          <a:solidFill>
                            <a:srgbClr val="C00000"/>
                          </a:solidFill>
                          <a:latin typeface="微軟正黑體" panose="020B0604030504040204" pitchFamily="34" charset="-120"/>
                          <a:ea typeface="微軟正黑體" panose="020B0604030504040204" pitchFamily="34" charset="-120"/>
                        </a:rPr>
                        <a:t>(</a:t>
                      </a:r>
                      <a:r>
                        <a:rPr lang="zh-TW" altLang="en-US" sz="1400" b="1" u="sng" dirty="0">
                          <a:solidFill>
                            <a:srgbClr val="C00000"/>
                          </a:solidFill>
                          <a:latin typeface="微軟正黑體" panose="020B0604030504040204" pitchFamily="34" charset="-120"/>
                          <a:ea typeface="微軟正黑體" panose="020B0604030504040204" pitchFamily="34" charset="-120"/>
                        </a:rPr>
                        <a:t>填列表格</a:t>
                      </a:r>
                      <a:r>
                        <a:rPr lang="en-US" altLang="zh-TW" sz="1400" b="1" u="sng" dirty="0">
                          <a:solidFill>
                            <a:srgbClr val="C00000"/>
                          </a:solidFill>
                          <a:latin typeface="微軟正黑體" panose="020B0604030504040204" pitchFamily="34" charset="-120"/>
                          <a:ea typeface="微軟正黑體" panose="020B0604030504040204" pitchFamily="34" charset="-120"/>
                        </a:rPr>
                        <a:t>)</a:t>
                      </a:r>
                    </a:p>
                    <a:p>
                      <a:pPr marL="285750" indent="-285750" algn="l">
                        <a:lnSpc>
                          <a:spcPts val="1800"/>
                        </a:lnSpc>
                        <a:buFont typeface="Arial" panose="020B0604020202020204" pitchFamily="34" charset="0"/>
                        <a:buChar char="•"/>
                      </a:pPr>
                      <a:r>
                        <a:rPr lang="en-US" altLang="zh-TW" sz="1400" b="1" dirty="0">
                          <a:solidFill>
                            <a:schemeClr val="tx1"/>
                          </a:solidFill>
                          <a:latin typeface="微軟正黑體" panose="020B0604030504040204" pitchFamily="34" charset="-120"/>
                          <a:ea typeface="微軟正黑體" panose="020B0604030504040204" pitchFamily="34" charset="-120"/>
                        </a:rPr>
                        <a:t>108</a:t>
                      </a:r>
                      <a:r>
                        <a:rPr lang="zh-TW" altLang="en-US" sz="1400" b="1" dirty="0">
                          <a:solidFill>
                            <a:schemeClr val="tx1"/>
                          </a:solidFill>
                          <a:latin typeface="微軟正黑體" panose="020B0604030504040204" pitchFamily="34" charset="-120"/>
                          <a:ea typeface="微軟正黑體" panose="020B0604030504040204" pitchFamily="34" charset="-120"/>
                        </a:rPr>
                        <a:t>年度辦理之各項防災教育訓練成果，包括村里長、鄰長講習、災害應變中心作業系統教育訓練、衛星電話與無線電操作教育訓練及其他防災相關講習資料</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資料內容包括講習相關之公文、計畫、教材、照片、簽到表</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9039">
                <a:tc vMerge="1">
                  <a:txBody>
                    <a:bodyPr/>
                    <a:lstStyle/>
                    <a:p>
                      <a:pPr algn="ctr"/>
                      <a:endParaRPr lang="zh-TW" altLang="en-US" sz="1800" dirty="0">
                        <a:latin typeface="微軟正黑體" panose="020B0604030504040204" pitchFamily="34" charset="-120"/>
                        <a:ea typeface="微軟正黑體" panose="020B0604030504040204" pitchFamily="34" charset="-12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添購防救災相關設備</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添購設備</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1800"/>
                        </a:lnSpc>
                        <a:spcAft>
                          <a:spcPts val="0"/>
                        </a:spcAft>
                        <a:buFont typeface="Arial" panose="020B0604020202020204" pitchFamily="34" charset="0"/>
                        <a:buChar char="•"/>
                      </a:pPr>
                      <a:r>
                        <a:rPr lang="zh-TW" altLang="en-US" sz="1400" b="1" kern="0" spc="-3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公所添購設備清單（含管理人員、設置位置、設備添購或更新日期、照片）。</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40776">
                <a:tc rowSpan="2">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主項目三</a:t>
                      </a:r>
                    </a:p>
                    <a:p>
                      <a:pPr algn="ctr">
                        <a:lnSpc>
                          <a:spcPts val="1800"/>
                        </a:lnSpc>
                      </a:pPr>
                      <a:r>
                        <a:rPr lang="zh-TW" altLang="en-US" sz="1400" b="1" dirty="0">
                          <a:latin typeface="微軟正黑體" panose="020B0604030504040204" pitchFamily="34" charset="-120"/>
                          <a:ea typeface="微軟正黑體" panose="020B0604030504040204" pitchFamily="34" charset="-120"/>
                        </a:rPr>
                        <a:t>強化地區災害</a:t>
                      </a:r>
                    </a:p>
                    <a:p>
                      <a:pPr algn="ctr">
                        <a:lnSpc>
                          <a:spcPts val="1800"/>
                        </a:lnSpc>
                      </a:pPr>
                      <a:r>
                        <a:rPr lang="zh-TW" altLang="en-US" sz="1400" b="1" dirty="0">
                          <a:latin typeface="微軟正黑體" panose="020B0604030504040204" pitchFamily="34" charset="-120"/>
                          <a:ea typeface="微軟正黑體" panose="020B0604030504040204" pitchFamily="34" charset="-120"/>
                        </a:rPr>
                        <a:t>韌性</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solidFill>
                      <a:srgbClr val="FFFFFF"/>
                    </a:solidFill>
                  </a:tcPr>
                </a:tc>
                <a:tc rowSpan="2">
                  <a:txBody>
                    <a:bodyPr/>
                    <a:lstStyle/>
                    <a:p>
                      <a:pP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辦理兵棋推演與演練</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公所辦理兵棋</a:t>
                      </a:r>
                      <a:endParaRPr lang="en-US" alt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推演</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兵棋推演手冊</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成果資料</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含災害想定、腳本、圖資、細部狀況與處置回覆情形</a:t>
                      </a:r>
                      <a:r>
                        <a:rPr lang="zh-TW" altLang="en-US" sz="1400" b="1" kern="0" spc="-3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b="1" dirty="0">
                        <a:latin typeface="微軟正黑體" panose="020B0604030504040204" pitchFamily="34" charset="-120"/>
                        <a:ea typeface="微軟正黑體" panose="020B0604030504040204" pitchFamily="34" charset="-120"/>
                      </a:endParaRPr>
                    </a:p>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兵棋推演考評紀錄。</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含照片、簽到單</a:t>
                      </a:r>
                      <a:r>
                        <a:rPr lang="en-US" altLang="zh-TW" sz="1400" b="1" dirty="0">
                          <a:latin typeface="微軟正黑體" panose="020B0604030504040204" pitchFamily="34" charset="-120"/>
                          <a:ea typeface="微軟正黑體" panose="020B0604030504040204" pitchFamily="34" charset="-120"/>
                        </a:rPr>
                        <a:t>)</a:t>
                      </a:r>
                      <a:r>
                        <a:rPr lang="zh-TW" altLang="en-US" sz="1400" b="1" kern="0" spc="-3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400" b="1" dirty="0">
                        <a:latin typeface="微軟正黑體" panose="020B0604030504040204" pitchFamily="34" charset="-120"/>
                        <a:ea typeface="微軟正黑體" panose="020B0604030504040204" pitchFamily="34" charset="-120"/>
                      </a:endParaRPr>
                    </a:p>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兵棋推演檢討報告。</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含照片、簽到單</a:t>
                      </a:r>
                      <a:r>
                        <a:rPr lang="en-US" altLang="zh-TW" sz="1400" b="1" dirty="0">
                          <a:latin typeface="微軟正黑體" panose="020B0604030504040204" pitchFamily="34" charset="-120"/>
                          <a:ea typeface="微軟正黑體" panose="020B0604030504040204" pitchFamily="34" charset="-120"/>
                        </a:rPr>
                        <a:t>)</a:t>
                      </a:r>
                      <a:r>
                        <a:rPr lang="zh-TW" altLang="en-US" sz="1400" b="1" kern="0" spc="-3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400" b="1" dirty="0">
                        <a:latin typeface="微軟正黑體" panose="020B0604030504040204" pitchFamily="34" charset="-120"/>
                        <a:ea typeface="微軟正黑體" panose="020B0604030504040204" pitchFamily="34" charset="-120"/>
                      </a:endParaRPr>
                    </a:p>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兵棋推演改善追蹤紀錄。</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含照片、簽到單</a:t>
                      </a:r>
                      <a:r>
                        <a:rPr lang="en-US" altLang="zh-TW" sz="1400" b="1" dirty="0">
                          <a:latin typeface="微軟正黑體" panose="020B0604030504040204" pitchFamily="34" charset="-120"/>
                          <a:ea typeface="微軟正黑體" panose="020B0604030504040204" pitchFamily="34" charset="-120"/>
                        </a:rPr>
                        <a:t>)</a:t>
                      </a:r>
                      <a:r>
                        <a:rPr lang="zh-TW" altLang="en-US" sz="1400" b="1" kern="0" spc="-3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400" b="1" dirty="0">
                        <a:latin typeface="微軟正黑體" panose="020B0604030504040204" pitchFamily="34" charset="-120"/>
                        <a:ea typeface="微軟正黑體" panose="020B0604030504040204" pitchFamily="34" charset="-12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408692289"/>
                  </a:ext>
                </a:extLst>
              </a:tr>
              <a:tr h="681903">
                <a:tc vMerge="1">
                  <a:txBody>
                    <a:bodyPr/>
                    <a:lstStyle/>
                    <a:p>
                      <a:endParaRPr lang="zh-TW" altLang="en-US" dirty="0"/>
                    </a:p>
                  </a:txBody>
                  <a:tcPr>
                    <a:lnT w="12700" cap="flat" cmpd="sng" algn="ctr">
                      <a:solidFill>
                        <a:srgbClr val="63809B"/>
                      </a:solidFill>
                      <a:prstDash val="solid"/>
                      <a:round/>
                      <a:headEnd type="none" w="med" len="med"/>
                      <a:tailEnd type="none" w="med" len="med"/>
                    </a:lnT>
                  </a:tcPr>
                </a:tc>
                <a:tc vMerge="1">
                  <a:txBody>
                    <a:bodyPr/>
                    <a:lstStyle/>
                    <a:p>
                      <a:pPr algn="ctr">
                        <a:lnSpc>
                          <a:spcPts val="1800"/>
                        </a:lnSpc>
                        <a:spcAft>
                          <a:spcPts val="0"/>
                        </a:spcAft>
                      </a:pPr>
                      <a:endParaRPr lang="zh-TW" sz="1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檢視公所防救災資源，研擬相應對策</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1800"/>
                        </a:lnSpc>
                        <a:spcAft>
                          <a:spcPts val="0"/>
                        </a:spcAft>
                        <a:buFont typeface="Arial" panose="020B0604020202020204" pitchFamily="34" charset="0"/>
                        <a:buChar char="•"/>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兵棋推演手冊</a:t>
                      </a: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成果資料。</a:t>
                      </a: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含災害想定、腳本、圖資、細部狀況與處置回覆情形</a:t>
                      </a: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0" spc="-3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2182097701"/>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29</a:t>
            </a:fld>
            <a:endParaRPr lang="zh-CN" altLang="en-US"/>
          </a:p>
        </p:txBody>
      </p:sp>
      <p:sp>
        <p:nvSpPr>
          <p:cNvPr id="5" name="五邊形 4"/>
          <p:cNvSpPr/>
          <p:nvPr/>
        </p:nvSpPr>
        <p:spPr>
          <a:xfrm>
            <a:off x="0" y="123478"/>
            <a:ext cx="2123728" cy="360040"/>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檢附資料說明</a:t>
            </a:r>
          </a:p>
        </p:txBody>
      </p:sp>
    </p:spTree>
    <p:extLst>
      <p:ext uri="{BB962C8B-B14F-4D97-AF65-F5344CB8AC3E}">
        <p14:creationId xmlns:p14="http://schemas.microsoft.com/office/powerpoint/2010/main" val="1015753029"/>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print">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a:stretch/>
        </p:blipFill>
        <p:spPr>
          <a:xfrm>
            <a:off x="0" y="2571750"/>
            <a:ext cx="9144000" cy="2571750"/>
          </a:xfrm>
          <a:prstGeom prst="rect">
            <a:avLst/>
          </a:prstGeom>
        </p:spPr>
      </p:pic>
      <p:sp>
        <p:nvSpPr>
          <p:cNvPr id="3" name="矩形: 圆角 2">
            <a:extLst>
              <a:ext uri="{FF2B5EF4-FFF2-40B4-BE49-F238E27FC236}">
                <a16:creationId xmlns:a16="http://schemas.microsoft.com/office/drawing/2014/main" id="{89D50067-3C16-4BC6-9C68-D8CCE919350A}"/>
              </a:ext>
            </a:extLst>
          </p:cNvPr>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727686" y="1420780"/>
            <a:ext cx="1188135" cy="2123657"/>
            <a:chOff x="4499992" y="1114046"/>
            <a:chExt cx="519809" cy="521600"/>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21600"/>
            </a:xfrm>
            <a:prstGeom prst="rect">
              <a:avLst/>
            </a:prstGeom>
            <a:noFill/>
          </p:spPr>
          <p:txBody>
            <a:bodyPr wrap="square" lIns="0" tIns="0" rIns="0" bIns="0" rtlCol="0">
              <a:spAutoFit/>
            </a:bodyPr>
            <a:lstStyle/>
            <a:p>
              <a:r>
                <a:rPr lang="en-US" altLang="zh-CN" sz="13800" dirty="0">
                  <a:solidFill>
                    <a:schemeClr val="bg1"/>
                  </a:solidFill>
                  <a:ea typeface="微软雅黑" pitchFamily="34" charset="-122"/>
                  <a:cs typeface="Calibri" panose="020F0502020204030204" pitchFamily="34" charset="0"/>
                </a:rPr>
                <a:t>1</a:t>
              </a:r>
              <a:endParaRPr lang="zh-CN" altLang="en-US" sz="138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388176" y="2179769"/>
            <a:ext cx="5144264" cy="677108"/>
          </a:xfrm>
          <a:prstGeom prst="rect">
            <a:avLst/>
          </a:prstGeom>
          <a:noFill/>
        </p:spPr>
        <p:txBody>
          <a:bodyPr wrap="square" lIns="0" tIns="0" rIns="0" bIns="0" rtlCol="0">
            <a:spAutoFit/>
          </a:bodyPr>
          <a:lstStyle/>
          <a:p>
            <a:r>
              <a:rPr lang="zh-TW" altLang="en-US" sz="4400" b="1" dirty="0">
                <a:solidFill>
                  <a:schemeClr val="accent6"/>
                </a:solidFill>
                <a:latin typeface="微软雅黑" pitchFamily="34" charset="-122"/>
                <a:ea typeface="微软雅黑" pitchFamily="34" charset="-122"/>
              </a:rPr>
              <a:t>工作進度說明</a:t>
            </a:r>
            <a:endParaRPr lang="zh-CN" altLang="en-US" sz="4400" b="1" dirty="0">
              <a:solidFill>
                <a:schemeClr val="accent6"/>
              </a:solidFill>
              <a:latin typeface="微软雅黑" pitchFamily="34" charset="-122"/>
              <a:ea typeface="微软雅黑" pitchFamily="34" charset="-122"/>
            </a:endParaRPr>
          </a:p>
        </p:txBody>
      </p:sp>
      <p:sp>
        <p:nvSpPr>
          <p:cNvPr id="10" name="投影片編號版面配置區 27">
            <a:extLst>
              <a:ext uri="{FF2B5EF4-FFF2-40B4-BE49-F238E27FC236}">
                <a16:creationId xmlns:a16="http://schemas.microsoft.com/office/drawing/2014/main" id="{5C2540E9-5A81-4741-B048-ECD562794DBA}"/>
              </a:ext>
            </a:extLst>
          </p:cNvPr>
          <p:cNvSpPr>
            <a:spLocks noGrp="1"/>
          </p:cNvSpPr>
          <p:nvPr>
            <p:ph type="sldNum" sz="quarter" idx="4"/>
          </p:nvPr>
        </p:nvSpPr>
        <p:spPr>
          <a:xfrm>
            <a:off x="6876256" y="4746178"/>
            <a:ext cx="2133600" cy="273844"/>
          </a:xfrm>
        </p:spPr>
        <p:txBody>
          <a:bodyPr/>
          <a:lstStyle/>
          <a:p>
            <a:fld id="{994C8F1E-C324-4ECD-9D66-17513A2AE6B7}" type="slidenum">
              <a:rPr lang="zh-CN" altLang="en-US" smtClean="0"/>
              <a:pPr/>
              <a:t>3</a:t>
            </a:fld>
            <a:endParaRPr lang="zh-CN" altLang="en-US"/>
          </a:p>
        </p:txBody>
      </p:sp>
      <p:sp>
        <p:nvSpPr>
          <p:cNvPr id="12" name="文字方塊 11">
            <a:extLst>
              <a:ext uri="{FF2B5EF4-FFF2-40B4-BE49-F238E27FC236}">
                <a16:creationId xmlns:a16="http://schemas.microsoft.com/office/drawing/2014/main" id="{C8626CEB-8EA7-48D1-9D76-9D02FEC16AF1}"/>
              </a:ext>
            </a:extLst>
          </p:cNvPr>
          <p:cNvSpPr txBox="1">
            <a:spLocks noChangeArrowheads="1"/>
          </p:cNvSpPr>
          <p:nvPr/>
        </p:nvSpPr>
        <p:spPr bwMode="auto">
          <a:xfrm>
            <a:off x="3334100" y="3248858"/>
            <a:ext cx="5689600" cy="99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每月工作進度</a:t>
            </a:r>
            <a:r>
              <a:rPr lang="en-US" altLang="zh-TW" sz="1800" b="1" dirty="0">
                <a:latin typeface="微軟正黑體" panose="020B0604030504040204" pitchFamily="34" charset="-120"/>
                <a:ea typeface="微軟正黑體" panose="020B0604030504040204" pitchFamily="34" charset="-120"/>
              </a:rPr>
              <a:t>(10</a:t>
            </a:r>
            <a:r>
              <a:rPr lang="zh-TW" altLang="en-US" sz="1800" b="1" dirty="0">
                <a:latin typeface="微軟正黑體" panose="020B0604030504040204" pitchFamily="34" charset="-120"/>
                <a:ea typeface="微軟正黑體" panose="020B0604030504040204" pitchFamily="34" charset="-120"/>
              </a:rPr>
              <a:t>月</a:t>
            </a:r>
            <a:r>
              <a:rPr lang="en-US" altLang="zh-TW" sz="1800" b="1" dirty="0">
                <a:latin typeface="微軟正黑體" panose="020B0604030504040204" pitchFamily="34" charset="-120"/>
                <a:ea typeface="微軟正黑體" panose="020B0604030504040204" pitchFamily="34" charset="-120"/>
              </a:rPr>
              <a:t>)</a:t>
            </a:r>
          </a:p>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每月工作進度</a:t>
            </a:r>
            <a:r>
              <a:rPr lang="en-US" altLang="zh-TW" sz="1800" b="1" dirty="0">
                <a:latin typeface="微軟正黑體" panose="020B0604030504040204" pitchFamily="34" charset="-120"/>
                <a:ea typeface="微軟正黑體" panose="020B0604030504040204" pitchFamily="34" charset="-120"/>
              </a:rPr>
              <a:t>(11</a:t>
            </a:r>
            <a:r>
              <a:rPr lang="zh-TW" altLang="en-US" sz="1800" b="1" dirty="0">
                <a:latin typeface="微軟正黑體" panose="020B0604030504040204" pitchFamily="34" charset="-120"/>
                <a:ea typeface="微軟正黑體" panose="020B0604030504040204" pitchFamily="34" charset="-120"/>
              </a:rPr>
              <a:t>月</a:t>
            </a:r>
            <a:r>
              <a:rPr lang="en-US" altLang="zh-TW" sz="1800" b="1" dirty="0">
                <a:latin typeface="微軟正黑體" panose="020B0604030504040204" pitchFamily="34" charset="-120"/>
                <a:ea typeface="微軟正黑體" panose="020B0604030504040204" pitchFamily="34" charset="-120"/>
              </a:rPr>
              <a:t>)</a:t>
            </a:r>
          </a:p>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每月工作進度</a:t>
            </a:r>
            <a:r>
              <a:rPr lang="en-US" altLang="zh-TW" sz="1800" b="1" dirty="0">
                <a:latin typeface="微軟正黑體" panose="020B0604030504040204" pitchFamily="34" charset="-120"/>
                <a:ea typeface="微軟正黑體" panose="020B0604030504040204" pitchFamily="34" charset="-120"/>
              </a:rPr>
              <a:t>(12</a:t>
            </a:r>
            <a:r>
              <a:rPr lang="zh-TW" altLang="en-US" sz="1800" b="1" dirty="0">
                <a:latin typeface="微軟正黑體" panose="020B0604030504040204" pitchFamily="34" charset="-120"/>
                <a:ea typeface="微軟正黑體" panose="020B0604030504040204" pitchFamily="34" charset="-120"/>
              </a:rPr>
              <a:t>月</a:t>
            </a:r>
            <a:r>
              <a:rPr lang="en-US" altLang="zh-TW" sz="18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630356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166F6731-DAEB-4D68-B29A-249BFEEEE35A}"/>
              </a:ext>
            </a:extLst>
          </p:cNvPr>
          <p:cNvGraphicFramePr>
            <a:graphicFrameLocks noGrp="1"/>
          </p:cNvGraphicFramePr>
          <p:nvPr>
            <p:extLst>
              <p:ext uri="{D42A27DB-BD31-4B8C-83A1-F6EECF244321}">
                <p14:modId xmlns:p14="http://schemas.microsoft.com/office/powerpoint/2010/main" val="1477398704"/>
              </p:ext>
            </p:extLst>
          </p:nvPr>
        </p:nvGraphicFramePr>
        <p:xfrm>
          <a:off x="107504" y="555527"/>
          <a:ext cx="8902353" cy="4051085"/>
        </p:xfrm>
        <a:graphic>
          <a:graphicData uri="http://schemas.openxmlformats.org/drawingml/2006/table">
            <a:tbl>
              <a:tblPr firstRow="1" bandRow="1">
                <a:tableStyleId>{5C22544A-7EE6-4342-B048-85BDC9FD1C3A}</a:tableStyleId>
              </a:tblPr>
              <a:tblGrid>
                <a:gridCol w="951497">
                  <a:extLst>
                    <a:ext uri="{9D8B030D-6E8A-4147-A177-3AD203B41FA5}">
                      <a16:colId xmlns:a16="http://schemas.microsoft.com/office/drawing/2014/main" val="20000"/>
                    </a:ext>
                  </a:extLst>
                </a:gridCol>
                <a:gridCol w="1244265">
                  <a:extLst>
                    <a:ext uri="{9D8B030D-6E8A-4147-A177-3AD203B41FA5}">
                      <a16:colId xmlns:a16="http://schemas.microsoft.com/office/drawing/2014/main" val="20001"/>
                    </a:ext>
                  </a:extLst>
                </a:gridCol>
                <a:gridCol w="1463841">
                  <a:extLst>
                    <a:ext uri="{9D8B030D-6E8A-4147-A177-3AD203B41FA5}">
                      <a16:colId xmlns:a16="http://schemas.microsoft.com/office/drawing/2014/main" val="20002"/>
                    </a:ext>
                  </a:extLst>
                </a:gridCol>
                <a:gridCol w="5242750">
                  <a:extLst>
                    <a:ext uri="{9D8B030D-6E8A-4147-A177-3AD203B41FA5}">
                      <a16:colId xmlns:a16="http://schemas.microsoft.com/office/drawing/2014/main" val="20003"/>
                    </a:ext>
                  </a:extLst>
                </a:gridCol>
              </a:tblGrid>
              <a:tr h="460536">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主項目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工作項目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子工作項目</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tc>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資料檢附說明</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63809B"/>
                    </a:solidFill>
                  </a:tcPr>
                </a:tc>
                <a:extLst>
                  <a:ext uri="{0D108BD9-81ED-4DB2-BD59-A6C34878D82A}">
                    <a16:rowId xmlns:a16="http://schemas.microsoft.com/office/drawing/2014/main" val="10000"/>
                  </a:ext>
                </a:extLst>
              </a:tr>
              <a:tr h="907615">
                <a:tc rowSpan="2">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主項目三</a:t>
                      </a:r>
                    </a:p>
                    <a:p>
                      <a:pPr algn="ctr">
                        <a:lnSpc>
                          <a:spcPts val="1800"/>
                        </a:lnSpc>
                      </a:pPr>
                      <a:r>
                        <a:rPr lang="zh-TW" altLang="en-US" sz="1400" b="1" dirty="0">
                          <a:latin typeface="微軟正黑體" panose="020B0604030504040204" pitchFamily="34" charset="-120"/>
                          <a:ea typeface="微軟正黑體" panose="020B0604030504040204" pitchFamily="34" charset="-120"/>
                        </a:rPr>
                        <a:t>強化地區災害</a:t>
                      </a:r>
                    </a:p>
                    <a:p>
                      <a:pPr algn="ctr">
                        <a:lnSpc>
                          <a:spcPts val="1800"/>
                        </a:lnSpc>
                      </a:pPr>
                      <a:r>
                        <a:rPr lang="zh-TW" altLang="en-US" sz="1400" b="1" dirty="0">
                          <a:latin typeface="微軟正黑體" panose="020B0604030504040204" pitchFamily="34" charset="-120"/>
                          <a:ea typeface="微軟正黑體" panose="020B0604030504040204" pitchFamily="34" charset="-120"/>
                        </a:rPr>
                        <a:t>韌性</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盤點防救災</a:t>
                      </a:r>
                      <a:endParaRPr lang="en-US" alt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能量</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盤點鄉（鎮、市、區）防災能量</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依據災害潛勢套疊重要公有建築物之結果，提供位於水災、坡地、土石流災害、海嘯、輻射災害、土壤液化潛勢區之重要公有建築物清單。</a:t>
                      </a:r>
                      <a:r>
                        <a:rPr lang="en-US" altLang="zh-TW" sz="1400" b="1" u="sng" dirty="0">
                          <a:solidFill>
                            <a:srgbClr val="C00000"/>
                          </a:solidFill>
                          <a:latin typeface="微軟正黑體" panose="020B0604030504040204" pitchFamily="34" charset="-120"/>
                          <a:ea typeface="微軟正黑體" panose="020B0604030504040204" pitchFamily="34" charset="-120"/>
                        </a:rPr>
                        <a:t>(</a:t>
                      </a:r>
                      <a:r>
                        <a:rPr lang="zh-TW" altLang="en-US" sz="1400" b="1" u="sng" dirty="0">
                          <a:solidFill>
                            <a:srgbClr val="C00000"/>
                          </a:solidFill>
                          <a:latin typeface="微軟正黑體" panose="020B0604030504040204" pitchFamily="34" charset="-120"/>
                          <a:ea typeface="微軟正黑體" panose="020B0604030504040204" pitchFamily="34" charset="-120"/>
                        </a:rPr>
                        <a:t>銘傳協助彙整提供</a:t>
                      </a:r>
                      <a:r>
                        <a:rPr lang="en-US" altLang="zh-TW" sz="1400" b="1" u="sng" dirty="0">
                          <a:solidFill>
                            <a:srgbClr val="C00000"/>
                          </a:solidFill>
                          <a:latin typeface="微軟正黑體" panose="020B0604030504040204" pitchFamily="34" charset="-120"/>
                          <a:ea typeface="微軟正黑體" panose="020B0604030504040204" pitchFamily="34" charset="-120"/>
                        </a:rPr>
                        <a:t>)</a:t>
                      </a:r>
                      <a:endParaRPr lang="en-US" altLang="zh-TW" sz="1400" b="1" dirty="0">
                        <a:latin typeface="微軟正黑體" panose="020B0604030504040204" pitchFamily="34" charset="-120"/>
                        <a:ea typeface="微軟正黑體" panose="020B0604030504040204" pitchFamily="34" charset="-120"/>
                      </a:endParaRPr>
                    </a:p>
                    <a:p>
                      <a:pPr marL="285750" indent="-285750" algn="l">
                        <a:lnSpc>
                          <a:spcPts val="1800"/>
                        </a:lnSpc>
                        <a:buFont typeface="Arial" panose="020B0604020202020204" pitchFamily="34" charset="0"/>
                        <a:buChar char="•"/>
                      </a:pPr>
                      <a:r>
                        <a:rPr lang="en-US" altLang="zh-TW" sz="1400" b="1" dirty="0">
                          <a:latin typeface="微軟正黑體" panose="020B0604030504040204" pitchFamily="34" charset="-120"/>
                          <a:ea typeface="微軟正黑體" panose="020B0604030504040204" pitchFamily="34" charset="-120"/>
                        </a:rPr>
                        <a:t>EMIC</a:t>
                      </a:r>
                      <a:r>
                        <a:rPr lang="zh-TW" altLang="en-US" sz="1400" b="1" dirty="0">
                          <a:latin typeface="微軟正黑體" panose="020B0604030504040204" pitchFamily="34" charset="-120"/>
                          <a:ea typeface="微軟正黑體" panose="020B0604030504040204" pitchFamily="34" charset="-120"/>
                        </a:rPr>
                        <a:t>防救災資源資料庫清冊。</a:t>
                      </a:r>
                    </a:p>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避難收容處所清冊。</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5291">
                <a:tc vMerge="1">
                  <a:txBody>
                    <a:bodyPr/>
                    <a:lstStyle/>
                    <a:p>
                      <a:endParaRPr lang="zh-TW" altLang="en-US" dirty="0"/>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評估避難收容處所安全性</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評估避難收容處所安全性</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1800"/>
                        </a:lnSpc>
                        <a:spcAft>
                          <a:spcPts val="0"/>
                        </a:spcAft>
                        <a:buFont typeface="Arial" panose="020B0604020202020204" pitchFamily="34" charset="0"/>
                        <a:buChar char="•"/>
                      </a:pPr>
                      <a:r>
                        <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處已完成耐震評估初評之避難收容處所資料。</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3271237526"/>
                  </a:ext>
                </a:extLst>
              </a:tr>
              <a:tr h="728357">
                <a:tc rowSpan="2">
                  <a:txBody>
                    <a:bodyPr/>
                    <a:lstStyle/>
                    <a:p>
                      <a:pPr algn="ctr">
                        <a:lnSpc>
                          <a:spcPts val="1800"/>
                        </a:lnSpc>
                      </a:pPr>
                      <a:r>
                        <a:rPr lang="zh-TW" altLang="en-US" sz="1400" b="1" dirty="0">
                          <a:latin typeface="微軟正黑體" panose="020B0604030504040204" pitchFamily="34" charset="-120"/>
                          <a:ea typeface="微軟正黑體" panose="020B0604030504040204" pitchFamily="34" charset="-120"/>
                        </a:rPr>
                        <a:t>主項目四、</a:t>
                      </a:r>
                    </a:p>
                    <a:p>
                      <a:pPr algn="ctr">
                        <a:lnSpc>
                          <a:spcPts val="1800"/>
                        </a:lnSpc>
                      </a:pPr>
                      <a:r>
                        <a:rPr lang="zh-TW" altLang="en-US" sz="1400" b="1" dirty="0">
                          <a:latin typeface="微軟正黑體" panose="020B0604030504040204" pitchFamily="34" charset="-120"/>
                          <a:ea typeface="微軟正黑體" panose="020B0604030504040204" pitchFamily="34" charset="-120"/>
                        </a:rPr>
                        <a:t>促進民眾參與防救災工作</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solidFill>
                      <a:srgbClr val="FFFFFF"/>
                    </a:solidFill>
                  </a:tcPr>
                </a:tc>
                <a:tc rowSpan="2">
                  <a:txBody>
                    <a:bodyPr/>
                    <a:lstStyle/>
                    <a:p>
                      <a:pPr algn="ctr">
                        <a:lnSpc>
                          <a:spcPts val="1800"/>
                        </a:lnSpc>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向民眾推廣防災工作</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透過社區組織</a:t>
                      </a:r>
                      <a:endParaRPr lang="en-US" alt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800"/>
                        </a:lnSpc>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推廣</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indent="-285750" algn="l">
                        <a:lnSpc>
                          <a:spcPts val="1800"/>
                        </a:lnSpc>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本年度韌性社區</a:t>
                      </a:r>
                      <a:r>
                        <a:rPr lang="en-US" altLang="zh-TW" sz="1400" b="1" u="sng" dirty="0">
                          <a:solidFill>
                            <a:srgbClr val="C00000"/>
                          </a:solidFill>
                          <a:latin typeface="微軟正黑體" panose="020B0604030504040204" pitchFamily="34" charset="-120"/>
                          <a:ea typeface="微軟正黑體" panose="020B0604030504040204" pitchFamily="34" charset="-120"/>
                        </a:rPr>
                        <a:t>(</a:t>
                      </a:r>
                      <a:r>
                        <a:rPr lang="zh-TW" altLang="en-US" sz="1400" b="1" u="sng" dirty="0">
                          <a:solidFill>
                            <a:srgbClr val="C00000"/>
                          </a:solidFill>
                          <a:latin typeface="微軟正黑體" panose="020B0604030504040204" pitchFamily="34" charset="-120"/>
                          <a:ea typeface="微軟正黑體" panose="020B0604030504040204" pitchFamily="34" charset="-120"/>
                        </a:rPr>
                        <a:t>銘傳協助彙整提供</a:t>
                      </a:r>
                      <a:r>
                        <a:rPr lang="en-US" altLang="zh-TW" sz="1400" b="1" u="sng" dirty="0">
                          <a:solidFill>
                            <a:srgbClr val="C00000"/>
                          </a:solidFill>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，水患自主防災社區及土石流社區、治安社區各場次推動成果，檢附簡報、簽到單、照片。</a:t>
                      </a:r>
                    </a:p>
                  </a:txBody>
                  <a:tcPr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602394303"/>
                  </a:ext>
                </a:extLst>
              </a:tr>
              <a:tr h="1138052">
                <a:tc vMerge="1">
                  <a:txBody>
                    <a:bodyPr/>
                    <a:lstStyle/>
                    <a:p>
                      <a:pPr algn="ctr">
                        <a:lnSpc>
                          <a:spcPts val="2200"/>
                        </a:lnSpc>
                      </a:pPr>
                      <a:endParaRPr lang="zh-TW" altLang="en-US" sz="1600" b="1" dirty="0">
                        <a:latin typeface="微軟正黑體" panose="020B0604030504040204" pitchFamily="34" charset="-120"/>
                        <a:ea typeface="微軟正黑體" panose="020B0604030504040204" pitchFamily="34" charset="-120"/>
                      </a:endParaRPr>
                    </a:p>
                  </a:txBody>
                  <a:tcPr anchor="ctr"/>
                </a:tc>
                <a:tc vMerge="1">
                  <a:txBody>
                    <a:bodyPr/>
                    <a:lstStyle/>
                    <a:p>
                      <a:pPr algn="ctr">
                        <a:spcAft>
                          <a:spcPts val="0"/>
                        </a:spcAft>
                      </a:pP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algn="ctr">
                        <a:lnSpc>
                          <a:spcPts val="1800"/>
                        </a:lnSpc>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公所透過多元管道推廣</a:t>
                      </a: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tc>
                  <a:txBody>
                    <a:bodyPr/>
                    <a:lstStyle/>
                    <a:p>
                      <a:pPr marL="285750" lvl="0" indent="-285750" algn="l">
                        <a:lnSpc>
                          <a:spcPts val="1800"/>
                        </a:lnSpc>
                        <a:spcAft>
                          <a:spcPts val="0"/>
                        </a:spcAft>
                        <a:buFont typeface="Arial" panose="020B0604020202020204" pitchFamily="34" charset="0"/>
                        <a:buChar char="•"/>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表列各項推廣管道之名稱、提供資訊類別、提供資訊方式等資訊，例如公所網站防災專區、公所服務臺提供防災宣導文宣及其他宣導管道。</a:t>
                      </a:r>
                      <a:endParaRPr lang="en-US" altLang="zh-TW"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gn="l">
                        <a:lnSpc>
                          <a:spcPts val="1800"/>
                        </a:lnSpc>
                        <a:spcAft>
                          <a:spcPts val="0"/>
                        </a:spcAft>
                        <a:buFont typeface="Arial" panose="020B0604020202020204" pitchFamily="34" charset="0"/>
                        <a:buChar char="•"/>
                      </a:pPr>
                      <a:r>
                        <a:rPr lang="zh-TW" altLang="en-US" sz="14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表列向民眾進行防災宣導之場次、活動名稱、宣導對象、活動日期，並附上活動相關公文、計畫及照片。</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63809B"/>
                      </a:solidFill>
                      <a:prstDash val="solid"/>
                      <a:round/>
                      <a:headEnd type="none" w="med" len="med"/>
                      <a:tailEnd type="none" w="med" len="med"/>
                    </a:lnL>
                    <a:lnR w="12700" cap="flat" cmpd="sng" algn="ctr">
                      <a:solidFill>
                        <a:srgbClr val="63809B"/>
                      </a:solidFill>
                      <a:prstDash val="solid"/>
                      <a:round/>
                      <a:headEnd type="none" w="med" len="med"/>
                      <a:tailEnd type="none" w="med" len="med"/>
                    </a:lnR>
                    <a:lnT w="12700" cap="flat" cmpd="sng" algn="ctr">
                      <a:solidFill>
                        <a:srgbClr val="63809B"/>
                      </a:solidFill>
                      <a:prstDash val="solid"/>
                      <a:round/>
                      <a:headEnd type="none" w="med" len="med"/>
                      <a:tailEnd type="none" w="med" len="med"/>
                    </a:lnT>
                    <a:lnB w="12700" cap="flat" cmpd="sng" algn="ctr">
                      <a:solidFill>
                        <a:srgbClr val="63809B"/>
                      </a:solidFill>
                      <a:prstDash val="solid"/>
                      <a:round/>
                      <a:headEnd type="none" w="med" len="med"/>
                      <a:tailEnd type="none" w="med" len="med"/>
                    </a:lnB>
                    <a:solidFill>
                      <a:srgbClr val="FFFFFF"/>
                    </a:solidFill>
                  </a:tcPr>
                </a:tc>
                <a:extLst>
                  <a:ext uri="{0D108BD9-81ED-4DB2-BD59-A6C34878D82A}">
                    <a16:rowId xmlns:a16="http://schemas.microsoft.com/office/drawing/2014/main" val="1049331555"/>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30</a:t>
            </a:fld>
            <a:endParaRPr lang="zh-CN" altLang="en-US"/>
          </a:p>
        </p:txBody>
      </p:sp>
      <p:sp>
        <p:nvSpPr>
          <p:cNvPr id="3" name="五邊形 2"/>
          <p:cNvSpPr/>
          <p:nvPr/>
        </p:nvSpPr>
        <p:spPr>
          <a:xfrm>
            <a:off x="0" y="123478"/>
            <a:ext cx="2123728" cy="360040"/>
          </a:xfrm>
          <a:prstGeom prst="homePlate">
            <a:avLst/>
          </a:prstGeom>
          <a:solidFill>
            <a:srgbClr val="9C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檢附資料說明</a:t>
            </a:r>
          </a:p>
        </p:txBody>
      </p:sp>
    </p:spTree>
    <p:extLst>
      <p:ext uri="{BB962C8B-B14F-4D97-AF65-F5344CB8AC3E}">
        <p14:creationId xmlns:p14="http://schemas.microsoft.com/office/powerpoint/2010/main" val="92929762"/>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994C8F1E-C324-4ECD-9D66-17513A2AE6B7}" type="slidenum">
              <a:rPr lang="zh-CN" altLang="en-US" smtClean="0"/>
              <a:pPr/>
              <a:t>31</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7753484"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二、</a:t>
            </a:r>
            <a:r>
              <a:rPr lang="en-US" altLang="zh-TW" sz="2400" b="1" dirty="0">
                <a:latin typeface="微软雅黑" pitchFamily="34" charset="-122"/>
                <a:ea typeface="微软雅黑" pitchFamily="34" charset="-122"/>
              </a:rPr>
              <a:t>109</a:t>
            </a:r>
            <a:r>
              <a:rPr lang="zh-TW" altLang="en-US" sz="2400" b="1" dirty="0">
                <a:latin typeface="微软雅黑" pitchFamily="34" charset="-122"/>
                <a:ea typeface="微软雅黑" pitchFamily="34" charset="-122"/>
              </a:rPr>
              <a:t>年度教育訓練課程規劃調查。</a:t>
            </a:r>
          </a:p>
        </p:txBody>
      </p:sp>
      <p:sp>
        <p:nvSpPr>
          <p:cNvPr id="8" name="矩形 7">
            <a:extLst>
              <a:ext uri="{FF2B5EF4-FFF2-40B4-BE49-F238E27FC236}">
                <a16:creationId xmlns:a16="http://schemas.microsoft.com/office/drawing/2014/main" id="{6AB23726-1E86-49CC-8C04-61EBACD5B7B5}"/>
              </a:ext>
            </a:extLst>
          </p:cNvPr>
          <p:cNvSpPr/>
          <p:nvPr/>
        </p:nvSpPr>
        <p:spPr>
          <a:xfrm>
            <a:off x="107504" y="510955"/>
            <a:ext cx="7356543" cy="3785652"/>
          </a:xfrm>
          <a:prstGeom prst="rect">
            <a:avLst/>
          </a:prstGeom>
        </p:spPr>
        <p:txBody>
          <a:bodyPr wrap="square">
            <a:spAutoFit/>
          </a:bodyPr>
          <a:lstStyle/>
          <a:p>
            <a:r>
              <a:rPr lang="zh-TW" altLang="zh-TW" sz="2000" b="1" dirty="0">
                <a:latin typeface="微軟正黑體" panose="020B0604030504040204" pitchFamily="34" charset="-120"/>
                <a:ea typeface="微軟正黑體" panose="020B0604030504040204" pitchFamily="34" charset="-120"/>
              </a:rPr>
              <a:t>說明：</a:t>
            </a:r>
            <a:endParaRPr lang="en-US" altLang="zh-TW" sz="2000" b="1" dirty="0">
              <a:latin typeface="微軟正黑體" panose="020B0604030504040204" pitchFamily="34" charset="-120"/>
              <a:ea typeface="微軟正黑體" panose="020B0604030504040204" pitchFamily="34" charset="-120"/>
            </a:endParaRPr>
          </a:p>
          <a:p>
            <a:endParaRPr lang="en-US" altLang="zh-TW"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dirty="0">
                <a:latin typeface="微軟正黑體" panose="020B0604030504040204" pitchFamily="34" charset="-120"/>
                <a:ea typeface="微軟正黑體" panose="020B0604030504040204" pitchFamily="34" charset="-120"/>
              </a:rPr>
              <a:t>針對本縣各局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處</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及各鄉</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鎮、市</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公所災害防救業務人員，設計課程意願調查，</a:t>
            </a:r>
            <a:r>
              <a:rPr lang="zh-TW" altLang="en-US" sz="2000" b="1" u="sng" dirty="0">
                <a:solidFill>
                  <a:srgbClr val="CC0099"/>
                </a:solidFill>
                <a:latin typeface="微軟正黑體" panose="020B0604030504040204" pitchFamily="34" charset="-120"/>
                <a:ea typeface="微軟正黑體" panose="020B0604030504040204" pitchFamily="34" charset="-120"/>
              </a:rPr>
              <a:t>規劃明年</a:t>
            </a:r>
            <a:r>
              <a:rPr lang="en-US" altLang="zh-TW" sz="2000" b="1" u="sng" dirty="0">
                <a:solidFill>
                  <a:srgbClr val="CC0099"/>
                </a:solidFill>
                <a:latin typeface="微軟正黑體" panose="020B0604030504040204" pitchFamily="34" charset="-120"/>
                <a:ea typeface="微軟正黑體" panose="020B0604030504040204" pitchFamily="34" charset="-120"/>
              </a:rPr>
              <a:t>(109</a:t>
            </a:r>
            <a:r>
              <a:rPr lang="zh-TW" altLang="en-US" sz="2000" b="1" u="sng" dirty="0">
                <a:solidFill>
                  <a:srgbClr val="CC0099"/>
                </a:solidFill>
                <a:latin typeface="微軟正黑體" panose="020B0604030504040204" pitchFamily="34" charset="-120"/>
                <a:ea typeface="微軟正黑體" panose="020B0604030504040204" pitchFamily="34" charset="-120"/>
              </a:rPr>
              <a:t>年</a:t>
            </a:r>
            <a:r>
              <a:rPr lang="en-US" altLang="zh-TW" sz="2000" b="1" u="sng" dirty="0">
                <a:solidFill>
                  <a:srgbClr val="CC0099"/>
                </a:solidFill>
                <a:latin typeface="微軟正黑體" panose="020B0604030504040204" pitchFamily="34" charset="-120"/>
                <a:ea typeface="微軟正黑體" panose="020B0604030504040204" pitchFamily="34" charset="-120"/>
              </a:rPr>
              <a:t>)</a:t>
            </a:r>
            <a:r>
              <a:rPr lang="zh-TW" altLang="en-US" sz="2000" b="1" u="sng" dirty="0">
                <a:solidFill>
                  <a:srgbClr val="CC0099"/>
                </a:solidFill>
                <a:latin typeface="微軟正黑體" panose="020B0604030504040204" pitchFamily="34" charset="-120"/>
                <a:ea typeface="微軟正黑體" panose="020B0604030504040204" pitchFamily="34" charset="-120"/>
              </a:rPr>
              <a:t>教育訓練課程</a:t>
            </a:r>
            <a:r>
              <a:rPr lang="zh-TW" altLang="en-US" sz="2000" b="1" dirty="0">
                <a:latin typeface="微軟正黑體" panose="020B0604030504040204" pitchFamily="34" charset="-120"/>
                <a:ea typeface="微軟正黑體" panose="020B0604030504040204" pitchFamily="34" charset="-120"/>
              </a:rPr>
              <a:t>，藉由災害防救相關講習課程與實際操作方式，輔導人事流動率大的災防業務人員能有學習、精進防救災相關知識之機會、瞭解災害防救之相關資訊、提昇防災應變能力。</a:t>
            </a:r>
          </a:p>
          <a:p>
            <a:pPr marL="457200" indent="-457200">
              <a:buFont typeface="+mj-ea"/>
              <a:buAutoNum type="ea1ChtPeriod"/>
            </a:pPr>
            <a:endParaRPr lang="zh-TW" altLang="en-US"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dirty="0">
                <a:latin typeface="微軟正黑體" panose="020B0604030504040204" pitchFamily="34" charset="-120"/>
                <a:ea typeface="微軟正黑體" panose="020B0604030504040204" pitchFamily="34" charset="-120"/>
              </a:rPr>
              <a:t>請於</a:t>
            </a:r>
            <a:r>
              <a:rPr lang="en-US" altLang="zh-TW" sz="2000" b="1" u="sng" dirty="0">
                <a:solidFill>
                  <a:srgbClr val="BD392F"/>
                </a:solidFill>
                <a:latin typeface="微軟正黑體" panose="020B0604030504040204" pitchFamily="34" charset="-120"/>
                <a:ea typeface="微軟正黑體" panose="020B0604030504040204" pitchFamily="34" charset="-120"/>
              </a:rPr>
              <a:t>108</a:t>
            </a:r>
            <a:r>
              <a:rPr lang="zh-TW" altLang="en-US" sz="2000" b="1" u="sng" dirty="0">
                <a:solidFill>
                  <a:srgbClr val="BD392F"/>
                </a:solidFill>
                <a:latin typeface="微軟正黑體" panose="020B0604030504040204" pitchFamily="34" charset="-120"/>
                <a:ea typeface="微軟正黑體" panose="020B0604030504040204" pitchFamily="34" charset="-120"/>
              </a:rPr>
              <a:t>年</a:t>
            </a:r>
            <a:r>
              <a:rPr lang="en-US" altLang="zh-TW" sz="2000" b="1" u="sng" dirty="0">
                <a:solidFill>
                  <a:srgbClr val="BD392F"/>
                </a:solidFill>
                <a:latin typeface="微軟正黑體" panose="020B0604030504040204" pitchFamily="34" charset="-120"/>
                <a:ea typeface="微軟正黑體" panose="020B0604030504040204" pitchFamily="34" charset="-120"/>
              </a:rPr>
              <a:t>12</a:t>
            </a:r>
            <a:r>
              <a:rPr lang="zh-TW" altLang="en-US" sz="2000" b="1" u="sng" dirty="0">
                <a:solidFill>
                  <a:srgbClr val="BD392F"/>
                </a:solidFill>
                <a:latin typeface="微軟正黑體" panose="020B0604030504040204" pitchFamily="34" charset="-120"/>
                <a:ea typeface="微軟正黑體" panose="020B0604030504040204" pitchFamily="34" charset="-120"/>
              </a:rPr>
              <a:t>月</a:t>
            </a:r>
            <a:r>
              <a:rPr lang="en-US" altLang="zh-TW" sz="2000" b="1" u="sng" dirty="0">
                <a:solidFill>
                  <a:srgbClr val="BD392F"/>
                </a:solidFill>
                <a:latin typeface="微軟正黑體" panose="020B0604030504040204" pitchFamily="34" charset="-120"/>
                <a:ea typeface="微軟正黑體" panose="020B0604030504040204" pitchFamily="34" charset="-120"/>
              </a:rPr>
              <a:t>13</a:t>
            </a:r>
            <a:r>
              <a:rPr lang="zh-TW" altLang="en-US" sz="2000" b="1" u="sng" dirty="0">
                <a:solidFill>
                  <a:srgbClr val="BD392F"/>
                </a:solidFill>
                <a:latin typeface="微軟正黑體" panose="020B0604030504040204" pitchFamily="34" charset="-120"/>
                <a:ea typeface="微軟正黑體" panose="020B0604030504040204" pitchFamily="34" charset="-120"/>
              </a:rPr>
              <a:t>日</a:t>
            </a:r>
            <a:r>
              <a:rPr lang="en-US" altLang="zh-TW" sz="2000" b="1" u="sng" dirty="0">
                <a:solidFill>
                  <a:srgbClr val="BD392F"/>
                </a:solidFill>
                <a:latin typeface="微軟正黑體" panose="020B0604030504040204" pitchFamily="34" charset="-120"/>
                <a:ea typeface="微軟正黑體" panose="020B0604030504040204" pitchFamily="34" charset="-120"/>
              </a:rPr>
              <a:t>(</a:t>
            </a:r>
            <a:r>
              <a:rPr lang="zh-TW" altLang="en-US" sz="2000" b="1" u="sng" dirty="0">
                <a:solidFill>
                  <a:srgbClr val="BD392F"/>
                </a:solidFill>
                <a:latin typeface="微軟正黑體" panose="020B0604030504040204" pitchFamily="34" charset="-120"/>
                <a:ea typeface="微軟正黑體" panose="020B0604030504040204" pitchFamily="34" charset="-120"/>
              </a:rPr>
              <a:t>四</a:t>
            </a:r>
            <a:r>
              <a:rPr lang="en-US" altLang="zh-TW" sz="2000" b="1" u="sng" dirty="0">
                <a:solidFill>
                  <a:srgbClr val="BD392F"/>
                </a:solidFill>
                <a:latin typeface="微軟正黑體" panose="020B0604030504040204" pitchFamily="34" charset="-120"/>
                <a:ea typeface="微軟正黑體" panose="020B0604030504040204" pitchFamily="34" charset="-120"/>
              </a:rPr>
              <a:t>)</a:t>
            </a:r>
            <a:r>
              <a:rPr lang="zh-TW" altLang="en-US" sz="2000" b="1" u="sng" dirty="0">
                <a:solidFill>
                  <a:srgbClr val="BD392F"/>
                </a:solidFill>
                <a:latin typeface="微軟正黑體" panose="020B0604030504040204" pitchFamily="34" charset="-120"/>
                <a:ea typeface="微軟正黑體" panose="020B0604030504040204" pitchFamily="34" charset="-120"/>
              </a:rPr>
              <a:t>前</a:t>
            </a:r>
            <a:r>
              <a:rPr lang="zh-TW" altLang="en-US" sz="2000" b="1" dirty="0">
                <a:latin typeface="微軟正黑體" panose="020B0604030504040204" pitchFamily="34" charset="-120"/>
                <a:ea typeface="微軟正黑體" panose="020B0604030504040204" pitchFamily="34" charset="-120"/>
              </a:rPr>
              <a:t>線上填寫</a:t>
            </a:r>
            <a:r>
              <a:rPr lang="zh-TW" altLang="en-US" sz="2000" b="1" u="sng" dirty="0">
                <a:solidFill>
                  <a:srgbClr val="CC0099"/>
                </a:solidFill>
                <a:latin typeface="微軟正黑體" panose="020B0604030504040204" pitchFamily="34" charset="-120"/>
                <a:ea typeface="微軟正黑體" panose="020B0604030504040204" pitchFamily="34" charset="-120"/>
              </a:rPr>
              <a:t>教育訓練課程意願調查問卷</a:t>
            </a:r>
            <a:r>
              <a:rPr lang="en-US" altLang="zh-TW" sz="2000" b="1" dirty="0">
                <a:latin typeface="微軟正黑體" panose="020B0604030504040204" pitchFamily="34" charset="-120"/>
                <a:ea typeface="微軟正黑體" panose="020B0604030504040204" pitchFamily="34" charset="-120"/>
              </a:rPr>
              <a:t>(GOOGLE</a:t>
            </a:r>
            <a:r>
              <a:rPr lang="zh-TW" altLang="en-US" sz="2000" b="1" dirty="0">
                <a:latin typeface="微軟正黑體" panose="020B0604030504040204" pitchFamily="34" charset="-120"/>
                <a:ea typeface="微軟正黑體" panose="020B0604030504040204" pitchFamily="34" charset="-120"/>
              </a:rPr>
              <a:t>表單：</a:t>
            </a:r>
            <a:r>
              <a:rPr lang="en-US" altLang="zh-TW" sz="2000" b="1" dirty="0">
                <a:latin typeface="微軟正黑體" panose="020B0604030504040204" pitchFamily="34" charset="-120"/>
                <a:ea typeface="微軟正黑體" panose="020B0604030504040204" pitchFamily="34" charset="-120"/>
              </a:rPr>
              <a:t>https://forms.gle/cbKPQqZU2g6SDUq99)</a:t>
            </a:r>
            <a:r>
              <a:rPr lang="zh-TW" altLang="en-US" sz="2000" b="1" dirty="0">
                <a:latin typeface="微軟正黑體" panose="020B0604030504040204" pitchFamily="34" charset="-120"/>
                <a:ea typeface="微軟正黑體" panose="020B0604030504040204" pitchFamily="34" charset="-120"/>
              </a:rPr>
              <a:t>俾便安排明年</a:t>
            </a:r>
            <a:r>
              <a:rPr lang="en-US" altLang="zh-TW" sz="2000" b="1" dirty="0">
                <a:latin typeface="微軟正黑體" panose="020B0604030504040204" pitchFamily="34" charset="-120"/>
                <a:ea typeface="微軟正黑體" panose="020B0604030504040204" pitchFamily="34" charset="-120"/>
              </a:rPr>
              <a:t>(109</a:t>
            </a:r>
            <a:r>
              <a:rPr lang="zh-TW" altLang="en-US" sz="2000" b="1" dirty="0">
                <a:latin typeface="微軟正黑體" panose="020B0604030504040204" pitchFamily="34" charset="-120"/>
                <a:ea typeface="微軟正黑體" panose="020B0604030504040204" pitchFamily="34" charset="-120"/>
              </a:rPr>
              <a:t>年</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教育訓練課程規劃。</a:t>
            </a:r>
            <a:endParaRPr lang="en-US" altLang="zh-TW" sz="2000" b="1" dirty="0">
              <a:latin typeface="微軟正黑體" panose="020B0604030504040204" pitchFamily="34" charset="-120"/>
              <a:ea typeface="微軟正黑體" panose="020B0604030504040204" pitchFamily="34" charset="-120"/>
            </a:endParaRPr>
          </a:p>
        </p:txBody>
      </p:sp>
      <p:pic>
        <p:nvPicPr>
          <p:cNvPr id="10" name="圖片 9">
            <a:extLst>
              <a:ext uri="{FF2B5EF4-FFF2-40B4-BE49-F238E27FC236}">
                <a16:creationId xmlns:a16="http://schemas.microsoft.com/office/drawing/2014/main" id="{03D29BD4-76C9-48BC-8D04-052226516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906" y="3082170"/>
            <a:ext cx="1400175" cy="1400175"/>
          </a:xfrm>
          <a:prstGeom prst="rect">
            <a:avLst/>
          </a:prstGeom>
        </p:spPr>
      </p:pic>
      <p:grpSp>
        <p:nvGrpSpPr>
          <p:cNvPr id="11" name="群組 10">
            <a:extLst>
              <a:ext uri="{FF2B5EF4-FFF2-40B4-BE49-F238E27FC236}">
                <a16:creationId xmlns:a16="http://schemas.microsoft.com/office/drawing/2014/main" id="{2DEA6B9B-CBD6-4772-BC3C-6195DF895776}"/>
              </a:ext>
            </a:extLst>
          </p:cNvPr>
          <p:cNvGrpSpPr/>
          <p:nvPr/>
        </p:nvGrpSpPr>
        <p:grpSpPr>
          <a:xfrm>
            <a:off x="7318237" y="4370240"/>
            <a:ext cx="1429844" cy="338554"/>
            <a:chOff x="7522030" y="4407775"/>
            <a:chExt cx="1429844" cy="338554"/>
          </a:xfrm>
        </p:grpSpPr>
        <p:sp>
          <p:nvSpPr>
            <p:cNvPr id="12" name="等腰三角形 11">
              <a:extLst>
                <a:ext uri="{FF2B5EF4-FFF2-40B4-BE49-F238E27FC236}">
                  <a16:creationId xmlns:a16="http://schemas.microsoft.com/office/drawing/2014/main" id="{2AC13917-B6C8-4167-BD28-6ECCCD21EA8C}"/>
                </a:ext>
              </a:extLst>
            </p:cNvPr>
            <p:cNvSpPr/>
            <p:nvPr/>
          </p:nvSpPr>
          <p:spPr>
            <a:xfrm>
              <a:off x="7522030" y="4451319"/>
              <a:ext cx="283028" cy="207767"/>
            </a:xfrm>
            <a:prstGeom prst="triangle">
              <a:avLst/>
            </a:prstGeom>
            <a:solidFill>
              <a:schemeClr val="accent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BDD718D8-EFF5-4A7B-B688-84E6223D8501}"/>
                </a:ext>
              </a:extLst>
            </p:cNvPr>
            <p:cNvSpPr txBox="1"/>
            <p:nvPr/>
          </p:nvSpPr>
          <p:spPr>
            <a:xfrm>
              <a:off x="7741286" y="4407775"/>
              <a:ext cx="1210588" cy="338554"/>
            </a:xfrm>
            <a:prstGeom prst="rect">
              <a:avLst/>
            </a:prstGeom>
            <a:noFill/>
          </p:spPr>
          <p:txBody>
            <a:bodyPr wrap="none" rtlCol="0">
              <a:spAutoFit/>
            </a:bodyPr>
            <a:lstStyle/>
            <a:p>
              <a:r>
                <a:rPr lang="zh-TW" altLang="en-US" sz="1600" b="1" dirty="0">
                  <a:solidFill>
                    <a:schemeClr val="accent6">
                      <a:lumMod val="75000"/>
                      <a:lumOff val="25000"/>
                    </a:schemeClr>
                  </a:solidFill>
                  <a:latin typeface="微軟正黑體" panose="020B0604030504040204" pitchFamily="34" charset="-120"/>
                  <a:ea typeface="微軟正黑體" panose="020B0604030504040204" pitchFamily="34" charset="-120"/>
                </a:rPr>
                <a:t>問卷填寫處</a:t>
              </a:r>
            </a:p>
          </p:txBody>
        </p:sp>
      </p:grpSp>
    </p:spTree>
    <p:extLst>
      <p:ext uri="{BB962C8B-B14F-4D97-AF65-F5344CB8AC3E}">
        <p14:creationId xmlns:p14="http://schemas.microsoft.com/office/powerpoint/2010/main" val="3540633546"/>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994C8F1E-C324-4ECD-9D66-17513A2AE6B7}" type="slidenum">
              <a:rPr lang="zh-CN" altLang="en-US" smtClean="0"/>
              <a:pPr/>
              <a:t>32</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7753484"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三、調查各公所</a:t>
            </a:r>
            <a:r>
              <a:rPr lang="en-US" altLang="zh-TW" sz="2400" b="1" dirty="0">
                <a:latin typeface="微软雅黑" pitchFamily="34" charset="-122"/>
                <a:ea typeface="微软雅黑" pitchFamily="34" charset="-122"/>
              </a:rPr>
              <a:t>108</a:t>
            </a:r>
            <a:r>
              <a:rPr lang="zh-TW" altLang="en-US" sz="2400" b="1" dirty="0">
                <a:latin typeface="微软雅黑" pitchFamily="34" charset="-122"/>
                <a:ea typeface="微软雅黑" pitchFamily="34" charset="-122"/>
              </a:rPr>
              <a:t>年災害事件並研提改善對策。</a:t>
            </a:r>
          </a:p>
        </p:txBody>
      </p:sp>
      <p:sp>
        <p:nvSpPr>
          <p:cNvPr id="8" name="矩形 7">
            <a:extLst>
              <a:ext uri="{FF2B5EF4-FFF2-40B4-BE49-F238E27FC236}">
                <a16:creationId xmlns:a16="http://schemas.microsoft.com/office/drawing/2014/main" id="{6AB23726-1E86-49CC-8C04-61EBACD5B7B5}"/>
              </a:ext>
            </a:extLst>
          </p:cNvPr>
          <p:cNvSpPr/>
          <p:nvPr/>
        </p:nvSpPr>
        <p:spPr>
          <a:xfrm>
            <a:off x="107504" y="510955"/>
            <a:ext cx="8784976" cy="2554545"/>
          </a:xfrm>
          <a:prstGeom prst="rect">
            <a:avLst/>
          </a:prstGeom>
        </p:spPr>
        <p:txBody>
          <a:bodyPr wrap="square">
            <a:spAutoFit/>
          </a:bodyPr>
          <a:lstStyle/>
          <a:p>
            <a:r>
              <a:rPr lang="zh-TW" altLang="zh-TW" sz="2000" b="1" dirty="0">
                <a:latin typeface="微軟正黑體" panose="020B0604030504040204" pitchFamily="34" charset="-120"/>
                <a:ea typeface="微軟正黑體" panose="020B0604030504040204" pitchFamily="34" charset="-120"/>
              </a:rPr>
              <a:t>說明：</a:t>
            </a:r>
            <a:endParaRPr lang="en-US" altLang="zh-TW" sz="2000" b="1" dirty="0">
              <a:latin typeface="微軟正黑體" panose="020B0604030504040204" pitchFamily="34" charset="-120"/>
              <a:ea typeface="微軟正黑體" panose="020B0604030504040204" pitchFamily="34" charset="-120"/>
            </a:endParaRPr>
          </a:p>
          <a:p>
            <a:endParaRPr lang="en-US" altLang="zh-TW"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dirty="0">
                <a:latin typeface="微軟正黑體" panose="020B0604030504040204" pitchFamily="34" charset="-120"/>
                <a:ea typeface="微軟正黑體" panose="020B0604030504040204" pitchFamily="34" charset="-120"/>
              </a:rPr>
              <a:t>惠請各公所更新及提報</a:t>
            </a:r>
            <a:r>
              <a:rPr lang="zh-TW" altLang="en-US" sz="2000" b="1" u="sng" dirty="0">
                <a:solidFill>
                  <a:srgbClr val="CC0099"/>
                </a:solidFill>
                <a:latin typeface="微軟正黑體" panose="020B0604030504040204" pitchFamily="34" charset="-120"/>
                <a:ea typeface="微軟正黑體" panose="020B0604030504040204" pitchFamily="34" charset="-120"/>
              </a:rPr>
              <a:t>「</a:t>
            </a:r>
            <a:r>
              <a:rPr lang="en-US" altLang="zh-TW" sz="2000" b="1" u="sng" dirty="0">
                <a:solidFill>
                  <a:srgbClr val="CC0099"/>
                </a:solidFill>
                <a:latin typeface="微軟正黑體" panose="020B0604030504040204" pitchFamily="34" charset="-120"/>
                <a:ea typeface="微軟正黑體" panose="020B0604030504040204" pitchFamily="34" charset="-120"/>
              </a:rPr>
              <a:t>108</a:t>
            </a:r>
            <a:r>
              <a:rPr lang="zh-TW" altLang="en-US" sz="2000" b="1" u="sng" dirty="0">
                <a:solidFill>
                  <a:srgbClr val="CC0099"/>
                </a:solidFill>
                <a:latin typeface="微軟正黑體" panose="020B0604030504040204" pitchFamily="34" charset="-120"/>
                <a:ea typeface="微軟正黑體" panose="020B0604030504040204" pitchFamily="34" charset="-120"/>
              </a:rPr>
              <a:t>年災害事件</a:t>
            </a:r>
            <a:r>
              <a:rPr lang="en-US" altLang="zh-TW" sz="2000" b="1" u="sng" dirty="0">
                <a:solidFill>
                  <a:srgbClr val="CC0099"/>
                </a:solidFill>
                <a:latin typeface="微軟正黑體" panose="020B0604030504040204" pitchFamily="34" charset="-120"/>
                <a:ea typeface="微軟正黑體" panose="020B0604030504040204" pitchFamily="34" charset="-120"/>
              </a:rPr>
              <a:t>(</a:t>
            </a:r>
            <a:r>
              <a:rPr lang="zh-TW" altLang="en-US" sz="2000" b="1" u="sng" dirty="0">
                <a:solidFill>
                  <a:srgbClr val="CC0099"/>
                </a:solidFill>
                <a:latin typeface="微軟正黑體" panose="020B0604030504040204" pitchFamily="34" charset="-120"/>
                <a:ea typeface="微軟正黑體" panose="020B0604030504040204" pitchFamily="34" charset="-120"/>
              </a:rPr>
              <a:t>水災、坡地、地震等災害</a:t>
            </a:r>
            <a:r>
              <a:rPr lang="en-US" altLang="zh-TW" sz="2000" b="1" u="sng" dirty="0">
                <a:solidFill>
                  <a:srgbClr val="CC0099"/>
                </a:solidFill>
                <a:latin typeface="微軟正黑體" panose="020B0604030504040204" pitchFamily="34" charset="-120"/>
                <a:ea typeface="微軟正黑體" panose="020B0604030504040204" pitchFamily="34" charset="-120"/>
              </a:rPr>
              <a:t>)</a:t>
            </a:r>
            <a:r>
              <a:rPr lang="zh-TW" altLang="en-US" sz="2000" b="1" u="sng" dirty="0">
                <a:solidFill>
                  <a:srgbClr val="CC0099"/>
                </a:solidFill>
                <a:latin typeface="微軟正黑體" panose="020B0604030504040204" pitchFamily="34" charset="-120"/>
                <a:ea typeface="微軟正黑體" panose="020B0604030504040204" pitchFamily="34" charset="-120"/>
              </a:rPr>
              <a:t>」相關資料</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災害類型、時間、地點、發生原因、影響範圍、人員傷亡、財損、與目前處置說明、災況照片、相關防災改善工程施工或編列預算進度</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，俾檢視轄內災害潛勢地區提擬之中長期改善對策及檢討地區災害防救計畫。</a:t>
            </a:r>
            <a:endParaRPr lang="en-US" altLang="zh-TW" sz="2000" b="1" dirty="0">
              <a:latin typeface="微軟正黑體" panose="020B0604030504040204" pitchFamily="34" charset="-120"/>
              <a:ea typeface="微軟正黑體" panose="020B0604030504040204" pitchFamily="34" charset="-120"/>
            </a:endParaRPr>
          </a:p>
          <a:p>
            <a:pPr marL="457200" indent="-457200">
              <a:buFont typeface="+mj-ea"/>
              <a:buAutoNum type="ea1ChtPeriod"/>
            </a:pPr>
            <a:endParaRPr lang="en-US" altLang="zh-TW" sz="2000" b="1" u="sng" dirty="0">
              <a:solidFill>
                <a:srgbClr val="BD392F"/>
              </a:solidFill>
              <a:latin typeface="微軟正黑體" panose="020B0604030504040204" pitchFamily="34" charset="-120"/>
              <a:ea typeface="微軟正黑體" panose="020B0604030504040204" pitchFamily="34" charset="-120"/>
            </a:endParaRPr>
          </a:p>
          <a:p>
            <a:pPr marL="457200" indent="-457200">
              <a:buFont typeface="+mj-ea"/>
              <a:buAutoNum type="ea1ChtPeriod"/>
            </a:pPr>
            <a:r>
              <a:rPr lang="zh-TW" altLang="en-US" sz="2000" b="1" u="sng" dirty="0">
                <a:solidFill>
                  <a:srgbClr val="BD392F"/>
                </a:solidFill>
                <a:latin typeface="微軟正黑體" panose="020B0604030504040204" pitchFamily="34" charset="-120"/>
                <a:ea typeface="微軟正黑體" panose="020B0604030504040204" pitchFamily="34" charset="-120"/>
              </a:rPr>
              <a:t>惠請於</a:t>
            </a:r>
            <a:r>
              <a:rPr lang="en-US" altLang="zh-TW" sz="2000" b="1" u="sng" dirty="0">
                <a:solidFill>
                  <a:srgbClr val="BD392F"/>
                </a:solidFill>
                <a:latin typeface="微軟正黑體" panose="020B0604030504040204" pitchFamily="34" charset="-120"/>
                <a:ea typeface="微軟正黑體" panose="020B0604030504040204" pitchFamily="34" charset="-120"/>
              </a:rPr>
              <a:t>108</a:t>
            </a:r>
            <a:r>
              <a:rPr lang="zh-TW" altLang="en-US" sz="2000" b="1" u="sng" dirty="0">
                <a:solidFill>
                  <a:srgbClr val="BD392F"/>
                </a:solidFill>
                <a:latin typeface="微軟正黑體" panose="020B0604030504040204" pitchFamily="34" charset="-120"/>
                <a:ea typeface="微軟正黑體" panose="020B0604030504040204" pitchFamily="34" charset="-120"/>
              </a:rPr>
              <a:t>年</a:t>
            </a:r>
            <a:r>
              <a:rPr lang="en-US" altLang="zh-TW" sz="2000" b="1" u="sng" dirty="0">
                <a:solidFill>
                  <a:srgbClr val="BD392F"/>
                </a:solidFill>
                <a:latin typeface="微軟正黑體" panose="020B0604030504040204" pitchFamily="34" charset="-120"/>
                <a:ea typeface="微軟正黑體" panose="020B0604030504040204" pitchFamily="34" charset="-120"/>
              </a:rPr>
              <a:t>12</a:t>
            </a:r>
            <a:r>
              <a:rPr lang="zh-TW" altLang="en-US" sz="2000" b="1" u="sng" dirty="0">
                <a:solidFill>
                  <a:srgbClr val="BD392F"/>
                </a:solidFill>
                <a:latin typeface="微軟正黑體" panose="020B0604030504040204" pitchFamily="34" charset="-120"/>
                <a:ea typeface="微軟正黑體" panose="020B0604030504040204" pitchFamily="34" charset="-120"/>
              </a:rPr>
              <a:t>月</a:t>
            </a:r>
            <a:r>
              <a:rPr lang="en-US" altLang="zh-TW" sz="2000" b="1" u="sng" dirty="0">
                <a:solidFill>
                  <a:srgbClr val="BD392F"/>
                </a:solidFill>
                <a:latin typeface="微軟正黑體" panose="020B0604030504040204" pitchFamily="34" charset="-120"/>
                <a:ea typeface="微軟正黑體" panose="020B0604030504040204" pitchFamily="34" charset="-120"/>
              </a:rPr>
              <a:t>21</a:t>
            </a:r>
            <a:r>
              <a:rPr lang="zh-TW" altLang="en-US" sz="2000" b="1" u="sng" dirty="0">
                <a:solidFill>
                  <a:srgbClr val="BD392F"/>
                </a:solidFill>
                <a:latin typeface="微軟正黑體" panose="020B0604030504040204" pitchFamily="34" charset="-120"/>
                <a:ea typeface="微軟正黑體" panose="020B0604030504040204" pitchFamily="34" charset="-120"/>
              </a:rPr>
              <a:t>日</a:t>
            </a:r>
            <a:r>
              <a:rPr lang="en-US" altLang="zh-TW" sz="2000" b="1" u="sng" dirty="0">
                <a:solidFill>
                  <a:srgbClr val="BD392F"/>
                </a:solidFill>
                <a:latin typeface="微軟正黑體" panose="020B0604030504040204" pitchFamily="34" charset="-120"/>
                <a:ea typeface="微軟正黑體" panose="020B0604030504040204" pitchFamily="34" charset="-120"/>
              </a:rPr>
              <a:t>(</a:t>
            </a:r>
            <a:r>
              <a:rPr lang="zh-TW" altLang="en-US" sz="2000" b="1" u="sng" dirty="0">
                <a:solidFill>
                  <a:srgbClr val="BD392F"/>
                </a:solidFill>
                <a:latin typeface="微軟正黑體" panose="020B0604030504040204" pitchFamily="34" charset="-120"/>
                <a:ea typeface="微軟正黑體" panose="020B0604030504040204" pitchFamily="34" charset="-120"/>
              </a:rPr>
              <a:t>五</a:t>
            </a:r>
            <a:r>
              <a:rPr lang="en-US" altLang="zh-TW" sz="2000" b="1" u="sng" dirty="0">
                <a:solidFill>
                  <a:srgbClr val="BD392F"/>
                </a:solidFill>
                <a:latin typeface="微軟正黑體" panose="020B0604030504040204" pitchFamily="34" charset="-120"/>
                <a:ea typeface="微軟正黑體" panose="020B0604030504040204" pitchFamily="34" charset="-120"/>
              </a:rPr>
              <a:t>)</a:t>
            </a:r>
            <a:r>
              <a:rPr lang="zh-TW" altLang="en-US" sz="2000" b="1" u="sng" dirty="0">
                <a:solidFill>
                  <a:srgbClr val="BD392F"/>
                </a:solidFill>
                <a:latin typeface="微軟正黑體" panose="020B0604030504040204" pitchFamily="34" charset="-120"/>
                <a:ea typeface="微軟正黑體" panose="020B0604030504040204" pitchFamily="34" charset="-120"/>
              </a:rPr>
              <a:t>前提供相關資料。</a:t>
            </a:r>
            <a:endParaRPr lang="zh-TW" altLang="en-US" sz="2000" b="1"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78C6B8E2-9071-4DBF-A21A-A1765B8C576E}"/>
              </a:ext>
            </a:extLst>
          </p:cNvPr>
          <p:cNvSpPr/>
          <p:nvPr/>
        </p:nvSpPr>
        <p:spPr>
          <a:xfrm>
            <a:off x="238123" y="4440433"/>
            <a:ext cx="7262133" cy="4458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附件</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、災害潛勢地區調查及短中長期計畫改善措施</a:t>
            </a:r>
            <a:r>
              <a:rPr lang="en-US" altLang="zh-TW" sz="2000" dirty="0">
                <a:latin typeface="微軟正黑體" panose="020B0604030504040204" pitchFamily="34" charset="-120"/>
                <a:ea typeface="微軟正黑體" panose="020B0604030504040204" pitchFamily="34" charset="-120"/>
              </a:rPr>
              <a:t>-108</a:t>
            </a:r>
            <a:r>
              <a:rPr lang="zh-TW" altLang="en-US" sz="2000" dirty="0">
                <a:latin typeface="微軟正黑體" panose="020B0604030504040204" pitchFamily="34" charset="-120"/>
                <a:ea typeface="微軟正黑體" panose="020B0604030504040204" pitchFamily="34" charset="-120"/>
              </a:rPr>
              <a:t>年</a:t>
            </a:r>
            <a:endParaRPr lang="zh-TW"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0145982"/>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31D9CE8-17B0-4F8B-9B77-648F021BB6AB}"/>
              </a:ext>
            </a:extLst>
          </p:cNvPr>
          <p:cNvPicPr>
            <a:picLocks noChangeAspect="1"/>
          </p:cNvPicPr>
          <p:nvPr/>
        </p:nvPicPr>
        <p:blipFill rotWithShape="1">
          <a:blip r:embed="rId2" cstate="print">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a:stretch/>
        </p:blipFill>
        <p:spPr>
          <a:xfrm>
            <a:off x="0" y="0"/>
            <a:ext cx="9144000" cy="2571750"/>
          </a:xfrm>
          <a:prstGeom prst="rect">
            <a:avLst/>
          </a:prstGeom>
        </p:spPr>
      </p:pic>
      <p:sp>
        <p:nvSpPr>
          <p:cNvPr id="12" name="矩形: 圆角 11">
            <a:extLst>
              <a:ext uri="{FF2B5EF4-FFF2-40B4-BE49-F238E27FC236}">
                <a16:creationId xmlns:a16="http://schemas.microsoft.com/office/drawing/2014/main" id="{1D5F35D6-1E72-4C4F-A492-0C10C53547F1}"/>
              </a:ext>
            </a:extLst>
          </p:cNvPr>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6940925-B00D-499E-BFEC-FCB553CB2877}"/>
              </a:ext>
            </a:extLst>
          </p:cNvPr>
          <p:cNvSpPr/>
          <p:nvPr/>
        </p:nvSpPr>
        <p:spPr>
          <a:xfrm>
            <a:off x="3203848" y="3307338"/>
            <a:ext cx="2705135" cy="61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组合 16">
            <a:extLst>
              <a:ext uri="{FF2B5EF4-FFF2-40B4-BE49-F238E27FC236}">
                <a16:creationId xmlns:a16="http://schemas.microsoft.com/office/drawing/2014/main" id="{163816B0-01B2-4BD4-BCE1-123E15F266FA}"/>
              </a:ext>
            </a:extLst>
          </p:cNvPr>
          <p:cNvGrpSpPr/>
          <p:nvPr/>
        </p:nvGrpSpPr>
        <p:grpSpPr>
          <a:xfrm>
            <a:off x="7884368" y="627534"/>
            <a:ext cx="504056" cy="360040"/>
            <a:chOff x="7596336" y="740307"/>
            <a:chExt cx="504056" cy="360040"/>
          </a:xfrm>
        </p:grpSpPr>
        <p:cxnSp>
          <p:nvCxnSpPr>
            <p:cNvPr id="14" name="直接连接符 13">
              <a:extLst>
                <a:ext uri="{FF2B5EF4-FFF2-40B4-BE49-F238E27FC236}">
                  <a16:creationId xmlns:a16="http://schemas.microsoft.com/office/drawing/2014/main" id="{41187E59-9576-4D61-9C23-7079E8325C25}"/>
                </a:ext>
              </a:extLst>
            </p:cNvPr>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DD233BD-3DE3-4306-A347-6E1DA41C8334}"/>
                </a:ext>
              </a:extLst>
            </p:cNvPr>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投影片編號版面配置區 1">
            <a:extLst>
              <a:ext uri="{FF2B5EF4-FFF2-40B4-BE49-F238E27FC236}">
                <a16:creationId xmlns:a16="http://schemas.microsoft.com/office/drawing/2014/main" id="{3155383C-644D-4783-B450-AF2B52D568DE}"/>
              </a:ext>
            </a:extLst>
          </p:cNvPr>
          <p:cNvSpPr>
            <a:spLocks noGrp="1"/>
          </p:cNvSpPr>
          <p:nvPr>
            <p:ph type="sldNum" sz="quarter" idx="4"/>
          </p:nvPr>
        </p:nvSpPr>
        <p:spPr/>
        <p:txBody>
          <a:bodyPr/>
          <a:lstStyle/>
          <a:p>
            <a:fld id="{994C8F1E-C324-4ECD-9D66-17513A2AE6B7}" type="slidenum">
              <a:rPr lang="zh-CN" altLang="en-US" smtClean="0"/>
              <a:pPr/>
              <a:t>33</a:t>
            </a:fld>
            <a:endParaRPr lang="zh-CN" altLang="en-US"/>
          </a:p>
        </p:txBody>
      </p:sp>
      <p:grpSp>
        <p:nvGrpSpPr>
          <p:cNvPr id="26" name="群組 25">
            <a:extLst>
              <a:ext uri="{FF2B5EF4-FFF2-40B4-BE49-F238E27FC236}">
                <a16:creationId xmlns:a16="http://schemas.microsoft.com/office/drawing/2014/main" id="{8B33BB70-2303-4ED2-8E2D-899294F46260}"/>
              </a:ext>
            </a:extLst>
          </p:cNvPr>
          <p:cNvGrpSpPr/>
          <p:nvPr/>
        </p:nvGrpSpPr>
        <p:grpSpPr>
          <a:xfrm>
            <a:off x="725323" y="1233230"/>
            <a:ext cx="7603987" cy="2665977"/>
            <a:chOff x="451031" y="-5094"/>
            <a:chExt cx="10630944" cy="4388136"/>
          </a:xfrm>
        </p:grpSpPr>
        <p:sp>
          <p:nvSpPr>
            <p:cNvPr id="27" name="文本框 60">
              <a:extLst>
                <a:ext uri="{FF2B5EF4-FFF2-40B4-BE49-F238E27FC236}">
                  <a16:creationId xmlns:a16="http://schemas.microsoft.com/office/drawing/2014/main" id="{FF63C199-CE8C-4682-9371-AE8804BE2A92}"/>
                </a:ext>
              </a:extLst>
            </p:cNvPr>
            <p:cNvSpPr txBox="1">
              <a:spLocks noChangeArrowheads="1"/>
            </p:cNvSpPr>
            <p:nvPr/>
          </p:nvSpPr>
          <p:spPr bwMode="auto">
            <a:xfrm>
              <a:off x="3312159" y="3420516"/>
              <a:ext cx="4672424" cy="9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TW" altLang="en-US" sz="1600" dirty="0">
                  <a:solidFill>
                    <a:schemeClr val="bg1"/>
                  </a:solidFill>
                  <a:latin typeface="+mj-ea"/>
                  <a:ea typeface="+mj-ea"/>
                </a:rPr>
                <a:t>    </a:t>
              </a:r>
              <a:r>
                <a:rPr lang="en-US" altLang="zh-CN" sz="1600" dirty="0">
                  <a:solidFill>
                    <a:schemeClr val="bg1"/>
                  </a:solidFill>
                  <a:latin typeface="+mj-ea"/>
                  <a:ea typeface="+mj-ea"/>
                </a:rPr>
                <a:t>  </a:t>
              </a:r>
              <a:r>
                <a:rPr lang="zh-TW" altLang="en-US" sz="1600" dirty="0">
                  <a:solidFill>
                    <a:schemeClr val="bg1"/>
                  </a:solidFill>
                  <a:latin typeface="+mj-ea"/>
                  <a:ea typeface="+mj-ea"/>
                </a:rPr>
                <a:t>銘傳大學都市規劃與防災學系</a:t>
              </a:r>
            </a:p>
            <a:p>
              <a:pPr>
                <a:lnSpc>
                  <a:spcPct val="100000"/>
                </a:lnSpc>
                <a:spcBef>
                  <a:spcPct val="0"/>
                </a:spcBef>
                <a:buFontTx/>
                <a:buNone/>
              </a:pPr>
              <a:r>
                <a:rPr lang="zh-TW" altLang="en-US" sz="1600" dirty="0">
                  <a:solidFill>
                    <a:schemeClr val="bg1"/>
                  </a:solidFill>
                  <a:latin typeface="+mj-ea"/>
                  <a:ea typeface="+mj-ea"/>
                </a:rPr>
                <a:t>      國土減災規劃設計研究中心</a:t>
              </a:r>
            </a:p>
          </p:txBody>
        </p:sp>
        <p:sp>
          <p:nvSpPr>
            <p:cNvPr id="28" name="文本框 59">
              <a:extLst>
                <a:ext uri="{FF2B5EF4-FFF2-40B4-BE49-F238E27FC236}">
                  <a16:creationId xmlns:a16="http://schemas.microsoft.com/office/drawing/2014/main" id="{7890D32E-BF2A-4F9F-B96C-3A2B263AE780}"/>
                </a:ext>
              </a:extLst>
            </p:cNvPr>
            <p:cNvSpPr txBox="1">
              <a:spLocks noChangeArrowheads="1"/>
            </p:cNvSpPr>
            <p:nvPr/>
          </p:nvSpPr>
          <p:spPr bwMode="auto">
            <a:xfrm>
              <a:off x="451031" y="-5094"/>
              <a:ext cx="10630944" cy="292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ts val="4500"/>
                </a:lnSpc>
                <a:spcBef>
                  <a:spcPct val="0"/>
                </a:spcBef>
                <a:buFontTx/>
                <a:buNone/>
              </a:pPr>
              <a:r>
                <a:rPr lang="zh-TW" altLang="en-US" sz="3200" b="1" dirty="0">
                  <a:latin typeface="Microsoft YaHei" panose="020B0503020204020204" pitchFamily="34" charset="-122"/>
                  <a:ea typeface="Microsoft YaHei" panose="020B0503020204020204" pitchFamily="34" charset="-122"/>
                </a:rPr>
                <a:t>簡報結束</a:t>
              </a:r>
              <a:r>
                <a:rPr lang="en-US" altLang="zh-TW" sz="3200" b="1" dirty="0">
                  <a:latin typeface="Microsoft YaHei" panose="020B0503020204020204" pitchFamily="34" charset="-122"/>
                  <a:ea typeface="Microsoft YaHei" panose="020B0503020204020204" pitchFamily="34" charset="-122"/>
                </a:rPr>
                <a:t>!</a:t>
              </a:r>
              <a:r>
                <a:rPr lang="zh-TW" altLang="en-US" sz="3200" b="1" dirty="0">
                  <a:latin typeface="Microsoft YaHei" panose="020B0503020204020204" pitchFamily="34" charset="-122"/>
                  <a:ea typeface="Microsoft YaHei" panose="020B0503020204020204" pitchFamily="34" charset="-122"/>
                </a:rPr>
                <a:t>感謝聆聽、</a:t>
              </a:r>
              <a:endParaRPr lang="en-US" altLang="zh-TW" sz="3200" b="1" dirty="0">
                <a:latin typeface="Microsoft YaHei" panose="020B0503020204020204" pitchFamily="34" charset="-122"/>
                <a:ea typeface="Microsoft YaHei" panose="020B0503020204020204" pitchFamily="34" charset="-122"/>
              </a:endParaRPr>
            </a:p>
            <a:p>
              <a:pPr>
                <a:lnSpc>
                  <a:spcPts val="4500"/>
                </a:lnSpc>
                <a:spcBef>
                  <a:spcPct val="0"/>
                </a:spcBef>
                <a:buFontTx/>
                <a:buNone/>
              </a:pPr>
              <a:r>
                <a:rPr lang="zh-TW" altLang="en-US" sz="3200" b="1" dirty="0">
                  <a:latin typeface="Microsoft YaHei" panose="020B0503020204020204" pitchFamily="34" charset="-122"/>
                  <a:ea typeface="Microsoft YaHei" panose="020B0503020204020204" pitchFamily="34" charset="-122"/>
                </a:rPr>
                <a:t>感謝縣府及各公所承辦長官一年辛勞，</a:t>
              </a:r>
            </a:p>
            <a:p>
              <a:pPr>
                <a:lnSpc>
                  <a:spcPts val="4500"/>
                </a:lnSpc>
                <a:spcBef>
                  <a:spcPct val="0"/>
                </a:spcBef>
                <a:buFontTx/>
                <a:buNone/>
              </a:pPr>
              <a:r>
                <a:rPr lang="zh-TW" altLang="en-US" sz="3200" b="1" dirty="0">
                  <a:latin typeface="Microsoft YaHei" panose="020B0503020204020204" pitchFamily="34" charset="-122"/>
                  <a:ea typeface="Microsoft YaHei" panose="020B0503020204020204" pitchFamily="34" charset="-122"/>
                </a:rPr>
                <a:t>敬祝耶誕平安、新年快樂</a:t>
              </a:r>
              <a:r>
                <a:rPr lang="en-US" altLang="zh-TW" sz="3200" b="1" dirty="0">
                  <a:latin typeface="Microsoft YaHei" panose="020B0503020204020204" pitchFamily="34" charset="-122"/>
                  <a:ea typeface="Microsoft YaHei" panose="020B0503020204020204" pitchFamily="34" charset="-122"/>
                </a:rPr>
                <a:t>!</a:t>
              </a:r>
              <a:endParaRPr lang="zh-TW" altLang="en-US" sz="3200" b="1" dirty="0">
                <a:latin typeface="Microsoft YaHei" panose="020B0503020204020204" pitchFamily="34" charset="-122"/>
                <a:ea typeface="Microsoft YaHei" panose="020B0503020204020204" pitchFamily="34" charset="-122"/>
              </a:endParaRPr>
            </a:p>
          </p:txBody>
        </p:sp>
        <p:cxnSp>
          <p:nvCxnSpPr>
            <p:cNvPr id="29" name="直接连接符 63">
              <a:extLst>
                <a:ext uri="{FF2B5EF4-FFF2-40B4-BE49-F238E27FC236}">
                  <a16:creationId xmlns:a16="http://schemas.microsoft.com/office/drawing/2014/main" id="{FEF56D61-79F5-4A59-99EB-E02EC2F66E1F}"/>
                </a:ext>
              </a:extLst>
            </p:cNvPr>
            <p:cNvCxnSpPr/>
            <p:nvPr/>
          </p:nvCxnSpPr>
          <p:spPr>
            <a:xfrm>
              <a:off x="2395538" y="3349625"/>
              <a:ext cx="11318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64">
              <a:extLst>
                <a:ext uri="{FF2B5EF4-FFF2-40B4-BE49-F238E27FC236}">
                  <a16:creationId xmlns:a16="http://schemas.microsoft.com/office/drawing/2014/main" id="{E3A0AD00-50E2-4CC0-8D2F-CC24194913BA}"/>
                </a:ext>
              </a:extLst>
            </p:cNvPr>
            <p:cNvCxnSpPr/>
            <p:nvPr/>
          </p:nvCxnSpPr>
          <p:spPr>
            <a:xfrm>
              <a:off x="8351838" y="3349625"/>
              <a:ext cx="11318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圖片 5">
            <a:extLst>
              <a:ext uri="{FF2B5EF4-FFF2-40B4-BE49-F238E27FC236}">
                <a16:creationId xmlns:a16="http://schemas.microsoft.com/office/drawing/2014/main" id="{2B23FD9A-8ABD-4D6E-B2B9-5EE80D478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280113"/>
            <a:ext cx="2043850" cy="612000"/>
          </a:xfrm>
          <a:prstGeom prst="rect">
            <a:avLst/>
          </a:prstGeom>
        </p:spPr>
      </p:pic>
      <p:pic>
        <p:nvPicPr>
          <p:cNvPr id="8" name="圖片 7" descr="一張含有 坐, 黑色, 時鐘, 白色 的圖片&#10;&#10;自動產生的描述">
            <a:extLst>
              <a:ext uri="{FF2B5EF4-FFF2-40B4-BE49-F238E27FC236}">
                <a16:creationId xmlns:a16="http://schemas.microsoft.com/office/drawing/2014/main" id="{8110529C-1B58-4425-9BCB-C5EF2DB0A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291910"/>
            <a:ext cx="2341463" cy="720000"/>
          </a:xfrm>
          <a:prstGeom prst="rect">
            <a:avLst/>
          </a:prstGeom>
        </p:spPr>
      </p:pic>
      <p:pic>
        <p:nvPicPr>
          <p:cNvPr id="18" name="圖片 17">
            <a:extLst>
              <a:ext uri="{FF2B5EF4-FFF2-40B4-BE49-F238E27FC236}">
                <a16:creationId xmlns:a16="http://schemas.microsoft.com/office/drawing/2014/main" id="{CC4AB3DD-8892-4785-9A19-A99CAF913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342" y="162432"/>
            <a:ext cx="2064238" cy="2064238"/>
          </a:xfrm>
          <a:prstGeom prst="rect">
            <a:avLst/>
          </a:prstGeom>
        </p:spPr>
      </p:pic>
    </p:spTree>
    <p:extLst>
      <p:ext uri="{BB962C8B-B14F-4D97-AF65-F5344CB8AC3E}">
        <p14:creationId xmlns:p14="http://schemas.microsoft.com/office/powerpoint/2010/main" val="6114314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A2F76695-092D-4487-A2D8-80ABAEAEE926}"/>
              </a:ext>
            </a:extLst>
          </p:cNvPr>
          <p:cNvGraphicFramePr>
            <a:graphicFrameLocks noGrp="1"/>
          </p:cNvGraphicFramePr>
          <p:nvPr>
            <p:extLst>
              <p:ext uri="{D42A27DB-BD31-4B8C-83A1-F6EECF244321}">
                <p14:modId xmlns:p14="http://schemas.microsoft.com/office/powerpoint/2010/main" val="1909082243"/>
              </p:ext>
            </p:extLst>
          </p:nvPr>
        </p:nvGraphicFramePr>
        <p:xfrm>
          <a:off x="160878" y="570968"/>
          <a:ext cx="8863428" cy="4521062"/>
        </p:xfrm>
        <a:graphic>
          <a:graphicData uri="http://schemas.openxmlformats.org/drawingml/2006/table">
            <a:tbl>
              <a:tblPr>
                <a:tableStyleId>{0505E3EF-67EA-436B-97B2-0124C06EBD24}</a:tableStyleId>
              </a:tblPr>
              <a:tblGrid>
                <a:gridCol w="131477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87820">
                  <a:extLst>
                    <a:ext uri="{9D8B030D-6E8A-4147-A177-3AD203B41FA5}">
                      <a16:colId xmlns:a16="http://schemas.microsoft.com/office/drawing/2014/main" val="20004"/>
                    </a:ext>
                  </a:extLst>
                </a:gridCol>
                <a:gridCol w="1008979">
                  <a:extLst>
                    <a:ext uri="{9D8B030D-6E8A-4147-A177-3AD203B41FA5}">
                      <a16:colId xmlns:a16="http://schemas.microsoft.com/office/drawing/2014/main" val="20005"/>
                    </a:ext>
                  </a:extLst>
                </a:gridCol>
                <a:gridCol w="875387">
                  <a:extLst>
                    <a:ext uri="{9D8B030D-6E8A-4147-A177-3AD203B41FA5}">
                      <a16:colId xmlns:a16="http://schemas.microsoft.com/office/drawing/2014/main" val="20006"/>
                    </a:ext>
                  </a:extLst>
                </a:gridCol>
              </a:tblGrid>
              <a:tr h="27814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星期一</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星期二</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星期三</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星期四</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星期五</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星期六</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星期日</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extLst>
                  <a:ext uri="{0D108BD9-81ED-4DB2-BD59-A6C34878D82A}">
                    <a16:rowId xmlns:a16="http://schemas.microsoft.com/office/drawing/2014/main" val="10000"/>
                  </a:ext>
                </a:extLst>
              </a:tr>
              <a:tr h="716262">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30</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米塔颱風</a:t>
                      </a:r>
                      <a:endParaRPr kumimoji="0" lang="en-US" altLang="zh-TW" sz="1100" b="1"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1</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米塔颱風</a:t>
                      </a:r>
                      <a:endPar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2</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彙整米塔颱風災情</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聯繫參訪活動</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3</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彙整米塔颱風災情</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聯繫參訪活動</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4</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彙整第三成果資料</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教育訓練規劃</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5</a:t>
                      </a: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6</a:t>
                      </a:r>
                      <a:endParaRPr lang="zh-TW" altLang="en-US" sz="11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1"/>
                  </a:ext>
                </a:extLst>
              </a:tr>
              <a:tr h="75336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7</a:t>
                      </a:r>
                      <a:r>
                        <a:rPr kumimoji="0" lang="zh-TW" alt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    </a:t>
                      </a: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109</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年執行計畫書撰寫</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8</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公所開口契約資料整理</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9</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   </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109</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年執行計畫書</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公所開口契約資料整理</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函報第三季執行進度成果</a:t>
                      </a: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11</a:t>
                      </a:r>
                    </a:p>
                  </a:txBody>
                  <a:tcPr marL="68580" marR="68580" marT="34290" marB="34290" horzOverflow="overflow">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12</a:t>
                      </a:r>
                    </a:p>
                  </a:txBody>
                  <a:tcPr marL="68580" marR="68580" marT="34290" marB="34290" horzOverflow="overflow">
                    <a:solidFill>
                      <a:srgbClr val="EAEAEA"/>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13</a:t>
                      </a:r>
                    </a:p>
                  </a:txBody>
                  <a:tcPr marL="68580" marR="68580" marT="34290" marB="34290" horzOverflow="overflow">
                    <a:solidFill>
                      <a:srgbClr val="EAEAEA"/>
                    </a:solidFill>
                  </a:tcPr>
                </a:tc>
                <a:extLst>
                  <a:ext uri="{0D108BD9-81ED-4DB2-BD59-A6C34878D82A}">
                    <a16:rowId xmlns:a16="http://schemas.microsoft.com/office/drawing/2014/main" val="10002"/>
                  </a:ext>
                </a:extLst>
              </a:tr>
              <a:tr h="79208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14</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縣府、公所災害防救人員機構參訪活動</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15</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16</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期末報告撰寫</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17</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108</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年災害防救業務訪評公所現地訪視</a:t>
                      </a: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大同鄉公所</a:t>
                      </a: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a:t>
                      </a: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18</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19</a:t>
                      </a: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20</a:t>
                      </a:r>
                      <a:endParaRPr lang="zh-TW" altLang="en-US" sz="11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3"/>
                  </a:ext>
                </a:extLst>
              </a:tr>
              <a:tr h="866944">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21</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村</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里</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長、村</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里</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幹事及防災士災害防救教育訓練暨防災士表揚活動</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22</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109</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年執行計畫書修正、期末報告撰寫</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23</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整理問卷後測資料</a:t>
                      </a: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公所資料蒐集上傳</a:t>
                      </a: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24</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108</a:t>
                      </a:r>
                      <a:r>
                        <a:rPr kumimoji="0" lang="zh-TW" altLang="en-US"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年深耕計畫資訊網功能暨業務經驗座談會、整理問卷後測資料、公所資料蒐集上傳</a:t>
                      </a: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25</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整理問卷後測資料</a:t>
                      </a: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公所資料蒐集上傳</a:t>
                      </a: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26</a:t>
                      </a: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27</a:t>
                      </a:r>
                      <a:endParaRPr lang="zh-TW" altLang="en-US" sz="11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4"/>
                  </a:ext>
                </a:extLst>
              </a:tr>
              <a:tr h="906779">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28</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   整理問卷後測資料、公所資料蒐集上傳、韌性社區防災計畫書撰寫</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29</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韌性社區防災計畫書</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30</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期末報告撰寫</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rPr>
                        <a:t>31</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rPr>
                        <a:t>期末報告撰寫</a:t>
                      </a: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5"/>
                  </a:ext>
                </a:extLst>
              </a:tr>
            </a:tbl>
          </a:graphicData>
        </a:graphic>
      </p:graphicFrame>
      <p:grpSp>
        <p:nvGrpSpPr>
          <p:cNvPr id="40" name="群組 39">
            <a:extLst>
              <a:ext uri="{FF2B5EF4-FFF2-40B4-BE49-F238E27FC236}">
                <a16:creationId xmlns:a16="http://schemas.microsoft.com/office/drawing/2014/main" id="{406CD07C-C20E-49BB-8797-345E1AD693A7}"/>
              </a:ext>
            </a:extLst>
          </p:cNvPr>
          <p:cNvGrpSpPr/>
          <p:nvPr/>
        </p:nvGrpSpPr>
        <p:grpSpPr>
          <a:xfrm>
            <a:off x="7452320" y="62503"/>
            <a:ext cx="820808" cy="276999"/>
            <a:chOff x="7975309" y="1304175"/>
            <a:chExt cx="820808" cy="276999"/>
          </a:xfrm>
        </p:grpSpPr>
        <p:sp>
          <p:nvSpPr>
            <p:cNvPr id="41"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2" name="文字方塊 41">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grpSp>
        <p:nvGrpSpPr>
          <p:cNvPr id="147" name="群組 146">
            <a:extLst>
              <a:ext uri="{FF2B5EF4-FFF2-40B4-BE49-F238E27FC236}">
                <a16:creationId xmlns:a16="http://schemas.microsoft.com/office/drawing/2014/main" id="{406CD07C-C20E-49BB-8797-345E1AD693A7}"/>
              </a:ext>
            </a:extLst>
          </p:cNvPr>
          <p:cNvGrpSpPr/>
          <p:nvPr/>
        </p:nvGrpSpPr>
        <p:grpSpPr>
          <a:xfrm>
            <a:off x="7969089" y="300768"/>
            <a:ext cx="1194880" cy="276999"/>
            <a:chOff x="7651829" y="1302242"/>
            <a:chExt cx="1194880" cy="276999"/>
          </a:xfrm>
        </p:grpSpPr>
        <p:sp>
          <p:nvSpPr>
            <p:cNvPr id="148"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9" name="文字方塊 148">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英文地圖製作</a:t>
              </a:r>
              <a:endParaRPr lang="en-US" altLang="zh-TW" sz="1200" b="1" dirty="0">
                <a:solidFill>
                  <a:schemeClr val="bg1"/>
                </a:solidFill>
                <a:latin typeface="微軟正黑體" pitchFamily="34" charset="-120"/>
                <a:ea typeface="微軟正黑體" pitchFamily="34" charset="-120"/>
              </a:endParaRPr>
            </a:p>
          </p:txBody>
        </p:sp>
      </p:grpSp>
      <p:sp>
        <p:nvSpPr>
          <p:cNvPr id="2" name="投影片編號版面配置區 1"/>
          <p:cNvSpPr>
            <a:spLocks noGrp="1"/>
          </p:cNvSpPr>
          <p:nvPr>
            <p:ph type="sldNum" sz="quarter" idx="4"/>
          </p:nvPr>
        </p:nvSpPr>
        <p:spPr/>
        <p:txBody>
          <a:bodyPr/>
          <a:lstStyle/>
          <a:p>
            <a:fld id="{994C8F1E-C324-4ECD-9D66-17513A2AE6B7}" type="slidenum">
              <a:rPr lang="zh-CN" altLang="en-US" smtClean="0"/>
              <a:pPr/>
              <a:t>4</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3439366"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一、每月工作進度</a:t>
            </a:r>
            <a:r>
              <a:rPr lang="en-US" altLang="zh-TW" sz="2400" b="1" dirty="0">
                <a:latin typeface="微软雅黑" pitchFamily="34" charset="-122"/>
                <a:ea typeface="微软雅黑" pitchFamily="34" charset="-122"/>
              </a:rPr>
              <a:t>(10</a:t>
            </a:r>
            <a:r>
              <a:rPr lang="zh-TW" altLang="en-US" sz="2400" b="1" dirty="0">
                <a:latin typeface="微软雅黑" pitchFamily="34" charset="-122"/>
                <a:ea typeface="微软雅黑" pitchFamily="34" charset="-122"/>
              </a:rPr>
              <a:t>月</a:t>
            </a:r>
            <a:r>
              <a:rPr lang="en-US" altLang="zh-TW" sz="2400" b="1" dirty="0">
                <a:latin typeface="微软雅黑" pitchFamily="34" charset="-122"/>
                <a:ea typeface="微软雅黑" pitchFamily="34" charset="-122"/>
              </a:rPr>
              <a:t>)</a:t>
            </a:r>
            <a:endParaRPr lang="zh-CN" altLang="en-US" sz="2700" b="1" dirty="0">
              <a:latin typeface="微软雅黑" pitchFamily="34" charset="-122"/>
              <a:ea typeface="微软雅黑" pitchFamily="34" charset="-122"/>
            </a:endParaRPr>
          </a:p>
        </p:txBody>
      </p:sp>
      <p:grpSp>
        <p:nvGrpSpPr>
          <p:cNvPr id="12" name="群組 11">
            <a:extLst>
              <a:ext uri="{FF2B5EF4-FFF2-40B4-BE49-F238E27FC236}">
                <a16:creationId xmlns:a16="http://schemas.microsoft.com/office/drawing/2014/main" id="{70AA43F9-6270-4748-B407-2D5231077623}"/>
              </a:ext>
            </a:extLst>
          </p:cNvPr>
          <p:cNvGrpSpPr/>
          <p:nvPr/>
        </p:nvGrpSpPr>
        <p:grpSpPr>
          <a:xfrm>
            <a:off x="1124929" y="2224518"/>
            <a:ext cx="396262" cy="270272"/>
            <a:chOff x="1032094" y="2383505"/>
            <a:chExt cx="528348" cy="360363"/>
          </a:xfrm>
        </p:grpSpPr>
        <p:sp>
          <p:nvSpPr>
            <p:cNvPr id="13" name="橢圓 12">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4"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28" name="群組 27">
            <a:extLst>
              <a:ext uri="{FF2B5EF4-FFF2-40B4-BE49-F238E27FC236}">
                <a16:creationId xmlns:a16="http://schemas.microsoft.com/office/drawing/2014/main" id="{70AA43F9-6270-4748-B407-2D5231077623}"/>
              </a:ext>
            </a:extLst>
          </p:cNvPr>
          <p:cNvGrpSpPr/>
          <p:nvPr/>
        </p:nvGrpSpPr>
        <p:grpSpPr>
          <a:xfrm>
            <a:off x="5327866" y="3957662"/>
            <a:ext cx="396262" cy="270272"/>
            <a:chOff x="1032094" y="2383505"/>
            <a:chExt cx="528348" cy="360363"/>
          </a:xfrm>
        </p:grpSpPr>
        <p:sp>
          <p:nvSpPr>
            <p:cNvPr id="29" name="橢圓 28">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30"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31" name="群組 30">
            <a:extLst>
              <a:ext uri="{FF2B5EF4-FFF2-40B4-BE49-F238E27FC236}">
                <a16:creationId xmlns:a16="http://schemas.microsoft.com/office/drawing/2014/main" id="{DCC5FCC1-1F02-4695-86EA-BAD9CB82C6E9}"/>
              </a:ext>
            </a:extLst>
          </p:cNvPr>
          <p:cNvGrpSpPr/>
          <p:nvPr/>
        </p:nvGrpSpPr>
        <p:grpSpPr>
          <a:xfrm>
            <a:off x="6263354" y="49537"/>
            <a:ext cx="1290686" cy="276999"/>
            <a:chOff x="7302981" y="1281889"/>
            <a:chExt cx="1290686" cy="276999"/>
          </a:xfrm>
        </p:grpSpPr>
        <p:sp>
          <p:nvSpPr>
            <p:cNvPr id="32" name="矩形: 圓角 71">
              <a:extLst>
                <a:ext uri="{FF2B5EF4-FFF2-40B4-BE49-F238E27FC236}">
                  <a16:creationId xmlns:a16="http://schemas.microsoft.com/office/drawing/2014/main" id="{B869374F-04B5-4B57-A6CF-4C74CD7605B4}"/>
                </a:ext>
              </a:extLst>
            </p:cNvPr>
            <p:cNvSpPr/>
            <p:nvPr/>
          </p:nvSpPr>
          <p:spPr>
            <a:xfrm>
              <a:off x="7302981" y="1311224"/>
              <a:ext cx="1130033" cy="2345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3" name="文字方塊 32">
              <a:extLst>
                <a:ext uri="{FF2B5EF4-FFF2-40B4-BE49-F238E27FC236}">
                  <a16:creationId xmlns:a16="http://schemas.microsoft.com/office/drawing/2014/main" id="{824D6DAE-1856-415B-B05F-2DAFBDAAB79B}"/>
                </a:ext>
              </a:extLst>
            </p:cNvPr>
            <p:cNvSpPr txBox="1"/>
            <p:nvPr/>
          </p:nvSpPr>
          <p:spPr>
            <a:xfrm>
              <a:off x="7318805" y="1281889"/>
              <a:ext cx="1274862"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進駐應變中心</a:t>
              </a:r>
              <a:endParaRPr lang="en-US" altLang="zh-TW" sz="1200" b="1" dirty="0">
                <a:solidFill>
                  <a:schemeClr val="bg1"/>
                </a:solidFill>
                <a:latin typeface="微軟正黑體" pitchFamily="34" charset="-120"/>
                <a:ea typeface="微軟正黑體" pitchFamily="34" charset="-120"/>
              </a:endParaRPr>
            </a:p>
          </p:txBody>
        </p:sp>
      </p:grpSp>
      <p:grpSp>
        <p:nvGrpSpPr>
          <p:cNvPr id="37" name="群組 36">
            <a:extLst>
              <a:ext uri="{FF2B5EF4-FFF2-40B4-BE49-F238E27FC236}">
                <a16:creationId xmlns:a16="http://schemas.microsoft.com/office/drawing/2014/main" id="{406CD07C-C20E-49BB-8797-345E1AD693A7}"/>
              </a:ext>
            </a:extLst>
          </p:cNvPr>
          <p:cNvGrpSpPr/>
          <p:nvPr/>
        </p:nvGrpSpPr>
        <p:grpSpPr>
          <a:xfrm>
            <a:off x="5414720" y="62503"/>
            <a:ext cx="820808" cy="276999"/>
            <a:chOff x="7975309" y="1289100"/>
            <a:chExt cx="820808" cy="276999"/>
          </a:xfrm>
        </p:grpSpPr>
        <p:sp>
          <p:nvSpPr>
            <p:cNvPr id="38"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9" name="文字方塊 38">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43" name="群組 42">
            <a:extLst>
              <a:ext uri="{FF2B5EF4-FFF2-40B4-BE49-F238E27FC236}">
                <a16:creationId xmlns:a16="http://schemas.microsoft.com/office/drawing/2014/main" id="{406CD07C-C20E-49BB-8797-345E1AD693A7}"/>
              </a:ext>
            </a:extLst>
          </p:cNvPr>
          <p:cNvGrpSpPr/>
          <p:nvPr/>
        </p:nvGrpSpPr>
        <p:grpSpPr>
          <a:xfrm>
            <a:off x="4248520" y="49537"/>
            <a:ext cx="1194880" cy="276999"/>
            <a:chOff x="7651829" y="1302242"/>
            <a:chExt cx="1194880" cy="276999"/>
          </a:xfrm>
        </p:grpSpPr>
        <p:sp>
          <p:nvSpPr>
            <p:cNvPr id="44"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文字方塊 44">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en-US" altLang="zh-TW" sz="1200" b="1" dirty="0">
                  <a:solidFill>
                    <a:schemeClr val="bg1"/>
                  </a:solidFill>
                  <a:latin typeface="微軟正黑體" pitchFamily="34" charset="-120"/>
                  <a:ea typeface="微軟正黑體" pitchFamily="34" charset="-120"/>
                </a:rPr>
                <a:t>APP</a:t>
              </a:r>
              <a:r>
                <a:rPr lang="zh-TW" altLang="en-US" sz="1200" b="1" dirty="0">
                  <a:solidFill>
                    <a:schemeClr val="bg1"/>
                  </a:solidFill>
                  <a:latin typeface="微軟正黑體" pitchFamily="34" charset="-120"/>
                  <a:ea typeface="微軟正黑體" pitchFamily="34" charset="-120"/>
                </a:rPr>
                <a:t>故障排除</a:t>
              </a:r>
              <a:endParaRPr lang="en-US" altLang="zh-TW" sz="1200" b="1" dirty="0">
                <a:solidFill>
                  <a:schemeClr val="bg1"/>
                </a:solidFill>
                <a:latin typeface="微軟正黑體" pitchFamily="34" charset="-120"/>
                <a:ea typeface="微軟正黑體" pitchFamily="34" charset="-120"/>
              </a:endParaRPr>
            </a:p>
          </p:txBody>
        </p:sp>
      </p:grpSp>
      <p:grpSp>
        <p:nvGrpSpPr>
          <p:cNvPr id="46" name="群組 45"/>
          <p:cNvGrpSpPr/>
          <p:nvPr/>
        </p:nvGrpSpPr>
        <p:grpSpPr>
          <a:xfrm>
            <a:off x="143334" y="1286639"/>
            <a:ext cx="2700000" cy="276999"/>
            <a:chOff x="2800401" y="3009264"/>
            <a:chExt cx="2700000" cy="276999"/>
          </a:xfrm>
        </p:grpSpPr>
        <p:cxnSp>
          <p:nvCxnSpPr>
            <p:cNvPr id="47" name="直線單箭頭接點 46">
              <a:extLst>
                <a:ext uri="{FF2B5EF4-FFF2-40B4-BE49-F238E27FC236}">
                  <a16:creationId xmlns:a16="http://schemas.microsoft.com/office/drawing/2014/main" id="{D8C30EA0-9200-4A44-B8B4-5D7E85890C62}"/>
                </a:ext>
              </a:extLst>
            </p:cNvPr>
            <p:cNvCxnSpPr>
              <a:cxnSpLocks/>
            </p:cNvCxnSpPr>
            <p:nvPr/>
          </p:nvCxnSpPr>
          <p:spPr bwMode="auto">
            <a:xfrm flipV="1">
              <a:off x="2800401" y="3248013"/>
              <a:ext cx="2700000" cy="2342"/>
            </a:xfrm>
            <a:prstGeom prst="straightConnector1">
              <a:avLst/>
            </a:prstGeom>
            <a:ln w="57150">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48" name="群組 47">
              <a:extLst>
                <a:ext uri="{FF2B5EF4-FFF2-40B4-BE49-F238E27FC236}">
                  <a16:creationId xmlns:a16="http://schemas.microsoft.com/office/drawing/2014/main" id="{DCC5FCC1-1F02-4695-86EA-BAD9CB82C6E9}"/>
                </a:ext>
              </a:extLst>
            </p:cNvPr>
            <p:cNvGrpSpPr/>
            <p:nvPr/>
          </p:nvGrpSpPr>
          <p:grpSpPr>
            <a:xfrm>
              <a:off x="2809197" y="3009264"/>
              <a:ext cx="1290686" cy="276999"/>
              <a:chOff x="7302981" y="1281889"/>
              <a:chExt cx="1290686" cy="276999"/>
            </a:xfrm>
          </p:grpSpPr>
          <p:sp>
            <p:nvSpPr>
              <p:cNvPr id="49" name="矩形: 圓角 71">
                <a:extLst>
                  <a:ext uri="{FF2B5EF4-FFF2-40B4-BE49-F238E27FC236}">
                    <a16:creationId xmlns:a16="http://schemas.microsoft.com/office/drawing/2014/main" id="{B869374F-04B5-4B57-A6CF-4C74CD7605B4}"/>
                  </a:ext>
                </a:extLst>
              </p:cNvPr>
              <p:cNvSpPr/>
              <p:nvPr/>
            </p:nvSpPr>
            <p:spPr>
              <a:xfrm>
                <a:off x="7302981" y="1311224"/>
                <a:ext cx="1130033" cy="2345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0" name="文字方塊 49">
                <a:extLst>
                  <a:ext uri="{FF2B5EF4-FFF2-40B4-BE49-F238E27FC236}">
                    <a16:creationId xmlns:a16="http://schemas.microsoft.com/office/drawing/2014/main" id="{824D6DAE-1856-415B-B05F-2DAFBDAAB79B}"/>
                  </a:ext>
                </a:extLst>
              </p:cNvPr>
              <p:cNvSpPr txBox="1"/>
              <p:nvPr/>
            </p:nvSpPr>
            <p:spPr>
              <a:xfrm>
                <a:off x="7318805" y="1281889"/>
                <a:ext cx="1274862"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進駐應變中心</a:t>
                </a:r>
                <a:endParaRPr lang="en-US" altLang="zh-TW" sz="1200" b="1" dirty="0">
                  <a:solidFill>
                    <a:schemeClr val="bg1"/>
                  </a:solidFill>
                  <a:latin typeface="微軟正黑體" pitchFamily="34" charset="-120"/>
                  <a:ea typeface="微軟正黑體" pitchFamily="34" charset="-120"/>
                </a:endParaRPr>
              </a:p>
            </p:txBody>
          </p:sp>
        </p:grpSp>
      </p:grpSp>
      <p:grpSp>
        <p:nvGrpSpPr>
          <p:cNvPr id="51" name="群組 50"/>
          <p:cNvGrpSpPr/>
          <p:nvPr/>
        </p:nvGrpSpPr>
        <p:grpSpPr>
          <a:xfrm>
            <a:off x="2177967" y="977713"/>
            <a:ext cx="640293" cy="277869"/>
            <a:chOff x="938775" y="1603336"/>
            <a:chExt cx="640293" cy="277869"/>
          </a:xfrm>
        </p:grpSpPr>
        <p:grpSp>
          <p:nvGrpSpPr>
            <p:cNvPr id="52" name="群組 51">
              <a:extLst>
                <a:ext uri="{FF2B5EF4-FFF2-40B4-BE49-F238E27FC236}">
                  <a16:creationId xmlns:a16="http://schemas.microsoft.com/office/drawing/2014/main" id="{70AA43F9-6270-4748-B407-2D5231077623}"/>
                </a:ext>
              </a:extLst>
            </p:cNvPr>
            <p:cNvGrpSpPr/>
            <p:nvPr/>
          </p:nvGrpSpPr>
          <p:grpSpPr>
            <a:xfrm>
              <a:off x="1182806" y="1603336"/>
              <a:ext cx="396262" cy="270272"/>
              <a:chOff x="1032094" y="2383505"/>
              <a:chExt cx="528348" cy="360363"/>
            </a:xfrm>
          </p:grpSpPr>
          <p:sp>
            <p:nvSpPr>
              <p:cNvPr id="56" name="橢圓 55">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57"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53" name="群組 52">
              <a:extLst>
                <a:ext uri="{FF2B5EF4-FFF2-40B4-BE49-F238E27FC236}">
                  <a16:creationId xmlns:a16="http://schemas.microsoft.com/office/drawing/2014/main" id="{70AA43F9-6270-4748-B407-2D5231077623}"/>
                </a:ext>
              </a:extLst>
            </p:cNvPr>
            <p:cNvGrpSpPr/>
            <p:nvPr/>
          </p:nvGrpSpPr>
          <p:grpSpPr>
            <a:xfrm>
              <a:off x="938775" y="1610933"/>
              <a:ext cx="396262" cy="270272"/>
              <a:chOff x="1032094" y="2383505"/>
              <a:chExt cx="528348" cy="360363"/>
            </a:xfrm>
          </p:grpSpPr>
          <p:sp>
            <p:nvSpPr>
              <p:cNvPr id="54" name="橢圓 53">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55"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莊</a:t>
                </a:r>
              </a:p>
            </p:txBody>
          </p:sp>
        </p:grpSp>
      </p:grpSp>
      <p:grpSp>
        <p:nvGrpSpPr>
          <p:cNvPr id="58" name="群組 57"/>
          <p:cNvGrpSpPr/>
          <p:nvPr/>
        </p:nvGrpSpPr>
        <p:grpSpPr>
          <a:xfrm>
            <a:off x="5083835" y="2859782"/>
            <a:ext cx="640293" cy="277869"/>
            <a:chOff x="938775" y="1603336"/>
            <a:chExt cx="640293" cy="277869"/>
          </a:xfrm>
        </p:grpSpPr>
        <p:grpSp>
          <p:nvGrpSpPr>
            <p:cNvPr id="59" name="群組 58">
              <a:extLst>
                <a:ext uri="{FF2B5EF4-FFF2-40B4-BE49-F238E27FC236}">
                  <a16:creationId xmlns:a16="http://schemas.microsoft.com/office/drawing/2014/main" id="{70AA43F9-6270-4748-B407-2D5231077623}"/>
                </a:ext>
              </a:extLst>
            </p:cNvPr>
            <p:cNvGrpSpPr/>
            <p:nvPr/>
          </p:nvGrpSpPr>
          <p:grpSpPr>
            <a:xfrm>
              <a:off x="1182806" y="1603336"/>
              <a:ext cx="396262" cy="270272"/>
              <a:chOff x="1032094" y="2383505"/>
              <a:chExt cx="528348" cy="360363"/>
            </a:xfrm>
          </p:grpSpPr>
          <p:sp>
            <p:nvSpPr>
              <p:cNvPr id="63" name="橢圓 62">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64"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60" name="群組 59">
              <a:extLst>
                <a:ext uri="{FF2B5EF4-FFF2-40B4-BE49-F238E27FC236}">
                  <a16:creationId xmlns:a16="http://schemas.microsoft.com/office/drawing/2014/main" id="{70AA43F9-6270-4748-B407-2D5231077623}"/>
                </a:ext>
              </a:extLst>
            </p:cNvPr>
            <p:cNvGrpSpPr/>
            <p:nvPr/>
          </p:nvGrpSpPr>
          <p:grpSpPr>
            <a:xfrm>
              <a:off x="938775" y="1610933"/>
              <a:ext cx="396262" cy="270272"/>
              <a:chOff x="1032094" y="2383505"/>
              <a:chExt cx="528348" cy="360363"/>
            </a:xfrm>
          </p:grpSpPr>
          <p:sp>
            <p:nvSpPr>
              <p:cNvPr id="61" name="橢圓 60">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62"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黃</a:t>
                </a:r>
              </a:p>
            </p:txBody>
          </p:sp>
        </p:grpSp>
      </p:grpSp>
      <p:grpSp>
        <p:nvGrpSpPr>
          <p:cNvPr id="84" name="群組 83">
            <a:extLst>
              <a:ext uri="{FF2B5EF4-FFF2-40B4-BE49-F238E27FC236}">
                <a16:creationId xmlns:a16="http://schemas.microsoft.com/office/drawing/2014/main" id="{DCC5FCC1-1F02-4695-86EA-BAD9CB82C6E9}"/>
              </a:ext>
            </a:extLst>
          </p:cNvPr>
          <p:cNvGrpSpPr/>
          <p:nvPr/>
        </p:nvGrpSpPr>
        <p:grpSpPr>
          <a:xfrm>
            <a:off x="4622576" y="315482"/>
            <a:ext cx="1185411" cy="276999"/>
            <a:chOff x="7653774" y="1293699"/>
            <a:chExt cx="1185411" cy="276999"/>
          </a:xfrm>
        </p:grpSpPr>
        <p:sp>
          <p:nvSpPr>
            <p:cNvPr id="85"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6" name="文字方塊 85">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教育訓練籌備</a:t>
              </a:r>
              <a:endParaRPr lang="en-US" altLang="zh-TW" sz="1200" b="1" dirty="0">
                <a:solidFill>
                  <a:schemeClr val="bg1"/>
                </a:solidFill>
                <a:latin typeface="微軟正黑體" pitchFamily="34" charset="-120"/>
                <a:ea typeface="微軟正黑體" pitchFamily="34" charset="-120"/>
              </a:endParaRPr>
            </a:p>
          </p:txBody>
        </p:sp>
      </p:grpSp>
      <p:grpSp>
        <p:nvGrpSpPr>
          <p:cNvPr id="116" name="群組 115"/>
          <p:cNvGrpSpPr/>
          <p:nvPr/>
        </p:nvGrpSpPr>
        <p:grpSpPr>
          <a:xfrm>
            <a:off x="853041" y="980251"/>
            <a:ext cx="640293" cy="277869"/>
            <a:chOff x="938775" y="1603336"/>
            <a:chExt cx="640293" cy="277869"/>
          </a:xfrm>
        </p:grpSpPr>
        <p:grpSp>
          <p:nvGrpSpPr>
            <p:cNvPr id="117" name="群組 116">
              <a:extLst>
                <a:ext uri="{FF2B5EF4-FFF2-40B4-BE49-F238E27FC236}">
                  <a16:creationId xmlns:a16="http://schemas.microsoft.com/office/drawing/2014/main" id="{70AA43F9-6270-4748-B407-2D5231077623}"/>
                </a:ext>
              </a:extLst>
            </p:cNvPr>
            <p:cNvGrpSpPr/>
            <p:nvPr/>
          </p:nvGrpSpPr>
          <p:grpSpPr>
            <a:xfrm>
              <a:off x="1182806" y="1603336"/>
              <a:ext cx="396262" cy="270272"/>
              <a:chOff x="1032094" y="2383505"/>
              <a:chExt cx="528348" cy="360363"/>
            </a:xfrm>
          </p:grpSpPr>
          <p:sp>
            <p:nvSpPr>
              <p:cNvPr id="121" name="橢圓 120">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22"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118" name="群組 117">
              <a:extLst>
                <a:ext uri="{FF2B5EF4-FFF2-40B4-BE49-F238E27FC236}">
                  <a16:creationId xmlns:a16="http://schemas.microsoft.com/office/drawing/2014/main" id="{70AA43F9-6270-4748-B407-2D5231077623}"/>
                </a:ext>
              </a:extLst>
            </p:cNvPr>
            <p:cNvGrpSpPr/>
            <p:nvPr/>
          </p:nvGrpSpPr>
          <p:grpSpPr>
            <a:xfrm>
              <a:off x="938775" y="1610933"/>
              <a:ext cx="396262" cy="270272"/>
              <a:chOff x="1032094" y="2383505"/>
              <a:chExt cx="528348" cy="360363"/>
            </a:xfrm>
          </p:grpSpPr>
          <p:sp>
            <p:nvSpPr>
              <p:cNvPr id="119" name="橢圓 118">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20"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莊</a:t>
                </a:r>
              </a:p>
            </p:txBody>
          </p:sp>
        </p:grpSp>
      </p:grpSp>
      <p:grpSp>
        <p:nvGrpSpPr>
          <p:cNvPr id="123" name="群組 122">
            <a:extLst>
              <a:ext uri="{FF2B5EF4-FFF2-40B4-BE49-F238E27FC236}">
                <a16:creationId xmlns:a16="http://schemas.microsoft.com/office/drawing/2014/main" id="{70AA43F9-6270-4748-B407-2D5231077623}"/>
              </a:ext>
            </a:extLst>
          </p:cNvPr>
          <p:cNvGrpSpPr/>
          <p:nvPr/>
        </p:nvGrpSpPr>
        <p:grpSpPr>
          <a:xfrm>
            <a:off x="1130999" y="3000575"/>
            <a:ext cx="396262" cy="270272"/>
            <a:chOff x="1032094" y="2383505"/>
            <a:chExt cx="528348" cy="360363"/>
          </a:xfrm>
        </p:grpSpPr>
        <p:sp>
          <p:nvSpPr>
            <p:cNvPr id="124" name="橢圓 123">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25"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129" name="群組 128">
            <a:extLst>
              <a:ext uri="{FF2B5EF4-FFF2-40B4-BE49-F238E27FC236}">
                <a16:creationId xmlns:a16="http://schemas.microsoft.com/office/drawing/2014/main" id="{406CD07C-C20E-49BB-8797-345E1AD693A7}"/>
              </a:ext>
            </a:extLst>
          </p:cNvPr>
          <p:cNvGrpSpPr/>
          <p:nvPr/>
        </p:nvGrpSpPr>
        <p:grpSpPr>
          <a:xfrm>
            <a:off x="6299851" y="2310703"/>
            <a:ext cx="820808" cy="276999"/>
            <a:chOff x="7975309" y="1289100"/>
            <a:chExt cx="820808" cy="276999"/>
          </a:xfrm>
        </p:grpSpPr>
        <p:sp>
          <p:nvSpPr>
            <p:cNvPr id="130"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1" name="文字方塊 130">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35" name="群組 134">
            <a:extLst>
              <a:ext uri="{FF2B5EF4-FFF2-40B4-BE49-F238E27FC236}">
                <a16:creationId xmlns:a16="http://schemas.microsoft.com/office/drawing/2014/main" id="{406CD07C-C20E-49BB-8797-345E1AD693A7}"/>
              </a:ext>
            </a:extLst>
          </p:cNvPr>
          <p:cNvGrpSpPr/>
          <p:nvPr/>
        </p:nvGrpSpPr>
        <p:grpSpPr>
          <a:xfrm>
            <a:off x="673048" y="3924276"/>
            <a:ext cx="820808" cy="276999"/>
            <a:chOff x="7975309" y="1289100"/>
            <a:chExt cx="820808" cy="276999"/>
          </a:xfrm>
        </p:grpSpPr>
        <p:sp>
          <p:nvSpPr>
            <p:cNvPr id="136"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7" name="文字方塊 136">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38" name="群組 137">
            <a:extLst>
              <a:ext uri="{FF2B5EF4-FFF2-40B4-BE49-F238E27FC236}">
                <a16:creationId xmlns:a16="http://schemas.microsoft.com/office/drawing/2014/main" id="{406CD07C-C20E-49BB-8797-345E1AD693A7}"/>
              </a:ext>
            </a:extLst>
          </p:cNvPr>
          <p:cNvGrpSpPr/>
          <p:nvPr/>
        </p:nvGrpSpPr>
        <p:grpSpPr>
          <a:xfrm>
            <a:off x="2030126" y="3925181"/>
            <a:ext cx="820808" cy="276999"/>
            <a:chOff x="7975309" y="1289100"/>
            <a:chExt cx="820808" cy="276999"/>
          </a:xfrm>
        </p:grpSpPr>
        <p:sp>
          <p:nvSpPr>
            <p:cNvPr id="139"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0" name="文字方塊 139">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41" name="群組 140">
            <a:extLst>
              <a:ext uri="{FF2B5EF4-FFF2-40B4-BE49-F238E27FC236}">
                <a16:creationId xmlns:a16="http://schemas.microsoft.com/office/drawing/2014/main" id="{406CD07C-C20E-49BB-8797-345E1AD693A7}"/>
              </a:ext>
            </a:extLst>
          </p:cNvPr>
          <p:cNvGrpSpPr/>
          <p:nvPr/>
        </p:nvGrpSpPr>
        <p:grpSpPr>
          <a:xfrm>
            <a:off x="3480676" y="3938576"/>
            <a:ext cx="820808" cy="276999"/>
            <a:chOff x="7975309" y="1289100"/>
            <a:chExt cx="820808" cy="276999"/>
          </a:xfrm>
        </p:grpSpPr>
        <p:sp>
          <p:nvSpPr>
            <p:cNvPr id="142"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3" name="文字方塊 142">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44" name="群組 143">
            <a:extLst>
              <a:ext uri="{FF2B5EF4-FFF2-40B4-BE49-F238E27FC236}">
                <a16:creationId xmlns:a16="http://schemas.microsoft.com/office/drawing/2014/main" id="{406CD07C-C20E-49BB-8797-345E1AD693A7}"/>
              </a:ext>
            </a:extLst>
          </p:cNvPr>
          <p:cNvGrpSpPr/>
          <p:nvPr/>
        </p:nvGrpSpPr>
        <p:grpSpPr>
          <a:xfrm>
            <a:off x="3176183" y="782583"/>
            <a:ext cx="1194880" cy="276999"/>
            <a:chOff x="7651829" y="1302242"/>
            <a:chExt cx="1194880" cy="276999"/>
          </a:xfrm>
        </p:grpSpPr>
        <p:sp>
          <p:nvSpPr>
            <p:cNvPr id="145"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6" name="文字方塊 145">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en-US" altLang="zh-TW" sz="1200" b="1" dirty="0">
                  <a:solidFill>
                    <a:schemeClr val="bg1"/>
                  </a:solidFill>
                  <a:latin typeface="微軟正黑體" pitchFamily="34" charset="-120"/>
                  <a:ea typeface="微軟正黑體" pitchFamily="34" charset="-120"/>
                </a:rPr>
                <a:t>APP</a:t>
              </a:r>
              <a:r>
                <a:rPr lang="zh-TW" altLang="en-US" sz="1200" b="1" dirty="0">
                  <a:solidFill>
                    <a:schemeClr val="bg1"/>
                  </a:solidFill>
                  <a:latin typeface="微軟正黑體" pitchFamily="34" charset="-120"/>
                  <a:ea typeface="微軟正黑體" pitchFamily="34" charset="-120"/>
                </a:rPr>
                <a:t>故障排除</a:t>
              </a:r>
              <a:endParaRPr lang="en-US" altLang="zh-TW" sz="1200" b="1" dirty="0">
                <a:solidFill>
                  <a:schemeClr val="bg1"/>
                </a:solidFill>
                <a:latin typeface="微軟正黑體" pitchFamily="34" charset="-120"/>
                <a:ea typeface="微軟正黑體" pitchFamily="34" charset="-120"/>
              </a:endParaRPr>
            </a:p>
          </p:txBody>
        </p:sp>
      </p:grpSp>
      <p:grpSp>
        <p:nvGrpSpPr>
          <p:cNvPr id="156" name="群組 155">
            <a:extLst>
              <a:ext uri="{FF2B5EF4-FFF2-40B4-BE49-F238E27FC236}">
                <a16:creationId xmlns:a16="http://schemas.microsoft.com/office/drawing/2014/main" id="{406CD07C-C20E-49BB-8797-345E1AD693A7}"/>
              </a:ext>
            </a:extLst>
          </p:cNvPr>
          <p:cNvGrpSpPr/>
          <p:nvPr/>
        </p:nvGrpSpPr>
        <p:grpSpPr>
          <a:xfrm>
            <a:off x="6912368" y="315482"/>
            <a:ext cx="972000" cy="276999"/>
            <a:chOff x="7651829" y="1302242"/>
            <a:chExt cx="972000" cy="276999"/>
          </a:xfrm>
        </p:grpSpPr>
        <p:sp>
          <p:nvSpPr>
            <p:cNvPr id="157" name="矩形: 圓角 83">
              <a:extLst>
                <a:ext uri="{FF2B5EF4-FFF2-40B4-BE49-F238E27FC236}">
                  <a16:creationId xmlns:a16="http://schemas.microsoft.com/office/drawing/2014/main" id="{11E25288-C1F5-403F-A079-2C4E90982D1F}"/>
                </a:ext>
              </a:extLst>
            </p:cNvPr>
            <p:cNvSpPr/>
            <p:nvPr/>
          </p:nvSpPr>
          <p:spPr>
            <a:xfrm>
              <a:off x="7651829" y="1324487"/>
              <a:ext cx="972000" cy="243829"/>
            </a:xfrm>
            <a:prstGeom prst="roundRect">
              <a:avLst/>
            </a:prstGeom>
            <a:solidFill>
              <a:srgbClr val="2AC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8" name="文字方塊 157">
              <a:extLst>
                <a:ext uri="{FF2B5EF4-FFF2-40B4-BE49-F238E27FC236}">
                  <a16:creationId xmlns:a16="http://schemas.microsoft.com/office/drawing/2014/main" id="{219CF212-E084-4C2D-A532-CE35286FD90E}"/>
                </a:ext>
              </a:extLst>
            </p:cNvPr>
            <p:cNvSpPr txBox="1"/>
            <p:nvPr/>
          </p:nvSpPr>
          <p:spPr>
            <a:xfrm>
              <a:off x="7651829" y="1302242"/>
              <a:ext cx="972000"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第三季資料</a:t>
              </a:r>
              <a:endParaRPr lang="en-US" altLang="zh-TW" sz="1200" b="1" dirty="0">
                <a:solidFill>
                  <a:schemeClr val="bg1"/>
                </a:solidFill>
                <a:latin typeface="微軟正黑體" pitchFamily="34" charset="-120"/>
                <a:ea typeface="微軟正黑體" pitchFamily="34" charset="-120"/>
              </a:endParaRPr>
            </a:p>
          </p:txBody>
        </p:sp>
      </p:grpSp>
      <p:grpSp>
        <p:nvGrpSpPr>
          <p:cNvPr id="159" name="群組 158">
            <a:extLst>
              <a:ext uri="{FF2B5EF4-FFF2-40B4-BE49-F238E27FC236}">
                <a16:creationId xmlns:a16="http://schemas.microsoft.com/office/drawing/2014/main" id="{406CD07C-C20E-49BB-8797-345E1AD693A7}"/>
              </a:ext>
            </a:extLst>
          </p:cNvPr>
          <p:cNvGrpSpPr/>
          <p:nvPr/>
        </p:nvGrpSpPr>
        <p:grpSpPr>
          <a:xfrm>
            <a:off x="5660538" y="301975"/>
            <a:ext cx="1191923" cy="277772"/>
            <a:chOff x="7438007" y="1302242"/>
            <a:chExt cx="1191923" cy="277772"/>
          </a:xfrm>
        </p:grpSpPr>
        <p:sp>
          <p:nvSpPr>
            <p:cNvPr id="160" name="矩形: 圓角 83">
              <a:extLst>
                <a:ext uri="{FF2B5EF4-FFF2-40B4-BE49-F238E27FC236}">
                  <a16:creationId xmlns:a16="http://schemas.microsoft.com/office/drawing/2014/main" id="{11E25288-C1F5-403F-A079-2C4E90982D1F}"/>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1" name="文字方塊 160">
              <a:extLst>
                <a:ext uri="{FF2B5EF4-FFF2-40B4-BE49-F238E27FC236}">
                  <a16:creationId xmlns:a16="http://schemas.microsoft.com/office/drawing/2014/main" id="{219CF212-E084-4C2D-A532-CE35286FD90E}"/>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後測指標彙整</a:t>
              </a:r>
              <a:endParaRPr lang="en-US" altLang="zh-TW" sz="1200" b="1" dirty="0">
                <a:solidFill>
                  <a:schemeClr val="bg1"/>
                </a:solidFill>
                <a:latin typeface="微軟正黑體" pitchFamily="34" charset="-120"/>
                <a:ea typeface="微軟正黑體" pitchFamily="34" charset="-120"/>
              </a:endParaRPr>
            </a:p>
          </p:txBody>
        </p:sp>
      </p:grpSp>
      <p:grpSp>
        <p:nvGrpSpPr>
          <p:cNvPr id="9" name="群組 8"/>
          <p:cNvGrpSpPr/>
          <p:nvPr/>
        </p:nvGrpSpPr>
        <p:grpSpPr>
          <a:xfrm>
            <a:off x="143334" y="1961200"/>
            <a:ext cx="5550500" cy="276999"/>
            <a:chOff x="138046" y="2082755"/>
            <a:chExt cx="5550500" cy="276999"/>
          </a:xfrm>
        </p:grpSpPr>
        <p:grpSp>
          <p:nvGrpSpPr>
            <p:cNvPr id="162" name="群組 161">
              <a:extLst>
                <a:ext uri="{FF2B5EF4-FFF2-40B4-BE49-F238E27FC236}">
                  <a16:creationId xmlns:a16="http://schemas.microsoft.com/office/drawing/2014/main" id="{406CD07C-C20E-49BB-8797-345E1AD693A7}"/>
                </a:ext>
              </a:extLst>
            </p:cNvPr>
            <p:cNvGrpSpPr/>
            <p:nvPr/>
          </p:nvGrpSpPr>
          <p:grpSpPr>
            <a:xfrm>
              <a:off x="138046" y="2082755"/>
              <a:ext cx="972000" cy="276999"/>
              <a:chOff x="7651829" y="1302242"/>
              <a:chExt cx="972000" cy="276999"/>
            </a:xfrm>
          </p:grpSpPr>
          <p:sp>
            <p:nvSpPr>
              <p:cNvPr id="163" name="矩形: 圓角 83">
                <a:extLst>
                  <a:ext uri="{FF2B5EF4-FFF2-40B4-BE49-F238E27FC236}">
                    <a16:creationId xmlns:a16="http://schemas.microsoft.com/office/drawing/2014/main" id="{11E25288-C1F5-403F-A079-2C4E90982D1F}"/>
                  </a:ext>
                </a:extLst>
              </p:cNvPr>
              <p:cNvSpPr/>
              <p:nvPr/>
            </p:nvSpPr>
            <p:spPr>
              <a:xfrm>
                <a:off x="7651829" y="1324487"/>
                <a:ext cx="972000" cy="243829"/>
              </a:xfrm>
              <a:prstGeom prst="roundRect">
                <a:avLst/>
              </a:prstGeom>
              <a:solidFill>
                <a:srgbClr val="2AC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4" name="文字方塊 163">
                <a:extLst>
                  <a:ext uri="{FF2B5EF4-FFF2-40B4-BE49-F238E27FC236}">
                    <a16:creationId xmlns:a16="http://schemas.microsoft.com/office/drawing/2014/main" id="{219CF212-E084-4C2D-A532-CE35286FD90E}"/>
                  </a:ext>
                </a:extLst>
              </p:cNvPr>
              <p:cNvSpPr txBox="1"/>
              <p:nvPr/>
            </p:nvSpPr>
            <p:spPr>
              <a:xfrm>
                <a:off x="7651829" y="1302242"/>
                <a:ext cx="972000"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第三季資料</a:t>
                </a:r>
                <a:endParaRPr lang="en-US" altLang="zh-TW" sz="1200" b="1" dirty="0">
                  <a:solidFill>
                    <a:schemeClr val="bg1"/>
                  </a:solidFill>
                  <a:latin typeface="微軟正黑體" pitchFamily="34" charset="-120"/>
                  <a:ea typeface="微軟正黑體" pitchFamily="34" charset="-120"/>
                </a:endParaRPr>
              </a:p>
            </p:txBody>
          </p:sp>
        </p:grpSp>
        <p:cxnSp>
          <p:nvCxnSpPr>
            <p:cNvPr id="165" name="直線單箭頭接點 164">
              <a:extLst>
                <a:ext uri="{FF2B5EF4-FFF2-40B4-BE49-F238E27FC236}">
                  <a16:creationId xmlns:a16="http://schemas.microsoft.com/office/drawing/2014/main" id="{D8C30EA0-9200-4A44-B8B4-5D7E85890C62}"/>
                </a:ext>
              </a:extLst>
            </p:cNvPr>
            <p:cNvCxnSpPr>
              <a:cxnSpLocks/>
            </p:cNvCxnSpPr>
            <p:nvPr/>
          </p:nvCxnSpPr>
          <p:spPr bwMode="auto">
            <a:xfrm flipV="1">
              <a:off x="144546" y="2327103"/>
              <a:ext cx="5544000" cy="2342"/>
            </a:xfrm>
            <a:prstGeom prst="straightConnector1">
              <a:avLst/>
            </a:prstGeom>
            <a:ln w="57150">
              <a:solidFill>
                <a:srgbClr val="2AC2AD"/>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0" name="群組 9"/>
          <p:cNvGrpSpPr/>
          <p:nvPr/>
        </p:nvGrpSpPr>
        <p:grpSpPr>
          <a:xfrm>
            <a:off x="1450179" y="2722471"/>
            <a:ext cx="2849225" cy="301736"/>
            <a:chOff x="1450179" y="2722471"/>
            <a:chExt cx="2849225" cy="301736"/>
          </a:xfrm>
        </p:grpSpPr>
        <p:grpSp>
          <p:nvGrpSpPr>
            <p:cNvPr id="166" name="群組 165">
              <a:extLst>
                <a:ext uri="{FF2B5EF4-FFF2-40B4-BE49-F238E27FC236}">
                  <a16:creationId xmlns:a16="http://schemas.microsoft.com/office/drawing/2014/main" id="{DCC5FCC1-1F02-4695-86EA-BAD9CB82C6E9}"/>
                </a:ext>
              </a:extLst>
            </p:cNvPr>
            <p:cNvGrpSpPr/>
            <p:nvPr/>
          </p:nvGrpSpPr>
          <p:grpSpPr>
            <a:xfrm>
              <a:off x="1450179" y="2722471"/>
              <a:ext cx="1185411" cy="276999"/>
              <a:chOff x="7653774" y="1293699"/>
              <a:chExt cx="1185411" cy="276999"/>
            </a:xfrm>
          </p:grpSpPr>
          <p:sp>
            <p:nvSpPr>
              <p:cNvPr id="167"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8" name="文字方塊 167">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教育訓練籌備</a:t>
                </a:r>
                <a:endParaRPr lang="en-US" altLang="zh-TW" sz="1200" b="1" dirty="0">
                  <a:solidFill>
                    <a:schemeClr val="bg1"/>
                  </a:solidFill>
                  <a:latin typeface="微軟正黑體" pitchFamily="34" charset="-120"/>
                  <a:ea typeface="微軟正黑體" pitchFamily="34" charset="-120"/>
                </a:endParaRPr>
              </a:p>
            </p:txBody>
          </p:sp>
        </p:grpSp>
        <p:grpSp>
          <p:nvGrpSpPr>
            <p:cNvPr id="169" name="群組 168">
              <a:extLst>
                <a:ext uri="{FF2B5EF4-FFF2-40B4-BE49-F238E27FC236}">
                  <a16:creationId xmlns:a16="http://schemas.microsoft.com/office/drawing/2014/main" id="{406CD07C-C20E-49BB-8797-345E1AD693A7}"/>
                </a:ext>
              </a:extLst>
            </p:cNvPr>
            <p:cNvGrpSpPr/>
            <p:nvPr/>
          </p:nvGrpSpPr>
          <p:grpSpPr>
            <a:xfrm>
              <a:off x="2506059" y="2747208"/>
              <a:ext cx="820808" cy="276999"/>
              <a:chOff x="7975309" y="1304175"/>
              <a:chExt cx="820808" cy="276999"/>
            </a:xfrm>
          </p:grpSpPr>
          <p:sp>
            <p:nvSpPr>
              <p:cNvPr id="170"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1" name="文字方塊 170">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cxnSp>
          <p:nvCxnSpPr>
            <p:cNvPr id="172" name="直線單箭頭接點 171">
              <a:extLst>
                <a:ext uri="{FF2B5EF4-FFF2-40B4-BE49-F238E27FC236}">
                  <a16:creationId xmlns:a16="http://schemas.microsoft.com/office/drawing/2014/main" id="{D8C30EA0-9200-4A44-B8B4-5D7E85890C62}"/>
                </a:ext>
              </a:extLst>
            </p:cNvPr>
            <p:cNvCxnSpPr>
              <a:cxnSpLocks/>
            </p:cNvCxnSpPr>
            <p:nvPr/>
          </p:nvCxnSpPr>
          <p:spPr bwMode="auto">
            <a:xfrm flipV="1">
              <a:off x="1455404" y="2996403"/>
              <a:ext cx="2844000" cy="2342"/>
            </a:xfrm>
            <a:prstGeom prst="straightConnector1">
              <a:avLst/>
            </a:prstGeom>
            <a:ln w="57150">
              <a:solidFill>
                <a:schemeClr val="accent2">
                  <a:lumMod val="7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1" name="群組 10"/>
          <p:cNvGrpSpPr/>
          <p:nvPr/>
        </p:nvGrpSpPr>
        <p:grpSpPr>
          <a:xfrm>
            <a:off x="5660538" y="3865841"/>
            <a:ext cx="3384002" cy="276999"/>
            <a:chOff x="5660538" y="3865841"/>
            <a:chExt cx="3384002" cy="276999"/>
          </a:xfrm>
        </p:grpSpPr>
        <p:cxnSp>
          <p:nvCxnSpPr>
            <p:cNvPr id="176" name="直線單箭頭接點 175">
              <a:extLst>
                <a:ext uri="{FF2B5EF4-FFF2-40B4-BE49-F238E27FC236}">
                  <a16:creationId xmlns:a16="http://schemas.microsoft.com/office/drawing/2014/main" id="{D8C30EA0-9200-4A44-B8B4-5D7E85890C62}"/>
                </a:ext>
              </a:extLst>
            </p:cNvPr>
            <p:cNvCxnSpPr>
              <a:cxnSpLocks/>
            </p:cNvCxnSpPr>
            <p:nvPr/>
          </p:nvCxnSpPr>
          <p:spPr bwMode="auto">
            <a:xfrm flipV="1">
              <a:off x="5660540" y="4099335"/>
              <a:ext cx="3384000" cy="2342"/>
            </a:xfrm>
            <a:prstGeom prst="straightConnector1">
              <a:avLst/>
            </a:prstGeom>
            <a:ln w="57150">
              <a:solidFill>
                <a:srgbClr val="00AFEF"/>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175" name="群組 174">
              <a:extLst>
                <a:ext uri="{FF2B5EF4-FFF2-40B4-BE49-F238E27FC236}">
                  <a16:creationId xmlns:a16="http://schemas.microsoft.com/office/drawing/2014/main" id="{406CD07C-C20E-49BB-8797-345E1AD693A7}"/>
                </a:ext>
              </a:extLst>
            </p:cNvPr>
            <p:cNvGrpSpPr/>
            <p:nvPr/>
          </p:nvGrpSpPr>
          <p:grpSpPr>
            <a:xfrm>
              <a:off x="5660538" y="3865841"/>
              <a:ext cx="820808" cy="276999"/>
              <a:chOff x="7968199" y="1304175"/>
              <a:chExt cx="820808" cy="276999"/>
            </a:xfrm>
          </p:grpSpPr>
          <p:sp>
            <p:nvSpPr>
              <p:cNvPr id="177"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8" name="文字方塊 177">
                <a:extLst>
                  <a:ext uri="{FF2B5EF4-FFF2-40B4-BE49-F238E27FC236}">
                    <a16:creationId xmlns:a16="http://schemas.microsoft.com/office/drawing/2014/main" id="{219CF212-E084-4C2D-A532-CE35286FD90E}"/>
                  </a:ext>
                </a:extLst>
              </p:cNvPr>
              <p:cNvSpPr txBox="1"/>
              <p:nvPr/>
            </p:nvSpPr>
            <p:spPr>
              <a:xfrm>
                <a:off x="796819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grpSp>
      <p:grpSp>
        <p:nvGrpSpPr>
          <p:cNvPr id="15" name="群組 14"/>
          <p:cNvGrpSpPr/>
          <p:nvPr/>
        </p:nvGrpSpPr>
        <p:grpSpPr>
          <a:xfrm>
            <a:off x="5676429" y="2721819"/>
            <a:ext cx="3397387" cy="308874"/>
            <a:chOff x="5676429" y="2721819"/>
            <a:chExt cx="3397387" cy="308874"/>
          </a:xfrm>
        </p:grpSpPr>
        <p:grpSp>
          <p:nvGrpSpPr>
            <p:cNvPr id="71" name="群組 70"/>
            <p:cNvGrpSpPr/>
            <p:nvPr/>
          </p:nvGrpSpPr>
          <p:grpSpPr>
            <a:xfrm>
              <a:off x="5676429" y="2721819"/>
              <a:ext cx="2974426" cy="308874"/>
              <a:chOff x="5676429" y="2768541"/>
              <a:chExt cx="2974426" cy="308874"/>
            </a:xfrm>
          </p:grpSpPr>
          <p:grpSp>
            <p:nvGrpSpPr>
              <p:cNvPr id="186" name="群組 185">
                <a:extLst>
                  <a:ext uri="{FF2B5EF4-FFF2-40B4-BE49-F238E27FC236}">
                    <a16:creationId xmlns:a16="http://schemas.microsoft.com/office/drawing/2014/main" id="{406CD07C-C20E-49BB-8797-345E1AD693A7}"/>
                  </a:ext>
                </a:extLst>
              </p:cNvPr>
              <p:cNvGrpSpPr/>
              <p:nvPr/>
            </p:nvGrpSpPr>
            <p:grpSpPr>
              <a:xfrm>
                <a:off x="5676429" y="2768542"/>
                <a:ext cx="1194880" cy="276999"/>
                <a:chOff x="7651829" y="1302242"/>
                <a:chExt cx="1194880" cy="276999"/>
              </a:xfrm>
            </p:grpSpPr>
            <p:sp>
              <p:nvSpPr>
                <p:cNvPr id="187"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8" name="文字方塊 187">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英文地圖製作</a:t>
                  </a:r>
                  <a:endParaRPr lang="en-US" altLang="zh-TW" sz="1200" b="1" dirty="0">
                    <a:solidFill>
                      <a:schemeClr val="bg1"/>
                    </a:solidFill>
                    <a:latin typeface="微軟正黑體" pitchFamily="34" charset="-120"/>
                    <a:ea typeface="微軟正黑體" pitchFamily="34" charset="-120"/>
                  </a:endParaRPr>
                </a:p>
              </p:txBody>
            </p:sp>
          </p:grpSp>
          <p:grpSp>
            <p:nvGrpSpPr>
              <p:cNvPr id="189" name="群組 188">
                <a:extLst>
                  <a:ext uri="{FF2B5EF4-FFF2-40B4-BE49-F238E27FC236}">
                    <a16:creationId xmlns:a16="http://schemas.microsoft.com/office/drawing/2014/main" id="{DCC5FCC1-1F02-4695-86EA-BAD9CB82C6E9}"/>
                  </a:ext>
                </a:extLst>
              </p:cNvPr>
              <p:cNvGrpSpPr/>
              <p:nvPr/>
            </p:nvGrpSpPr>
            <p:grpSpPr>
              <a:xfrm>
                <a:off x="6754064" y="2768541"/>
                <a:ext cx="1185411" cy="276999"/>
                <a:chOff x="7653774" y="1293699"/>
                <a:chExt cx="1185411" cy="276999"/>
              </a:xfrm>
            </p:grpSpPr>
            <p:sp>
              <p:nvSpPr>
                <p:cNvPr id="190"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1" name="文字方塊 190">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教育訓練籌備</a:t>
                  </a:r>
                  <a:endParaRPr lang="en-US" altLang="zh-TW" sz="1200" b="1" dirty="0">
                    <a:solidFill>
                      <a:schemeClr val="bg1"/>
                    </a:solidFill>
                    <a:latin typeface="微軟正黑體" pitchFamily="34" charset="-120"/>
                    <a:ea typeface="微軟正黑體" pitchFamily="34" charset="-120"/>
                  </a:endParaRPr>
                </a:p>
              </p:txBody>
            </p:sp>
          </p:grpSp>
          <p:grpSp>
            <p:nvGrpSpPr>
              <p:cNvPr id="192" name="群組 191">
                <a:extLst>
                  <a:ext uri="{FF2B5EF4-FFF2-40B4-BE49-F238E27FC236}">
                    <a16:creationId xmlns:a16="http://schemas.microsoft.com/office/drawing/2014/main" id="{406CD07C-C20E-49BB-8797-345E1AD693A7}"/>
                  </a:ext>
                </a:extLst>
              </p:cNvPr>
              <p:cNvGrpSpPr/>
              <p:nvPr/>
            </p:nvGrpSpPr>
            <p:grpSpPr>
              <a:xfrm>
                <a:off x="7813089" y="2793930"/>
                <a:ext cx="837766" cy="283485"/>
                <a:chOff x="7983014" y="1335617"/>
                <a:chExt cx="837766" cy="283485"/>
              </a:xfrm>
            </p:grpSpPr>
            <p:sp>
              <p:nvSpPr>
                <p:cNvPr id="193" name="矩形: 圓角 83">
                  <a:extLst>
                    <a:ext uri="{FF2B5EF4-FFF2-40B4-BE49-F238E27FC236}">
                      <a16:creationId xmlns:a16="http://schemas.microsoft.com/office/drawing/2014/main" id="{11E25288-C1F5-403F-A079-2C4E90982D1F}"/>
                    </a:ext>
                  </a:extLst>
                </p:cNvPr>
                <p:cNvSpPr/>
                <p:nvPr/>
              </p:nvSpPr>
              <p:spPr>
                <a:xfrm>
                  <a:off x="7983014" y="1335617"/>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4" name="文字方塊 193">
                  <a:extLst>
                    <a:ext uri="{FF2B5EF4-FFF2-40B4-BE49-F238E27FC236}">
                      <a16:creationId xmlns:a16="http://schemas.microsoft.com/office/drawing/2014/main" id="{219CF212-E084-4C2D-A532-CE35286FD90E}"/>
                    </a:ext>
                  </a:extLst>
                </p:cNvPr>
                <p:cNvSpPr txBox="1"/>
                <p:nvPr/>
              </p:nvSpPr>
              <p:spPr>
                <a:xfrm>
                  <a:off x="7999972" y="1342103"/>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grpSp>
        <p:cxnSp>
          <p:nvCxnSpPr>
            <p:cNvPr id="195" name="直線單箭頭接點 194">
              <a:extLst>
                <a:ext uri="{FF2B5EF4-FFF2-40B4-BE49-F238E27FC236}">
                  <a16:creationId xmlns:a16="http://schemas.microsoft.com/office/drawing/2014/main" id="{D8C30EA0-9200-4A44-B8B4-5D7E85890C62}"/>
                </a:ext>
              </a:extLst>
            </p:cNvPr>
            <p:cNvCxnSpPr>
              <a:cxnSpLocks/>
            </p:cNvCxnSpPr>
            <p:nvPr/>
          </p:nvCxnSpPr>
          <p:spPr bwMode="auto">
            <a:xfrm flipV="1">
              <a:off x="5689816" y="3007770"/>
              <a:ext cx="3384000" cy="2342"/>
            </a:xfrm>
            <a:prstGeom prst="straightConnector1">
              <a:avLst/>
            </a:prstGeom>
            <a:ln w="57150">
              <a:solidFill>
                <a:srgbClr val="00B05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96" name="群組 195">
            <a:extLst>
              <a:ext uri="{FF2B5EF4-FFF2-40B4-BE49-F238E27FC236}">
                <a16:creationId xmlns:a16="http://schemas.microsoft.com/office/drawing/2014/main" id="{406CD07C-C20E-49BB-8797-345E1AD693A7}"/>
              </a:ext>
            </a:extLst>
          </p:cNvPr>
          <p:cNvGrpSpPr/>
          <p:nvPr/>
        </p:nvGrpSpPr>
        <p:grpSpPr>
          <a:xfrm>
            <a:off x="7403012" y="2301845"/>
            <a:ext cx="820808" cy="276999"/>
            <a:chOff x="7975309" y="1289100"/>
            <a:chExt cx="820808" cy="276999"/>
          </a:xfrm>
        </p:grpSpPr>
        <p:sp>
          <p:nvSpPr>
            <p:cNvPr id="197"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8" name="文字方塊 197">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99" name="群組 198">
            <a:extLst>
              <a:ext uri="{FF2B5EF4-FFF2-40B4-BE49-F238E27FC236}">
                <a16:creationId xmlns:a16="http://schemas.microsoft.com/office/drawing/2014/main" id="{406CD07C-C20E-49BB-8797-345E1AD693A7}"/>
              </a:ext>
            </a:extLst>
          </p:cNvPr>
          <p:cNvGrpSpPr/>
          <p:nvPr/>
        </p:nvGrpSpPr>
        <p:grpSpPr>
          <a:xfrm>
            <a:off x="8388424" y="2283718"/>
            <a:ext cx="820808" cy="276999"/>
            <a:chOff x="7975309" y="1289100"/>
            <a:chExt cx="820808" cy="276999"/>
          </a:xfrm>
        </p:grpSpPr>
        <p:sp>
          <p:nvSpPr>
            <p:cNvPr id="200"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1" name="文字方塊 200">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72" name="群組 71"/>
          <p:cNvGrpSpPr/>
          <p:nvPr/>
        </p:nvGrpSpPr>
        <p:grpSpPr>
          <a:xfrm>
            <a:off x="153073" y="4827839"/>
            <a:ext cx="5544002" cy="332399"/>
            <a:chOff x="153073" y="4827839"/>
            <a:chExt cx="5544002" cy="332399"/>
          </a:xfrm>
        </p:grpSpPr>
        <p:grpSp>
          <p:nvGrpSpPr>
            <p:cNvPr id="181" name="群組 180"/>
            <p:cNvGrpSpPr/>
            <p:nvPr/>
          </p:nvGrpSpPr>
          <p:grpSpPr>
            <a:xfrm>
              <a:off x="153073" y="4883239"/>
              <a:ext cx="5544002" cy="276999"/>
              <a:chOff x="5660538" y="3865841"/>
              <a:chExt cx="5544002" cy="276999"/>
            </a:xfrm>
          </p:grpSpPr>
          <p:grpSp>
            <p:nvGrpSpPr>
              <p:cNvPr id="183" name="群組 182">
                <a:extLst>
                  <a:ext uri="{FF2B5EF4-FFF2-40B4-BE49-F238E27FC236}">
                    <a16:creationId xmlns:a16="http://schemas.microsoft.com/office/drawing/2014/main" id="{406CD07C-C20E-49BB-8797-345E1AD693A7}"/>
                  </a:ext>
                </a:extLst>
              </p:cNvPr>
              <p:cNvGrpSpPr/>
              <p:nvPr/>
            </p:nvGrpSpPr>
            <p:grpSpPr>
              <a:xfrm>
                <a:off x="5660538" y="3865841"/>
                <a:ext cx="820808" cy="276999"/>
                <a:chOff x="7968199" y="1304175"/>
                <a:chExt cx="820808" cy="276999"/>
              </a:xfrm>
            </p:grpSpPr>
            <p:sp>
              <p:nvSpPr>
                <p:cNvPr id="184"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5" name="文字方塊 184">
                  <a:extLst>
                    <a:ext uri="{FF2B5EF4-FFF2-40B4-BE49-F238E27FC236}">
                      <a16:creationId xmlns:a16="http://schemas.microsoft.com/office/drawing/2014/main" id="{219CF212-E084-4C2D-A532-CE35286FD90E}"/>
                    </a:ext>
                  </a:extLst>
                </p:cNvPr>
                <p:cNvSpPr txBox="1"/>
                <p:nvPr/>
              </p:nvSpPr>
              <p:spPr>
                <a:xfrm>
                  <a:off x="796819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cxnSp>
            <p:nvCxnSpPr>
              <p:cNvPr id="182" name="直線單箭頭接點 181">
                <a:extLst>
                  <a:ext uri="{FF2B5EF4-FFF2-40B4-BE49-F238E27FC236}">
                    <a16:creationId xmlns:a16="http://schemas.microsoft.com/office/drawing/2014/main" id="{D8C30EA0-9200-4A44-B8B4-5D7E85890C62}"/>
                  </a:ext>
                </a:extLst>
              </p:cNvPr>
              <p:cNvCxnSpPr>
                <a:cxnSpLocks/>
              </p:cNvCxnSpPr>
              <p:nvPr/>
            </p:nvCxnSpPr>
            <p:spPr bwMode="auto">
              <a:xfrm flipV="1">
                <a:off x="5660540" y="4099335"/>
                <a:ext cx="5544000" cy="2342"/>
              </a:xfrm>
              <a:prstGeom prst="straightConnector1">
                <a:avLst/>
              </a:prstGeom>
              <a:ln w="57150">
                <a:solidFill>
                  <a:srgbClr val="00AFEF"/>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202" name="群組 201">
              <a:extLst>
                <a:ext uri="{FF2B5EF4-FFF2-40B4-BE49-F238E27FC236}">
                  <a16:creationId xmlns:a16="http://schemas.microsoft.com/office/drawing/2014/main" id="{406CD07C-C20E-49BB-8797-345E1AD693A7}"/>
                </a:ext>
              </a:extLst>
            </p:cNvPr>
            <p:cNvGrpSpPr/>
            <p:nvPr/>
          </p:nvGrpSpPr>
          <p:grpSpPr>
            <a:xfrm>
              <a:off x="967211" y="4858960"/>
              <a:ext cx="1194880" cy="276999"/>
              <a:chOff x="7651829" y="1302242"/>
              <a:chExt cx="1194880" cy="276999"/>
            </a:xfrm>
          </p:grpSpPr>
          <p:sp>
            <p:nvSpPr>
              <p:cNvPr id="203"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4" name="文字方塊 203">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英文地圖製作</a:t>
                </a:r>
                <a:endParaRPr lang="en-US" altLang="zh-TW" sz="1200" b="1" dirty="0">
                  <a:solidFill>
                    <a:schemeClr val="bg1"/>
                  </a:solidFill>
                  <a:latin typeface="微軟正黑體" pitchFamily="34" charset="-120"/>
                  <a:ea typeface="微軟正黑體" pitchFamily="34" charset="-120"/>
                </a:endParaRPr>
              </a:p>
            </p:txBody>
          </p:sp>
        </p:grpSp>
        <p:grpSp>
          <p:nvGrpSpPr>
            <p:cNvPr id="208" name="群組 207">
              <a:extLst>
                <a:ext uri="{FF2B5EF4-FFF2-40B4-BE49-F238E27FC236}">
                  <a16:creationId xmlns:a16="http://schemas.microsoft.com/office/drawing/2014/main" id="{406CD07C-C20E-49BB-8797-345E1AD693A7}"/>
                </a:ext>
              </a:extLst>
            </p:cNvPr>
            <p:cNvGrpSpPr/>
            <p:nvPr/>
          </p:nvGrpSpPr>
          <p:grpSpPr>
            <a:xfrm>
              <a:off x="1997295" y="4827839"/>
              <a:ext cx="1191923" cy="277772"/>
              <a:chOff x="7438007" y="1302242"/>
              <a:chExt cx="1191923" cy="277772"/>
            </a:xfrm>
          </p:grpSpPr>
          <p:sp>
            <p:nvSpPr>
              <p:cNvPr id="209" name="矩形: 圓角 83">
                <a:extLst>
                  <a:ext uri="{FF2B5EF4-FFF2-40B4-BE49-F238E27FC236}">
                    <a16:creationId xmlns:a16="http://schemas.microsoft.com/office/drawing/2014/main" id="{11E25288-C1F5-403F-A079-2C4E90982D1F}"/>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0" name="文字方塊 209">
                <a:extLst>
                  <a:ext uri="{FF2B5EF4-FFF2-40B4-BE49-F238E27FC236}">
                    <a16:creationId xmlns:a16="http://schemas.microsoft.com/office/drawing/2014/main" id="{219CF212-E084-4C2D-A532-CE35286FD90E}"/>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後測指標彙整</a:t>
                </a:r>
                <a:endParaRPr lang="en-US" altLang="zh-TW" sz="1200" b="1" dirty="0">
                  <a:solidFill>
                    <a:schemeClr val="bg1"/>
                  </a:solidFill>
                  <a:latin typeface="微軟正黑體" pitchFamily="34" charset="-120"/>
                  <a:ea typeface="微軟正黑體" pitchFamily="34" charset="-120"/>
                </a:endParaRPr>
              </a:p>
            </p:txBody>
          </p:sp>
        </p:grpSp>
      </p:grpSp>
    </p:spTree>
    <p:extLst>
      <p:ext uri="{BB962C8B-B14F-4D97-AF65-F5344CB8AC3E}">
        <p14:creationId xmlns:p14="http://schemas.microsoft.com/office/powerpoint/2010/main" val="42171927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750"/>
                                        <p:tgtEl>
                                          <p:spTgt spid="51"/>
                                        </p:tgtEl>
                                      </p:cBhvr>
                                    </p:animEffect>
                                    <p:anim calcmode="lin" valueType="num">
                                      <p:cBhvr>
                                        <p:cTn id="18" dur="750" fill="hold"/>
                                        <p:tgtEl>
                                          <p:spTgt spid="51"/>
                                        </p:tgtEl>
                                        <p:attrNameLst>
                                          <p:attrName>ppt_x</p:attrName>
                                        </p:attrNameLst>
                                      </p:cBhvr>
                                      <p:tavLst>
                                        <p:tav tm="0">
                                          <p:val>
                                            <p:strVal val="#ppt_x"/>
                                          </p:val>
                                        </p:tav>
                                        <p:tav tm="100000">
                                          <p:val>
                                            <p:strVal val="#ppt_x"/>
                                          </p:val>
                                        </p:tav>
                                      </p:tavLst>
                                    </p:anim>
                                    <p:anim calcmode="lin" valueType="num">
                                      <p:cBhvr>
                                        <p:cTn id="19" dur="75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750"/>
                                        <p:tgtEl>
                                          <p:spTgt spid="58"/>
                                        </p:tgtEl>
                                      </p:cBhvr>
                                    </p:animEffect>
                                    <p:anim calcmode="lin" valueType="num">
                                      <p:cBhvr>
                                        <p:cTn id="23" dur="750" fill="hold"/>
                                        <p:tgtEl>
                                          <p:spTgt spid="58"/>
                                        </p:tgtEl>
                                        <p:attrNameLst>
                                          <p:attrName>ppt_x</p:attrName>
                                        </p:attrNameLst>
                                      </p:cBhvr>
                                      <p:tavLst>
                                        <p:tav tm="0">
                                          <p:val>
                                            <p:strVal val="#ppt_x"/>
                                          </p:val>
                                        </p:tav>
                                        <p:tav tm="100000">
                                          <p:val>
                                            <p:strVal val="#ppt_x"/>
                                          </p:val>
                                        </p:tav>
                                      </p:tavLst>
                                    </p:anim>
                                    <p:anim calcmode="lin" valueType="num">
                                      <p:cBhvr>
                                        <p:cTn id="24" dur="75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750"/>
                                        <p:tgtEl>
                                          <p:spTgt spid="116"/>
                                        </p:tgtEl>
                                      </p:cBhvr>
                                    </p:animEffect>
                                    <p:anim calcmode="lin" valueType="num">
                                      <p:cBhvr>
                                        <p:cTn id="28" dur="750" fill="hold"/>
                                        <p:tgtEl>
                                          <p:spTgt spid="116"/>
                                        </p:tgtEl>
                                        <p:attrNameLst>
                                          <p:attrName>ppt_x</p:attrName>
                                        </p:attrNameLst>
                                      </p:cBhvr>
                                      <p:tavLst>
                                        <p:tav tm="0">
                                          <p:val>
                                            <p:strVal val="#ppt_x"/>
                                          </p:val>
                                        </p:tav>
                                        <p:tav tm="100000">
                                          <p:val>
                                            <p:strVal val="#ppt_x"/>
                                          </p:val>
                                        </p:tav>
                                      </p:tavLst>
                                    </p:anim>
                                    <p:anim calcmode="lin" valueType="num">
                                      <p:cBhvr>
                                        <p:cTn id="29" dur="750" fill="hold"/>
                                        <p:tgtEl>
                                          <p:spTgt spid="1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750"/>
                                        <p:tgtEl>
                                          <p:spTgt spid="123"/>
                                        </p:tgtEl>
                                      </p:cBhvr>
                                    </p:animEffect>
                                    <p:anim calcmode="lin" valueType="num">
                                      <p:cBhvr>
                                        <p:cTn id="33" dur="750" fill="hold"/>
                                        <p:tgtEl>
                                          <p:spTgt spid="123"/>
                                        </p:tgtEl>
                                        <p:attrNameLst>
                                          <p:attrName>ppt_x</p:attrName>
                                        </p:attrNameLst>
                                      </p:cBhvr>
                                      <p:tavLst>
                                        <p:tav tm="0">
                                          <p:val>
                                            <p:strVal val="#ppt_x"/>
                                          </p:val>
                                        </p:tav>
                                        <p:tav tm="100000">
                                          <p:val>
                                            <p:strVal val="#ppt_x"/>
                                          </p:val>
                                        </p:tav>
                                      </p:tavLst>
                                    </p:anim>
                                    <p:anim calcmode="lin" valueType="num">
                                      <p:cBhvr>
                                        <p:cTn id="34" dur="75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250"/>
                                        <p:tgtEl>
                                          <p:spTgt spid="46"/>
                                        </p:tgtEl>
                                      </p:cBhvr>
                                    </p:animEffect>
                                  </p:childTnLst>
                                </p:cTn>
                              </p:par>
                              <p:par>
                                <p:cTn id="40" presetID="22" presetClass="entr" presetSubtype="8"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5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250"/>
                                        <p:tgtEl>
                                          <p:spTgt spid="10"/>
                                        </p:tgtEl>
                                      </p:cBhvr>
                                    </p:animEffect>
                                  </p:childTnLst>
                                </p:cTn>
                              </p:par>
                              <p:par>
                                <p:cTn id="46" presetID="22" presetClass="entr" presetSubtype="8" fill="hold"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ipe(left)">
                                      <p:cBhvr>
                                        <p:cTn id="48" dur="250"/>
                                        <p:tgtEl>
                                          <p:spTgt spid="72"/>
                                        </p:tgtEl>
                                      </p:cBhvr>
                                    </p:animEffect>
                                  </p:childTnLst>
                                </p:cTn>
                              </p:par>
                              <p:par>
                                <p:cTn id="49" presetID="22" presetClass="entr" presetSubtype="8"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250"/>
                                        <p:tgtEl>
                                          <p:spTgt spid="15"/>
                                        </p:tgtEl>
                                      </p:cBhvr>
                                    </p:animEffect>
                                  </p:childTnLst>
                                </p:cTn>
                              </p:par>
                              <p:par>
                                <p:cTn id="52" presetID="22" presetClass="entr" presetSubtype="4"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25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250"/>
                                        <p:tgtEl>
                                          <p:spTgt spid="129"/>
                                        </p:tgtEl>
                                      </p:cBhvr>
                                    </p:animEffect>
                                  </p:childTnLst>
                                </p:cTn>
                              </p:par>
                              <p:par>
                                <p:cTn id="60" presetID="10" presetClass="entr" presetSubtype="0" fill="hold" nodeType="withEffect">
                                  <p:stCondLst>
                                    <p:cond delay="0"/>
                                  </p:stCondLst>
                                  <p:childTnLst>
                                    <p:set>
                                      <p:cBhvr>
                                        <p:cTn id="61" dur="1" fill="hold">
                                          <p:stCondLst>
                                            <p:cond delay="0"/>
                                          </p:stCondLst>
                                        </p:cTn>
                                        <p:tgtEl>
                                          <p:spTgt spid="196"/>
                                        </p:tgtEl>
                                        <p:attrNameLst>
                                          <p:attrName>style.visibility</p:attrName>
                                        </p:attrNameLst>
                                      </p:cBhvr>
                                      <p:to>
                                        <p:strVal val="visible"/>
                                      </p:to>
                                    </p:set>
                                    <p:animEffect transition="in" filter="fade">
                                      <p:cBhvr>
                                        <p:cTn id="62" dur="250"/>
                                        <p:tgtEl>
                                          <p:spTgt spid="196"/>
                                        </p:tgtEl>
                                      </p:cBhvr>
                                    </p:animEffect>
                                  </p:childTnLst>
                                </p:cTn>
                              </p:par>
                              <p:par>
                                <p:cTn id="63" presetID="10" presetClass="entr" presetSubtype="0" fill="hold" nodeType="with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250"/>
                                        <p:tgtEl>
                                          <p:spTgt spid="199"/>
                                        </p:tgtEl>
                                      </p:cBhvr>
                                    </p:animEffect>
                                  </p:childTnLst>
                                </p:cTn>
                              </p:par>
                              <p:par>
                                <p:cTn id="66" presetID="10" presetClass="entr" presetSubtype="0" fill="hold" nodeType="with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250"/>
                                        <p:tgtEl>
                                          <p:spTgt spid="135"/>
                                        </p:tgtEl>
                                      </p:cBhvr>
                                    </p:animEffect>
                                  </p:childTnLst>
                                </p:cTn>
                              </p:par>
                              <p:par>
                                <p:cTn id="69" presetID="10" presetClass="entr" presetSubtype="0"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250"/>
                                        <p:tgtEl>
                                          <p:spTgt spid="138"/>
                                        </p:tgtEl>
                                      </p:cBhvr>
                                    </p:animEffect>
                                  </p:childTnLst>
                                </p:cTn>
                              </p:par>
                              <p:par>
                                <p:cTn id="72" presetID="10" presetClass="entr" presetSubtype="0" fill="hold" nodeType="withEffect">
                                  <p:stCondLst>
                                    <p:cond delay="0"/>
                                  </p:stCondLst>
                                  <p:childTnLst>
                                    <p:set>
                                      <p:cBhvr>
                                        <p:cTn id="73" dur="1" fill="hold">
                                          <p:stCondLst>
                                            <p:cond delay="0"/>
                                          </p:stCondLst>
                                        </p:cTn>
                                        <p:tgtEl>
                                          <p:spTgt spid="141"/>
                                        </p:tgtEl>
                                        <p:attrNameLst>
                                          <p:attrName>style.visibility</p:attrName>
                                        </p:attrNameLst>
                                      </p:cBhvr>
                                      <p:to>
                                        <p:strVal val="visible"/>
                                      </p:to>
                                    </p:set>
                                    <p:animEffect transition="in" filter="fade">
                                      <p:cBhvr>
                                        <p:cTn id="74" dur="250"/>
                                        <p:tgtEl>
                                          <p:spTgt spid="141"/>
                                        </p:tgtEl>
                                      </p:cBhvr>
                                    </p:animEffect>
                                  </p:childTnLst>
                                </p:cTn>
                              </p:par>
                              <p:par>
                                <p:cTn id="75" presetID="10" presetClass="entr" presetSubtype="0" fill="hold" nodeType="withEffect">
                                  <p:stCondLst>
                                    <p:cond delay="0"/>
                                  </p:stCondLst>
                                  <p:childTnLst>
                                    <p:set>
                                      <p:cBhvr>
                                        <p:cTn id="76" dur="1" fill="hold">
                                          <p:stCondLst>
                                            <p:cond delay="0"/>
                                          </p:stCondLst>
                                        </p:cTn>
                                        <p:tgtEl>
                                          <p:spTgt spid="144"/>
                                        </p:tgtEl>
                                        <p:attrNameLst>
                                          <p:attrName>style.visibility</p:attrName>
                                        </p:attrNameLst>
                                      </p:cBhvr>
                                      <p:to>
                                        <p:strVal val="visible"/>
                                      </p:to>
                                    </p:set>
                                    <p:animEffect transition="in" filter="fade">
                                      <p:cBhvr>
                                        <p:cTn id="77" dur="25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Table 4">
            <a:extLst>
              <a:ext uri="{FF2B5EF4-FFF2-40B4-BE49-F238E27FC236}">
                <a16:creationId xmlns:a16="http://schemas.microsoft.com/office/drawing/2014/main" id="{A2F76695-092D-4487-A2D8-80ABAEAEE926}"/>
              </a:ext>
            </a:extLst>
          </p:cNvPr>
          <p:cNvGraphicFramePr>
            <a:graphicFrameLocks noGrp="1"/>
          </p:cNvGraphicFramePr>
          <p:nvPr>
            <p:extLst>
              <p:ext uri="{D42A27DB-BD31-4B8C-83A1-F6EECF244321}">
                <p14:modId xmlns:p14="http://schemas.microsoft.com/office/powerpoint/2010/main" val="3084119879"/>
              </p:ext>
            </p:extLst>
          </p:nvPr>
        </p:nvGraphicFramePr>
        <p:xfrm>
          <a:off x="160878" y="679959"/>
          <a:ext cx="8863428" cy="4352088"/>
        </p:xfrm>
        <a:graphic>
          <a:graphicData uri="http://schemas.openxmlformats.org/drawingml/2006/table">
            <a:tbl>
              <a:tblPr>
                <a:tableStyleId>{0505E3EF-67EA-436B-97B2-0124C06EBD24}</a:tableStyleId>
              </a:tblPr>
              <a:tblGrid>
                <a:gridCol w="131477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87820">
                  <a:extLst>
                    <a:ext uri="{9D8B030D-6E8A-4147-A177-3AD203B41FA5}">
                      <a16:colId xmlns:a16="http://schemas.microsoft.com/office/drawing/2014/main" val="20004"/>
                    </a:ext>
                  </a:extLst>
                </a:gridCol>
                <a:gridCol w="1008979">
                  <a:extLst>
                    <a:ext uri="{9D8B030D-6E8A-4147-A177-3AD203B41FA5}">
                      <a16:colId xmlns:a16="http://schemas.microsoft.com/office/drawing/2014/main" val="20005"/>
                    </a:ext>
                  </a:extLst>
                </a:gridCol>
                <a:gridCol w="875387">
                  <a:extLst>
                    <a:ext uri="{9D8B030D-6E8A-4147-A177-3AD203B41FA5}">
                      <a16:colId xmlns:a16="http://schemas.microsoft.com/office/drawing/2014/main" val="20006"/>
                    </a:ext>
                  </a:extLst>
                </a:gridCol>
              </a:tblGrid>
              <a:tr h="27814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星期一</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星期二</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星期三</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星期四</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星期五</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星期六</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星期日</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extLst>
                  <a:ext uri="{0D108BD9-81ED-4DB2-BD59-A6C34878D82A}">
                    <a16:rowId xmlns:a16="http://schemas.microsoft.com/office/drawing/2014/main" val="10000"/>
                  </a:ext>
                </a:extLst>
              </a:tr>
              <a:tr h="716262">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endParaRPr kumimoji="0" lang="en-US" altLang="zh-TW" sz="1100" b="1"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   公所地區災害防救計畫修正</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2</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期末報告撰寫</a:t>
                      </a:r>
                      <a:endParaRPr kumimoji="0" 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3</a:t>
                      </a:r>
                    </a:p>
                    <a:p>
                      <a:r>
                        <a:rPr lang="zh-TW" altLang="en-US" sz="1100" b="1" dirty="0">
                          <a:solidFill>
                            <a:schemeClr val="tx1"/>
                          </a:solidFill>
                          <a:latin typeface="微軟正黑體" panose="020B0604030504040204" pitchFamily="34" charset="-120"/>
                          <a:ea typeface="微軟正黑體" panose="020B0604030504040204" pitchFamily="34" charset="-120"/>
                        </a:rPr>
                        <a:t>期末報告撰寫</a:t>
                      </a: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1"/>
                  </a:ext>
                </a:extLst>
              </a:tr>
              <a:tr h="8116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4</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期末報告撰寫</a:t>
                      </a:r>
                      <a:endPar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5</a:t>
                      </a:r>
                      <a:r>
                        <a:rPr kumimoji="0" lang="zh-TW" altLang="en-US"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   </a:t>
                      </a:r>
                      <a:r>
                        <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108</a:t>
                      </a:r>
                      <a:r>
                        <a:rPr kumimoji="0" lang="zh-TW" altLang="en-US"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年績效評估</a:t>
                      </a:r>
                      <a:r>
                        <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r>
                        <a:rPr kumimoji="0" lang="zh-TW" altLang="en-US"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執行後</a:t>
                      </a:r>
                      <a:r>
                        <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r>
                        <a:rPr kumimoji="0" lang="zh-TW" altLang="en-US"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縣、</a:t>
                      </a:r>
                      <a:r>
                        <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12</a:t>
                      </a:r>
                      <a:r>
                        <a:rPr kumimoji="0" lang="zh-TW" altLang="en-US"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公所、提送期末報告初稿</a:t>
                      </a:r>
                    </a:p>
                  </a:txBody>
                  <a:tcPr marL="68580" marR="68580" marT="34290" marB="34290"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6</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洽談觀光避難看板</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7</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洽談觀光避難看板</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8</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期末報告整理</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9</a:t>
                      </a: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10</a:t>
                      </a: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2"/>
                  </a:ext>
                </a:extLst>
              </a:tr>
              <a:tr h="846797">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11</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  韌性社區防災計畫書</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12</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109</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年執行計畫書修正、</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108</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年成果資料優選範本提報表</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13</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期末報告整理</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14</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   內部工作會議討論</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15</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   </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109</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年執行計畫書修正、上傳</a:t>
                      </a: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108</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年優良範本資料</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16</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期末簡報製作</a:t>
                      </a:r>
                      <a:endPar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17</a:t>
                      </a:r>
                    </a:p>
                    <a:p>
                      <a:r>
                        <a:rPr lang="zh-TW" altLang="en-US" sz="1100" b="1" dirty="0">
                          <a:solidFill>
                            <a:schemeClr val="tx1"/>
                          </a:solidFill>
                          <a:latin typeface="微軟正黑體" panose="020B0604030504040204" pitchFamily="34" charset="-120"/>
                          <a:ea typeface="微軟正黑體" panose="020B0604030504040204" pitchFamily="34" charset="-120"/>
                        </a:rPr>
                        <a:t>期末簡報製作</a:t>
                      </a: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3"/>
                  </a:ext>
                </a:extLst>
              </a:tr>
              <a:tr h="866944">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18</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109</a:t>
                      </a: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年執行計畫書修正</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19</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期末報告簡報會議</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20</a:t>
                      </a:r>
                    </a:p>
                    <a:p>
                      <a:pPr marL="0" marR="0" lvl="0" indent="0" algn="l" defTabSz="914400" rtl="0" eaLnBrk="1" fontAlgn="base" latinLnBrk="0" hangingPunct="1">
                        <a:lnSpc>
                          <a:spcPct val="100000"/>
                        </a:lnSpc>
                        <a:spcBef>
                          <a:spcPct val="0"/>
                        </a:spcBef>
                        <a:spcAft>
                          <a:spcPct val="0"/>
                        </a:spcAft>
                        <a:buClrTx/>
                        <a:buSzPct val="100000"/>
                        <a:buFontTx/>
                        <a:buNone/>
                        <a:tabLst/>
                        <a:defRPr/>
                      </a:pP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更新維護災害圖資平台行動應用軟體討論會議</a:t>
                      </a: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21</a:t>
                      </a: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期末報告修正</a:t>
                      </a:r>
                      <a:endPar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22</a:t>
                      </a: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期末報告修正</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23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TW" alt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期末報告修正</a:t>
                      </a:r>
                      <a:endPar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24</a:t>
                      </a:r>
                    </a:p>
                    <a:p>
                      <a:endParaRPr lang="en-US" altLang="zh-TW" sz="1100" b="1" dirty="0">
                        <a:solidFill>
                          <a:schemeClr val="tx1"/>
                        </a:solidFill>
                        <a:latin typeface="微軟正黑體" panose="020B0604030504040204" pitchFamily="34" charset="-120"/>
                        <a:ea typeface="微軟正黑體" panose="020B0604030504040204" pitchFamily="34" charset="-120"/>
                      </a:endParaRPr>
                    </a:p>
                    <a:p>
                      <a:r>
                        <a:rPr lang="zh-TW" altLang="en-US" sz="1100" b="1" dirty="0">
                          <a:solidFill>
                            <a:schemeClr val="tx1"/>
                          </a:solidFill>
                          <a:latin typeface="微軟正黑體" panose="020B0604030504040204" pitchFamily="34" charset="-120"/>
                          <a:ea typeface="微軟正黑體" panose="020B0604030504040204" pitchFamily="34" charset="-120"/>
                        </a:rPr>
                        <a:t>期末報告修正</a:t>
                      </a: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4"/>
                  </a:ext>
                </a:extLst>
              </a:tr>
              <a:tr h="792479">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25</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期末報告修正</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26</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四方會議資料準備</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27</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期末報告修正版提送</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rPr>
                        <a:t>28</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rPr>
                        <a:t>臺灣土壤液化潛勢圖資公開說明暨研討會</a:t>
                      </a: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29</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第四季工作進度管制表撰寫、簡報製作</a:t>
                      </a: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觀光防災地圖修正</a:t>
                      </a: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30</a:t>
                      </a:r>
                      <a:endParaRPr kumimoji="0" 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5</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3763128"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二、每月工作進度</a:t>
            </a:r>
            <a:r>
              <a:rPr lang="en-US" altLang="zh-TW" sz="2400" b="1" dirty="0">
                <a:latin typeface="微软雅黑" pitchFamily="34" charset="-122"/>
                <a:ea typeface="微软雅黑" pitchFamily="34" charset="-122"/>
              </a:rPr>
              <a:t>(11</a:t>
            </a:r>
            <a:r>
              <a:rPr lang="zh-TW" altLang="en-US" sz="2400" b="1" dirty="0">
                <a:latin typeface="微软雅黑" pitchFamily="34" charset="-122"/>
                <a:ea typeface="微软雅黑" pitchFamily="34" charset="-122"/>
              </a:rPr>
              <a:t>月</a:t>
            </a:r>
            <a:r>
              <a:rPr lang="en-US" altLang="zh-TW" sz="2400" b="1" dirty="0">
                <a:latin typeface="微软雅黑" pitchFamily="34" charset="-122"/>
                <a:ea typeface="微软雅黑" pitchFamily="34" charset="-122"/>
              </a:rPr>
              <a:t>)</a:t>
            </a:r>
            <a:endParaRPr lang="zh-CN" altLang="en-US" sz="2700" b="1" dirty="0">
              <a:latin typeface="微软雅黑" pitchFamily="34" charset="-122"/>
              <a:ea typeface="微软雅黑" pitchFamily="34" charset="-122"/>
            </a:endParaRPr>
          </a:p>
        </p:txBody>
      </p:sp>
      <p:grpSp>
        <p:nvGrpSpPr>
          <p:cNvPr id="51" name="群組 50"/>
          <p:cNvGrpSpPr/>
          <p:nvPr/>
        </p:nvGrpSpPr>
        <p:grpSpPr>
          <a:xfrm>
            <a:off x="3688502" y="4073239"/>
            <a:ext cx="640293" cy="277869"/>
            <a:chOff x="938775" y="1603336"/>
            <a:chExt cx="640293" cy="277869"/>
          </a:xfrm>
        </p:grpSpPr>
        <p:grpSp>
          <p:nvGrpSpPr>
            <p:cNvPr id="52" name="群組 51">
              <a:extLst>
                <a:ext uri="{FF2B5EF4-FFF2-40B4-BE49-F238E27FC236}">
                  <a16:creationId xmlns:a16="http://schemas.microsoft.com/office/drawing/2014/main" id="{70AA43F9-6270-4748-B407-2D5231077623}"/>
                </a:ext>
              </a:extLst>
            </p:cNvPr>
            <p:cNvGrpSpPr/>
            <p:nvPr/>
          </p:nvGrpSpPr>
          <p:grpSpPr>
            <a:xfrm>
              <a:off x="1182806" y="1603336"/>
              <a:ext cx="396262" cy="270272"/>
              <a:chOff x="1032094" y="2383505"/>
              <a:chExt cx="528348" cy="360363"/>
            </a:xfrm>
          </p:grpSpPr>
          <p:sp>
            <p:nvSpPr>
              <p:cNvPr id="56" name="橢圓 55">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57"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53" name="群組 52">
              <a:extLst>
                <a:ext uri="{FF2B5EF4-FFF2-40B4-BE49-F238E27FC236}">
                  <a16:creationId xmlns:a16="http://schemas.microsoft.com/office/drawing/2014/main" id="{70AA43F9-6270-4748-B407-2D5231077623}"/>
                </a:ext>
              </a:extLst>
            </p:cNvPr>
            <p:cNvGrpSpPr/>
            <p:nvPr/>
          </p:nvGrpSpPr>
          <p:grpSpPr>
            <a:xfrm>
              <a:off x="938775" y="1610933"/>
              <a:ext cx="396262" cy="270272"/>
              <a:chOff x="1032094" y="2383505"/>
              <a:chExt cx="528348" cy="360363"/>
            </a:xfrm>
          </p:grpSpPr>
          <p:sp>
            <p:nvSpPr>
              <p:cNvPr id="54" name="橢圓 53">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55"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游</a:t>
                </a:r>
              </a:p>
            </p:txBody>
          </p:sp>
        </p:grpSp>
      </p:grpSp>
      <p:grpSp>
        <p:nvGrpSpPr>
          <p:cNvPr id="58" name="群組 57"/>
          <p:cNvGrpSpPr/>
          <p:nvPr/>
        </p:nvGrpSpPr>
        <p:grpSpPr>
          <a:xfrm>
            <a:off x="5067780" y="2692238"/>
            <a:ext cx="640293" cy="277869"/>
            <a:chOff x="938775" y="1603336"/>
            <a:chExt cx="640293" cy="277869"/>
          </a:xfrm>
        </p:grpSpPr>
        <p:grpSp>
          <p:nvGrpSpPr>
            <p:cNvPr id="59" name="群組 58">
              <a:extLst>
                <a:ext uri="{FF2B5EF4-FFF2-40B4-BE49-F238E27FC236}">
                  <a16:creationId xmlns:a16="http://schemas.microsoft.com/office/drawing/2014/main" id="{70AA43F9-6270-4748-B407-2D5231077623}"/>
                </a:ext>
              </a:extLst>
            </p:cNvPr>
            <p:cNvGrpSpPr/>
            <p:nvPr/>
          </p:nvGrpSpPr>
          <p:grpSpPr>
            <a:xfrm>
              <a:off x="1182806" y="1603336"/>
              <a:ext cx="396262" cy="270272"/>
              <a:chOff x="1032094" y="2383505"/>
              <a:chExt cx="528348" cy="360363"/>
            </a:xfrm>
          </p:grpSpPr>
          <p:sp>
            <p:nvSpPr>
              <p:cNvPr id="63" name="橢圓 62">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64"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60" name="群組 59">
              <a:extLst>
                <a:ext uri="{FF2B5EF4-FFF2-40B4-BE49-F238E27FC236}">
                  <a16:creationId xmlns:a16="http://schemas.microsoft.com/office/drawing/2014/main" id="{70AA43F9-6270-4748-B407-2D5231077623}"/>
                </a:ext>
              </a:extLst>
            </p:cNvPr>
            <p:cNvGrpSpPr/>
            <p:nvPr/>
          </p:nvGrpSpPr>
          <p:grpSpPr>
            <a:xfrm>
              <a:off x="938775" y="1610933"/>
              <a:ext cx="396262" cy="270272"/>
              <a:chOff x="1032094" y="2383505"/>
              <a:chExt cx="528348" cy="360363"/>
            </a:xfrm>
          </p:grpSpPr>
          <p:sp>
            <p:nvSpPr>
              <p:cNvPr id="61" name="橢圓 60">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62"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莊</a:t>
                </a:r>
              </a:p>
            </p:txBody>
          </p:sp>
        </p:grpSp>
      </p:grpSp>
      <p:grpSp>
        <p:nvGrpSpPr>
          <p:cNvPr id="79" name="群組 78"/>
          <p:cNvGrpSpPr/>
          <p:nvPr/>
        </p:nvGrpSpPr>
        <p:grpSpPr>
          <a:xfrm>
            <a:off x="160895" y="2123602"/>
            <a:ext cx="2665661" cy="276999"/>
            <a:chOff x="210329" y="2510658"/>
            <a:chExt cx="2665661" cy="276999"/>
          </a:xfrm>
        </p:grpSpPr>
        <p:grpSp>
          <p:nvGrpSpPr>
            <p:cNvPr id="80" name="群組 79">
              <a:extLst>
                <a:ext uri="{FF2B5EF4-FFF2-40B4-BE49-F238E27FC236}">
                  <a16:creationId xmlns:a16="http://schemas.microsoft.com/office/drawing/2014/main" id="{406CD07C-C20E-49BB-8797-345E1AD693A7}"/>
                </a:ext>
              </a:extLst>
            </p:cNvPr>
            <p:cNvGrpSpPr/>
            <p:nvPr/>
          </p:nvGrpSpPr>
          <p:grpSpPr>
            <a:xfrm>
              <a:off x="210329" y="2510658"/>
              <a:ext cx="820808" cy="276999"/>
              <a:chOff x="7975309" y="1304175"/>
              <a:chExt cx="820808" cy="276999"/>
            </a:xfrm>
          </p:grpSpPr>
          <p:sp>
            <p:nvSpPr>
              <p:cNvPr id="82"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3" name="文字方塊 82">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cxnSp>
          <p:nvCxnSpPr>
            <p:cNvPr id="81" name="直線單箭頭接點 80">
              <a:extLst>
                <a:ext uri="{FF2B5EF4-FFF2-40B4-BE49-F238E27FC236}">
                  <a16:creationId xmlns:a16="http://schemas.microsoft.com/office/drawing/2014/main" id="{D8C30EA0-9200-4A44-B8B4-5D7E85890C62}"/>
                </a:ext>
              </a:extLst>
            </p:cNvPr>
            <p:cNvCxnSpPr>
              <a:cxnSpLocks/>
            </p:cNvCxnSpPr>
            <p:nvPr/>
          </p:nvCxnSpPr>
          <p:spPr bwMode="auto">
            <a:xfrm flipV="1">
              <a:off x="211990" y="2761797"/>
              <a:ext cx="2664000" cy="2342"/>
            </a:xfrm>
            <a:prstGeom prst="straightConnector1">
              <a:avLst/>
            </a:prstGeom>
            <a:ln w="57150">
              <a:solidFill>
                <a:srgbClr val="00B0F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8" name="群組 17"/>
          <p:cNvGrpSpPr/>
          <p:nvPr/>
        </p:nvGrpSpPr>
        <p:grpSpPr>
          <a:xfrm>
            <a:off x="1963646" y="3712020"/>
            <a:ext cx="882744" cy="277869"/>
            <a:chOff x="696324" y="1603336"/>
            <a:chExt cx="882744" cy="277869"/>
          </a:xfrm>
        </p:grpSpPr>
        <p:grpSp>
          <p:nvGrpSpPr>
            <p:cNvPr id="19" name="群組 18">
              <a:extLst>
                <a:ext uri="{FF2B5EF4-FFF2-40B4-BE49-F238E27FC236}">
                  <a16:creationId xmlns:a16="http://schemas.microsoft.com/office/drawing/2014/main" id="{70AA43F9-6270-4748-B407-2D5231077623}"/>
                </a:ext>
              </a:extLst>
            </p:cNvPr>
            <p:cNvGrpSpPr/>
            <p:nvPr/>
          </p:nvGrpSpPr>
          <p:grpSpPr>
            <a:xfrm>
              <a:off x="1182806" y="1603336"/>
              <a:ext cx="396262" cy="270272"/>
              <a:chOff x="1032094" y="2383505"/>
              <a:chExt cx="528348" cy="360363"/>
            </a:xfrm>
          </p:grpSpPr>
          <p:sp>
            <p:nvSpPr>
              <p:cNvPr id="26" name="橢圓 25">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27"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20" name="群組 19">
              <a:extLst>
                <a:ext uri="{FF2B5EF4-FFF2-40B4-BE49-F238E27FC236}">
                  <a16:creationId xmlns:a16="http://schemas.microsoft.com/office/drawing/2014/main" id="{70AA43F9-6270-4748-B407-2D5231077623}"/>
                </a:ext>
              </a:extLst>
            </p:cNvPr>
            <p:cNvGrpSpPr/>
            <p:nvPr/>
          </p:nvGrpSpPr>
          <p:grpSpPr>
            <a:xfrm>
              <a:off x="938775" y="1610933"/>
              <a:ext cx="396262" cy="270272"/>
              <a:chOff x="1032094" y="2383505"/>
              <a:chExt cx="528348" cy="360363"/>
            </a:xfrm>
          </p:grpSpPr>
          <p:sp>
            <p:nvSpPr>
              <p:cNvPr id="24" name="橢圓 23">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25"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莊</a:t>
                </a:r>
              </a:p>
            </p:txBody>
          </p:sp>
        </p:grpSp>
        <p:grpSp>
          <p:nvGrpSpPr>
            <p:cNvPr id="21" name="群組 20">
              <a:extLst>
                <a:ext uri="{FF2B5EF4-FFF2-40B4-BE49-F238E27FC236}">
                  <a16:creationId xmlns:a16="http://schemas.microsoft.com/office/drawing/2014/main" id="{70AA43F9-6270-4748-B407-2D5231077623}"/>
                </a:ext>
              </a:extLst>
            </p:cNvPr>
            <p:cNvGrpSpPr/>
            <p:nvPr/>
          </p:nvGrpSpPr>
          <p:grpSpPr>
            <a:xfrm>
              <a:off x="696324" y="1610933"/>
              <a:ext cx="396262" cy="270272"/>
              <a:chOff x="1032094" y="2383505"/>
              <a:chExt cx="528348" cy="360363"/>
            </a:xfrm>
          </p:grpSpPr>
          <p:sp>
            <p:nvSpPr>
              <p:cNvPr id="22" name="橢圓 21">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23"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洪</a:t>
                </a:r>
              </a:p>
            </p:txBody>
          </p:sp>
        </p:grpSp>
      </p:grpSp>
      <p:grpSp>
        <p:nvGrpSpPr>
          <p:cNvPr id="119" name="群組 118">
            <a:extLst>
              <a:ext uri="{FF2B5EF4-FFF2-40B4-BE49-F238E27FC236}">
                <a16:creationId xmlns:a16="http://schemas.microsoft.com/office/drawing/2014/main" id="{406CD07C-C20E-49BB-8797-345E1AD693A7}"/>
              </a:ext>
            </a:extLst>
          </p:cNvPr>
          <p:cNvGrpSpPr/>
          <p:nvPr/>
        </p:nvGrpSpPr>
        <p:grpSpPr>
          <a:xfrm>
            <a:off x="8297864" y="42843"/>
            <a:ext cx="820808" cy="276999"/>
            <a:chOff x="7975309" y="1304175"/>
            <a:chExt cx="820808" cy="276999"/>
          </a:xfrm>
        </p:grpSpPr>
        <p:sp>
          <p:nvSpPr>
            <p:cNvPr id="120"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1" name="文字方塊 120">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grpSp>
        <p:nvGrpSpPr>
          <p:cNvPr id="128" name="群組 127">
            <a:extLst>
              <a:ext uri="{FF2B5EF4-FFF2-40B4-BE49-F238E27FC236}">
                <a16:creationId xmlns:a16="http://schemas.microsoft.com/office/drawing/2014/main" id="{406CD07C-C20E-49BB-8797-345E1AD693A7}"/>
              </a:ext>
            </a:extLst>
          </p:cNvPr>
          <p:cNvGrpSpPr/>
          <p:nvPr/>
        </p:nvGrpSpPr>
        <p:grpSpPr>
          <a:xfrm>
            <a:off x="6260264" y="42843"/>
            <a:ext cx="820808" cy="276999"/>
            <a:chOff x="7975309" y="1289100"/>
            <a:chExt cx="820808" cy="276999"/>
          </a:xfrm>
        </p:grpSpPr>
        <p:sp>
          <p:nvSpPr>
            <p:cNvPr id="129"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0" name="文字方塊 129">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31" name="群組 130">
            <a:extLst>
              <a:ext uri="{FF2B5EF4-FFF2-40B4-BE49-F238E27FC236}">
                <a16:creationId xmlns:a16="http://schemas.microsoft.com/office/drawing/2014/main" id="{406CD07C-C20E-49BB-8797-345E1AD693A7}"/>
              </a:ext>
            </a:extLst>
          </p:cNvPr>
          <p:cNvGrpSpPr/>
          <p:nvPr/>
        </p:nvGrpSpPr>
        <p:grpSpPr>
          <a:xfrm>
            <a:off x="5094064" y="29877"/>
            <a:ext cx="1194880" cy="276999"/>
            <a:chOff x="7651829" y="1302242"/>
            <a:chExt cx="1194880" cy="276999"/>
          </a:xfrm>
        </p:grpSpPr>
        <p:sp>
          <p:nvSpPr>
            <p:cNvPr id="132"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3" name="文字方塊 132">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en-US" altLang="zh-TW" sz="1200" b="1" dirty="0">
                  <a:solidFill>
                    <a:schemeClr val="bg1"/>
                  </a:solidFill>
                  <a:latin typeface="微軟正黑體" pitchFamily="34" charset="-120"/>
                  <a:ea typeface="微軟正黑體" pitchFamily="34" charset="-120"/>
                </a:rPr>
                <a:t>APP</a:t>
              </a:r>
              <a:r>
                <a:rPr lang="zh-TW" altLang="en-US" sz="1200" b="1" dirty="0">
                  <a:solidFill>
                    <a:schemeClr val="bg1"/>
                  </a:solidFill>
                  <a:latin typeface="微軟正黑體" pitchFamily="34" charset="-120"/>
                  <a:ea typeface="微軟正黑體" pitchFamily="34" charset="-120"/>
                </a:rPr>
                <a:t>故障排除</a:t>
              </a:r>
              <a:endParaRPr lang="en-US" altLang="zh-TW" sz="1200" b="1" dirty="0">
                <a:solidFill>
                  <a:schemeClr val="bg1"/>
                </a:solidFill>
                <a:latin typeface="微軟正黑體" pitchFamily="34" charset="-120"/>
                <a:ea typeface="微軟正黑體" pitchFamily="34" charset="-120"/>
              </a:endParaRPr>
            </a:p>
          </p:txBody>
        </p:sp>
      </p:grpSp>
      <p:grpSp>
        <p:nvGrpSpPr>
          <p:cNvPr id="140" name="群組 139">
            <a:extLst>
              <a:ext uri="{FF2B5EF4-FFF2-40B4-BE49-F238E27FC236}">
                <a16:creationId xmlns:a16="http://schemas.microsoft.com/office/drawing/2014/main" id="{406CD07C-C20E-49BB-8797-345E1AD693A7}"/>
              </a:ext>
            </a:extLst>
          </p:cNvPr>
          <p:cNvGrpSpPr/>
          <p:nvPr/>
        </p:nvGrpSpPr>
        <p:grpSpPr>
          <a:xfrm>
            <a:off x="5019121" y="321354"/>
            <a:ext cx="1191923" cy="277772"/>
            <a:chOff x="7438007" y="1302242"/>
            <a:chExt cx="1191923" cy="277772"/>
          </a:xfrm>
        </p:grpSpPr>
        <p:sp>
          <p:nvSpPr>
            <p:cNvPr id="141" name="矩形: 圓角 83">
              <a:extLst>
                <a:ext uri="{FF2B5EF4-FFF2-40B4-BE49-F238E27FC236}">
                  <a16:creationId xmlns:a16="http://schemas.microsoft.com/office/drawing/2014/main" id="{11E25288-C1F5-403F-A079-2C4E90982D1F}"/>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2" name="文字方塊 141">
              <a:extLst>
                <a:ext uri="{FF2B5EF4-FFF2-40B4-BE49-F238E27FC236}">
                  <a16:creationId xmlns:a16="http://schemas.microsoft.com/office/drawing/2014/main" id="{219CF212-E084-4C2D-A532-CE35286FD90E}"/>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後測指標彙整</a:t>
              </a:r>
              <a:endParaRPr lang="en-US" altLang="zh-TW" sz="1200" b="1" dirty="0">
                <a:solidFill>
                  <a:schemeClr val="bg1"/>
                </a:solidFill>
                <a:latin typeface="微軟正黑體" pitchFamily="34" charset="-120"/>
                <a:ea typeface="微軟正黑體" pitchFamily="34" charset="-120"/>
              </a:endParaRPr>
            </a:p>
          </p:txBody>
        </p:sp>
      </p:grpSp>
      <p:grpSp>
        <p:nvGrpSpPr>
          <p:cNvPr id="9" name="群組 8"/>
          <p:cNvGrpSpPr/>
          <p:nvPr/>
        </p:nvGrpSpPr>
        <p:grpSpPr>
          <a:xfrm>
            <a:off x="5593835" y="1304934"/>
            <a:ext cx="3486082" cy="287424"/>
            <a:chOff x="5593835" y="1304934"/>
            <a:chExt cx="3486082" cy="287424"/>
          </a:xfrm>
        </p:grpSpPr>
        <p:grpSp>
          <p:nvGrpSpPr>
            <p:cNvPr id="8" name="群組 7"/>
            <p:cNvGrpSpPr/>
            <p:nvPr/>
          </p:nvGrpSpPr>
          <p:grpSpPr>
            <a:xfrm>
              <a:off x="5593835" y="1304934"/>
              <a:ext cx="3486082" cy="277772"/>
              <a:chOff x="5593835" y="1304934"/>
              <a:chExt cx="3486082" cy="277772"/>
            </a:xfrm>
          </p:grpSpPr>
          <p:grpSp>
            <p:nvGrpSpPr>
              <p:cNvPr id="143" name="群組 142">
                <a:extLst>
                  <a:ext uri="{FF2B5EF4-FFF2-40B4-BE49-F238E27FC236}">
                    <a16:creationId xmlns:a16="http://schemas.microsoft.com/office/drawing/2014/main" id="{406CD07C-C20E-49BB-8797-345E1AD693A7}"/>
                  </a:ext>
                </a:extLst>
              </p:cNvPr>
              <p:cNvGrpSpPr/>
              <p:nvPr/>
            </p:nvGrpSpPr>
            <p:grpSpPr>
              <a:xfrm>
                <a:off x="5593835" y="1304934"/>
                <a:ext cx="1191923" cy="277772"/>
                <a:chOff x="7438007" y="1302242"/>
                <a:chExt cx="1191923" cy="277772"/>
              </a:xfrm>
            </p:grpSpPr>
            <p:sp>
              <p:nvSpPr>
                <p:cNvPr id="144" name="矩形: 圓角 83">
                  <a:extLst>
                    <a:ext uri="{FF2B5EF4-FFF2-40B4-BE49-F238E27FC236}">
                      <a16:creationId xmlns:a16="http://schemas.microsoft.com/office/drawing/2014/main" id="{11E25288-C1F5-403F-A079-2C4E90982D1F}"/>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5" name="文字方塊 144">
                  <a:extLst>
                    <a:ext uri="{FF2B5EF4-FFF2-40B4-BE49-F238E27FC236}">
                      <a16:creationId xmlns:a16="http://schemas.microsoft.com/office/drawing/2014/main" id="{219CF212-E084-4C2D-A532-CE35286FD90E}"/>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後測指標彙整</a:t>
                  </a:r>
                  <a:endParaRPr lang="en-US" altLang="zh-TW" sz="1200" b="1" dirty="0">
                    <a:solidFill>
                      <a:schemeClr val="bg1"/>
                    </a:solidFill>
                    <a:latin typeface="微軟正黑體" pitchFamily="34" charset="-120"/>
                    <a:ea typeface="微軟正黑體" pitchFamily="34" charset="-120"/>
                  </a:endParaRPr>
                </a:p>
              </p:txBody>
            </p:sp>
          </p:grpSp>
          <p:cxnSp>
            <p:nvCxnSpPr>
              <p:cNvPr id="146" name="直線單箭頭接點 145">
                <a:extLst>
                  <a:ext uri="{FF2B5EF4-FFF2-40B4-BE49-F238E27FC236}">
                    <a16:creationId xmlns:a16="http://schemas.microsoft.com/office/drawing/2014/main" id="{D8C30EA0-9200-4A44-B8B4-5D7E85890C62}"/>
                  </a:ext>
                </a:extLst>
              </p:cNvPr>
              <p:cNvCxnSpPr>
                <a:cxnSpLocks/>
              </p:cNvCxnSpPr>
              <p:nvPr/>
            </p:nvCxnSpPr>
            <p:spPr bwMode="auto">
              <a:xfrm flipV="1">
                <a:off x="5659917" y="1566735"/>
                <a:ext cx="3420000" cy="2342"/>
              </a:xfrm>
              <a:prstGeom prst="straightConnector1">
                <a:avLst/>
              </a:prstGeom>
              <a:ln w="57150">
                <a:solidFill>
                  <a:srgbClr val="FF660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47" name="群組 146">
              <a:extLst>
                <a:ext uri="{FF2B5EF4-FFF2-40B4-BE49-F238E27FC236}">
                  <a16:creationId xmlns:a16="http://schemas.microsoft.com/office/drawing/2014/main" id="{406CD07C-C20E-49BB-8797-345E1AD693A7}"/>
                </a:ext>
              </a:extLst>
            </p:cNvPr>
            <p:cNvGrpSpPr/>
            <p:nvPr/>
          </p:nvGrpSpPr>
          <p:grpSpPr>
            <a:xfrm>
              <a:off x="6779657" y="1315359"/>
              <a:ext cx="820808" cy="276999"/>
              <a:chOff x="7975309" y="1304175"/>
              <a:chExt cx="820808" cy="276999"/>
            </a:xfrm>
          </p:grpSpPr>
          <p:sp>
            <p:nvSpPr>
              <p:cNvPr id="148"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9" name="文字方塊 148">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grpSp>
      <p:grpSp>
        <p:nvGrpSpPr>
          <p:cNvPr id="150" name="群組 149">
            <a:extLst>
              <a:ext uri="{FF2B5EF4-FFF2-40B4-BE49-F238E27FC236}">
                <a16:creationId xmlns:a16="http://schemas.microsoft.com/office/drawing/2014/main" id="{DCC5FCC1-1F02-4695-86EA-BAD9CB82C6E9}"/>
              </a:ext>
            </a:extLst>
          </p:cNvPr>
          <p:cNvGrpSpPr/>
          <p:nvPr/>
        </p:nvGrpSpPr>
        <p:grpSpPr>
          <a:xfrm>
            <a:off x="6233471" y="333983"/>
            <a:ext cx="1185411" cy="276999"/>
            <a:chOff x="7653774" y="1293699"/>
            <a:chExt cx="1185411" cy="276999"/>
          </a:xfrm>
        </p:grpSpPr>
        <p:sp>
          <p:nvSpPr>
            <p:cNvPr id="151"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2" name="文字方塊 151">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優良範本整理</a:t>
              </a:r>
              <a:endParaRPr lang="en-US" altLang="zh-TW" sz="1200" b="1" dirty="0">
                <a:solidFill>
                  <a:schemeClr val="bg1"/>
                </a:solidFill>
                <a:latin typeface="微軟正黑體" pitchFamily="34" charset="-120"/>
                <a:ea typeface="微軟正黑體" pitchFamily="34" charset="-120"/>
              </a:endParaRPr>
            </a:p>
          </p:txBody>
        </p:sp>
      </p:grpSp>
      <p:grpSp>
        <p:nvGrpSpPr>
          <p:cNvPr id="156" name="群組 155">
            <a:extLst>
              <a:ext uri="{FF2B5EF4-FFF2-40B4-BE49-F238E27FC236}">
                <a16:creationId xmlns:a16="http://schemas.microsoft.com/office/drawing/2014/main" id="{406CD07C-C20E-49BB-8797-345E1AD693A7}"/>
              </a:ext>
            </a:extLst>
          </p:cNvPr>
          <p:cNvGrpSpPr/>
          <p:nvPr/>
        </p:nvGrpSpPr>
        <p:grpSpPr>
          <a:xfrm>
            <a:off x="7217744" y="333350"/>
            <a:ext cx="972000" cy="276999"/>
            <a:chOff x="7531562" y="1302242"/>
            <a:chExt cx="972000" cy="276999"/>
          </a:xfrm>
        </p:grpSpPr>
        <p:sp>
          <p:nvSpPr>
            <p:cNvPr id="157" name="矩形: 圓角 83">
              <a:extLst>
                <a:ext uri="{FF2B5EF4-FFF2-40B4-BE49-F238E27FC236}">
                  <a16:creationId xmlns:a16="http://schemas.microsoft.com/office/drawing/2014/main" id="{11E25288-C1F5-403F-A079-2C4E90982D1F}"/>
                </a:ext>
              </a:extLst>
            </p:cNvPr>
            <p:cNvSpPr/>
            <p:nvPr/>
          </p:nvSpPr>
          <p:spPr>
            <a:xfrm>
              <a:off x="7651829" y="1324487"/>
              <a:ext cx="756000" cy="243829"/>
            </a:xfrm>
            <a:prstGeom prst="roundRect">
              <a:avLst/>
            </a:prstGeom>
            <a:solidFill>
              <a:srgbClr val="2AC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8" name="文字方塊 157">
              <a:extLst>
                <a:ext uri="{FF2B5EF4-FFF2-40B4-BE49-F238E27FC236}">
                  <a16:creationId xmlns:a16="http://schemas.microsoft.com/office/drawing/2014/main" id="{219CF212-E084-4C2D-A532-CE35286FD90E}"/>
                </a:ext>
              </a:extLst>
            </p:cNvPr>
            <p:cNvSpPr txBox="1"/>
            <p:nvPr/>
          </p:nvSpPr>
          <p:spPr>
            <a:xfrm>
              <a:off x="7531562" y="1302242"/>
              <a:ext cx="972000"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期末簡報</a:t>
              </a:r>
              <a:endParaRPr lang="en-US" altLang="zh-TW" sz="1200" b="1" dirty="0">
                <a:solidFill>
                  <a:schemeClr val="bg1"/>
                </a:solidFill>
                <a:latin typeface="微軟正黑體" pitchFamily="34" charset="-120"/>
                <a:ea typeface="微軟正黑體" pitchFamily="34" charset="-120"/>
              </a:endParaRPr>
            </a:p>
          </p:txBody>
        </p:sp>
      </p:grpSp>
      <p:grpSp>
        <p:nvGrpSpPr>
          <p:cNvPr id="173" name="群組 172"/>
          <p:cNvGrpSpPr/>
          <p:nvPr/>
        </p:nvGrpSpPr>
        <p:grpSpPr>
          <a:xfrm>
            <a:off x="131547" y="2933723"/>
            <a:ext cx="5496539" cy="286099"/>
            <a:chOff x="2810712" y="2096611"/>
            <a:chExt cx="5496539" cy="286099"/>
          </a:xfrm>
        </p:grpSpPr>
        <p:cxnSp>
          <p:nvCxnSpPr>
            <p:cNvPr id="174" name="直線單箭頭接點 173">
              <a:extLst>
                <a:ext uri="{FF2B5EF4-FFF2-40B4-BE49-F238E27FC236}">
                  <a16:creationId xmlns:a16="http://schemas.microsoft.com/office/drawing/2014/main" id="{D8C30EA0-9200-4A44-B8B4-5D7E85890C62}"/>
                </a:ext>
              </a:extLst>
            </p:cNvPr>
            <p:cNvCxnSpPr>
              <a:cxnSpLocks/>
            </p:cNvCxnSpPr>
            <p:nvPr/>
          </p:nvCxnSpPr>
          <p:spPr bwMode="auto">
            <a:xfrm flipV="1">
              <a:off x="2835251" y="2380368"/>
              <a:ext cx="5472000" cy="2342"/>
            </a:xfrm>
            <a:prstGeom prst="straightConnector1">
              <a:avLst/>
            </a:prstGeom>
            <a:ln w="57150">
              <a:solidFill>
                <a:schemeClr val="accent2">
                  <a:lumMod val="7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175" name="群組 174">
              <a:extLst>
                <a:ext uri="{FF2B5EF4-FFF2-40B4-BE49-F238E27FC236}">
                  <a16:creationId xmlns:a16="http://schemas.microsoft.com/office/drawing/2014/main" id="{DCC5FCC1-1F02-4695-86EA-BAD9CB82C6E9}"/>
                </a:ext>
              </a:extLst>
            </p:cNvPr>
            <p:cNvGrpSpPr/>
            <p:nvPr/>
          </p:nvGrpSpPr>
          <p:grpSpPr>
            <a:xfrm>
              <a:off x="2810712" y="2096611"/>
              <a:ext cx="1185411" cy="276999"/>
              <a:chOff x="7653774" y="1293699"/>
              <a:chExt cx="1185411" cy="276999"/>
            </a:xfrm>
          </p:grpSpPr>
          <p:sp>
            <p:nvSpPr>
              <p:cNvPr id="176"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7" name="文字方塊 176">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優良範本整理</a:t>
                </a:r>
                <a:endParaRPr lang="en-US" altLang="zh-TW" sz="1200" b="1" dirty="0">
                  <a:solidFill>
                    <a:schemeClr val="bg1"/>
                  </a:solidFill>
                  <a:latin typeface="微軟正黑體" pitchFamily="34" charset="-120"/>
                  <a:ea typeface="微軟正黑體" pitchFamily="34" charset="-120"/>
                </a:endParaRPr>
              </a:p>
            </p:txBody>
          </p:sp>
        </p:grpSp>
      </p:grpSp>
      <p:grpSp>
        <p:nvGrpSpPr>
          <p:cNvPr id="181" name="群組 180">
            <a:extLst>
              <a:ext uri="{FF2B5EF4-FFF2-40B4-BE49-F238E27FC236}">
                <a16:creationId xmlns:a16="http://schemas.microsoft.com/office/drawing/2014/main" id="{406CD07C-C20E-49BB-8797-345E1AD693A7}"/>
              </a:ext>
            </a:extLst>
          </p:cNvPr>
          <p:cNvGrpSpPr/>
          <p:nvPr/>
        </p:nvGrpSpPr>
        <p:grpSpPr>
          <a:xfrm>
            <a:off x="8131311" y="347931"/>
            <a:ext cx="820808" cy="276999"/>
            <a:chOff x="7975309" y="1304175"/>
            <a:chExt cx="820808" cy="276999"/>
          </a:xfrm>
        </p:grpSpPr>
        <p:sp>
          <p:nvSpPr>
            <p:cNvPr id="182"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3" name="文字方塊 182">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nvGrpSpPr>
          <p:cNvPr id="184" name="群組 183">
            <a:extLst>
              <a:ext uri="{FF2B5EF4-FFF2-40B4-BE49-F238E27FC236}">
                <a16:creationId xmlns:a16="http://schemas.microsoft.com/office/drawing/2014/main" id="{DCC5FCC1-1F02-4695-86EA-BAD9CB82C6E9}"/>
              </a:ext>
            </a:extLst>
          </p:cNvPr>
          <p:cNvGrpSpPr/>
          <p:nvPr/>
        </p:nvGrpSpPr>
        <p:grpSpPr>
          <a:xfrm>
            <a:off x="7108898" y="29877"/>
            <a:ext cx="1290686" cy="276999"/>
            <a:chOff x="7302981" y="1281889"/>
            <a:chExt cx="1290686" cy="276999"/>
          </a:xfrm>
        </p:grpSpPr>
        <p:sp>
          <p:nvSpPr>
            <p:cNvPr id="185" name="矩形: 圓角 71">
              <a:extLst>
                <a:ext uri="{FF2B5EF4-FFF2-40B4-BE49-F238E27FC236}">
                  <a16:creationId xmlns:a16="http://schemas.microsoft.com/office/drawing/2014/main" id="{B869374F-04B5-4B57-A6CF-4C74CD7605B4}"/>
                </a:ext>
              </a:extLst>
            </p:cNvPr>
            <p:cNvSpPr/>
            <p:nvPr/>
          </p:nvSpPr>
          <p:spPr>
            <a:xfrm>
              <a:off x="7302981" y="1311224"/>
              <a:ext cx="1130033" cy="2345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6" name="文字方塊 185">
              <a:extLst>
                <a:ext uri="{FF2B5EF4-FFF2-40B4-BE49-F238E27FC236}">
                  <a16:creationId xmlns:a16="http://schemas.microsoft.com/office/drawing/2014/main" id="{824D6DAE-1856-415B-B05F-2DAFBDAAB79B}"/>
                </a:ext>
              </a:extLst>
            </p:cNvPr>
            <p:cNvSpPr txBox="1"/>
            <p:nvPr/>
          </p:nvSpPr>
          <p:spPr>
            <a:xfrm>
              <a:off x="7318805" y="1281889"/>
              <a:ext cx="1274862"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企業防災洽談</a:t>
              </a:r>
              <a:endParaRPr lang="en-US" altLang="zh-TW" sz="1200" b="1" dirty="0">
                <a:solidFill>
                  <a:schemeClr val="bg1"/>
                </a:solidFill>
                <a:latin typeface="微軟正黑體" pitchFamily="34" charset="-120"/>
                <a:ea typeface="微軟正黑體" pitchFamily="34" charset="-120"/>
              </a:endParaRPr>
            </a:p>
          </p:txBody>
        </p:sp>
      </p:grpSp>
      <p:grpSp>
        <p:nvGrpSpPr>
          <p:cNvPr id="12" name="群組 11"/>
          <p:cNvGrpSpPr/>
          <p:nvPr/>
        </p:nvGrpSpPr>
        <p:grpSpPr>
          <a:xfrm>
            <a:off x="2810712" y="2067694"/>
            <a:ext cx="4344539" cy="286099"/>
            <a:chOff x="2810712" y="2067694"/>
            <a:chExt cx="4344539" cy="286099"/>
          </a:xfrm>
        </p:grpSpPr>
        <p:grpSp>
          <p:nvGrpSpPr>
            <p:cNvPr id="10" name="群組 9"/>
            <p:cNvGrpSpPr/>
            <p:nvPr/>
          </p:nvGrpSpPr>
          <p:grpSpPr>
            <a:xfrm>
              <a:off x="2810712" y="2067694"/>
              <a:ext cx="4344539" cy="286099"/>
              <a:chOff x="2810712" y="2096611"/>
              <a:chExt cx="4344539" cy="286099"/>
            </a:xfrm>
          </p:grpSpPr>
          <p:cxnSp>
            <p:nvCxnSpPr>
              <p:cNvPr id="97" name="直線單箭頭接點 96">
                <a:extLst>
                  <a:ext uri="{FF2B5EF4-FFF2-40B4-BE49-F238E27FC236}">
                    <a16:creationId xmlns:a16="http://schemas.microsoft.com/office/drawing/2014/main" id="{D8C30EA0-9200-4A44-B8B4-5D7E85890C62}"/>
                  </a:ext>
                </a:extLst>
              </p:cNvPr>
              <p:cNvCxnSpPr>
                <a:cxnSpLocks/>
              </p:cNvCxnSpPr>
              <p:nvPr/>
            </p:nvCxnSpPr>
            <p:spPr bwMode="auto">
              <a:xfrm flipV="1">
                <a:off x="2835251" y="2380368"/>
                <a:ext cx="4320000" cy="2342"/>
              </a:xfrm>
              <a:prstGeom prst="straightConnector1">
                <a:avLst/>
              </a:prstGeom>
              <a:ln w="57150">
                <a:solidFill>
                  <a:schemeClr val="accent2">
                    <a:lumMod val="7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153" name="群組 152">
                <a:extLst>
                  <a:ext uri="{FF2B5EF4-FFF2-40B4-BE49-F238E27FC236}">
                    <a16:creationId xmlns:a16="http://schemas.microsoft.com/office/drawing/2014/main" id="{DCC5FCC1-1F02-4695-86EA-BAD9CB82C6E9}"/>
                  </a:ext>
                </a:extLst>
              </p:cNvPr>
              <p:cNvGrpSpPr/>
              <p:nvPr/>
            </p:nvGrpSpPr>
            <p:grpSpPr>
              <a:xfrm>
                <a:off x="2810712" y="2096611"/>
                <a:ext cx="1185411" cy="276999"/>
                <a:chOff x="7653774" y="1293699"/>
                <a:chExt cx="1185411" cy="276999"/>
              </a:xfrm>
            </p:grpSpPr>
            <p:sp>
              <p:nvSpPr>
                <p:cNvPr id="154"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5" name="文字方塊 154">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優良範本整理</a:t>
                  </a:r>
                  <a:endParaRPr lang="en-US" altLang="zh-TW" sz="1200" b="1" dirty="0">
                    <a:solidFill>
                      <a:schemeClr val="bg1"/>
                    </a:solidFill>
                    <a:latin typeface="微軟正黑體" pitchFamily="34" charset="-120"/>
                    <a:ea typeface="微軟正黑體" pitchFamily="34" charset="-120"/>
                  </a:endParaRPr>
                </a:p>
              </p:txBody>
            </p:sp>
          </p:grpSp>
        </p:grpSp>
        <p:grpSp>
          <p:nvGrpSpPr>
            <p:cNvPr id="187" name="群組 186">
              <a:extLst>
                <a:ext uri="{FF2B5EF4-FFF2-40B4-BE49-F238E27FC236}">
                  <a16:creationId xmlns:a16="http://schemas.microsoft.com/office/drawing/2014/main" id="{DCC5FCC1-1F02-4695-86EA-BAD9CB82C6E9}"/>
                </a:ext>
              </a:extLst>
            </p:cNvPr>
            <p:cNvGrpSpPr/>
            <p:nvPr/>
          </p:nvGrpSpPr>
          <p:grpSpPr>
            <a:xfrm>
              <a:off x="3886633" y="2067953"/>
              <a:ext cx="1290686" cy="276999"/>
              <a:chOff x="7302981" y="1281889"/>
              <a:chExt cx="1290686" cy="276999"/>
            </a:xfrm>
          </p:grpSpPr>
          <p:sp>
            <p:nvSpPr>
              <p:cNvPr id="188" name="矩形: 圓角 71">
                <a:extLst>
                  <a:ext uri="{FF2B5EF4-FFF2-40B4-BE49-F238E27FC236}">
                    <a16:creationId xmlns:a16="http://schemas.microsoft.com/office/drawing/2014/main" id="{B869374F-04B5-4B57-A6CF-4C74CD7605B4}"/>
                  </a:ext>
                </a:extLst>
              </p:cNvPr>
              <p:cNvSpPr/>
              <p:nvPr/>
            </p:nvSpPr>
            <p:spPr>
              <a:xfrm>
                <a:off x="7302981" y="1311224"/>
                <a:ext cx="1130033" cy="2345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9" name="文字方塊 188">
                <a:extLst>
                  <a:ext uri="{FF2B5EF4-FFF2-40B4-BE49-F238E27FC236}">
                    <a16:creationId xmlns:a16="http://schemas.microsoft.com/office/drawing/2014/main" id="{824D6DAE-1856-415B-B05F-2DAFBDAAB79B}"/>
                  </a:ext>
                </a:extLst>
              </p:cNvPr>
              <p:cNvSpPr txBox="1"/>
              <p:nvPr/>
            </p:nvSpPr>
            <p:spPr>
              <a:xfrm>
                <a:off x="7318805" y="1281889"/>
                <a:ext cx="1274862"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企業防災洽談</a:t>
                </a:r>
                <a:endParaRPr lang="en-US" altLang="zh-TW" sz="1200" b="1" dirty="0">
                  <a:solidFill>
                    <a:schemeClr val="bg1"/>
                  </a:solidFill>
                  <a:latin typeface="微軟正黑體" pitchFamily="34" charset="-120"/>
                  <a:ea typeface="微軟正黑體" pitchFamily="34" charset="-120"/>
                </a:endParaRPr>
              </a:p>
            </p:txBody>
          </p:sp>
        </p:grpSp>
        <p:grpSp>
          <p:nvGrpSpPr>
            <p:cNvPr id="190" name="群組 189">
              <a:extLst>
                <a:ext uri="{FF2B5EF4-FFF2-40B4-BE49-F238E27FC236}">
                  <a16:creationId xmlns:a16="http://schemas.microsoft.com/office/drawing/2014/main" id="{406CD07C-C20E-49BB-8797-345E1AD693A7}"/>
                </a:ext>
              </a:extLst>
            </p:cNvPr>
            <p:cNvGrpSpPr/>
            <p:nvPr/>
          </p:nvGrpSpPr>
          <p:grpSpPr>
            <a:xfrm>
              <a:off x="4996362" y="2073716"/>
              <a:ext cx="820808" cy="276999"/>
              <a:chOff x="7975309" y="1304175"/>
              <a:chExt cx="820808" cy="276999"/>
            </a:xfrm>
          </p:grpSpPr>
          <p:sp>
            <p:nvSpPr>
              <p:cNvPr id="191"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2" name="文字方塊 191">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grpSp>
        <p:nvGrpSpPr>
          <p:cNvPr id="102" name="群組 101">
            <a:extLst>
              <a:ext uri="{FF2B5EF4-FFF2-40B4-BE49-F238E27FC236}">
                <a16:creationId xmlns:a16="http://schemas.microsoft.com/office/drawing/2014/main" id="{70AA43F9-6270-4748-B407-2D5231077623}"/>
              </a:ext>
            </a:extLst>
          </p:cNvPr>
          <p:cNvGrpSpPr/>
          <p:nvPr/>
        </p:nvGrpSpPr>
        <p:grpSpPr>
          <a:xfrm>
            <a:off x="5311811" y="4800374"/>
            <a:ext cx="396262" cy="270272"/>
            <a:chOff x="1032094" y="2383505"/>
            <a:chExt cx="528348" cy="360363"/>
          </a:xfrm>
        </p:grpSpPr>
        <p:sp>
          <p:nvSpPr>
            <p:cNvPr id="103" name="橢圓 102">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04"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111" name="群組 110">
            <a:extLst>
              <a:ext uri="{FF2B5EF4-FFF2-40B4-BE49-F238E27FC236}">
                <a16:creationId xmlns:a16="http://schemas.microsoft.com/office/drawing/2014/main" id="{406CD07C-C20E-49BB-8797-345E1AD693A7}"/>
              </a:ext>
            </a:extLst>
          </p:cNvPr>
          <p:cNvGrpSpPr/>
          <p:nvPr/>
        </p:nvGrpSpPr>
        <p:grpSpPr>
          <a:xfrm>
            <a:off x="4848950" y="3305343"/>
            <a:ext cx="820808" cy="276999"/>
            <a:chOff x="7975309" y="1289100"/>
            <a:chExt cx="820808" cy="276999"/>
          </a:xfrm>
        </p:grpSpPr>
        <p:sp>
          <p:nvSpPr>
            <p:cNvPr id="112"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3" name="文字方塊 112">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14" name="群組 113">
            <a:extLst>
              <a:ext uri="{FF2B5EF4-FFF2-40B4-BE49-F238E27FC236}">
                <a16:creationId xmlns:a16="http://schemas.microsoft.com/office/drawing/2014/main" id="{406CD07C-C20E-49BB-8797-345E1AD693A7}"/>
              </a:ext>
            </a:extLst>
          </p:cNvPr>
          <p:cNvGrpSpPr/>
          <p:nvPr/>
        </p:nvGrpSpPr>
        <p:grpSpPr>
          <a:xfrm>
            <a:off x="3492053" y="3305719"/>
            <a:ext cx="820808" cy="276999"/>
            <a:chOff x="7975309" y="1289100"/>
            <a:chExt cx="820808" cy="276999"/>
          </a:xfrm>
        </p:grpSpPr>
        <p:sp>
          <p:nvSpPr>
            <p:cNvPr id="115"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7" name="文字方塊 116">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18" name="群組 117">
            <a:extLst>
              <a:ext uri="{FF2B5EF4-FFF2-40B4-BE49-F238E27FC236}">
                <a16:creationId xmlns:a16="http://schemas.microsoft.com/office/drawing/2014/main" id="{406CD07C-C20E-49BB-8797-345E1AD693A7}"/>
              </a:ext>
            </a:extLst>
          </p:cNvPr>
          <p:cNvGrpSpPr/>
          <p:nvPr/>
        </p:nvGrpSpPr>
        <p:grpSpPr>
          <a:xfrm>
            <a:off x="6324474" y="3305343"/>
            <a:ext cx="820808" cy="276999"/>
            <a:chOff x="7975309" y="1289100"/>
            <a:chExt cx="820808" cy="276999"/>
          </a:xfrm>
        </p:grpSpPr>
        <p:sp>
          <p:nvSpPr>
            <p:cNvPr id="122"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3" name="文字方塊 122">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3" name="群組 12"/>
          <p:cNvGrpSpPr/>
          <p:nvPr/>
        </p:nvGrpSpPr>
        <p:grpSpPr>
          <a:xfrm>
            <a:off x="5549435" y="2991817"/>
            <a:ext cx="3495239" cy="285221"/>
            <a:chOff x="5549435" y="2991817"/>
            <a:chExt cx="3495239" cy="285221"/>
          </a:xfrm>
        </p:grpSpPr>
        <p:grpSp>
          <p:nvGrpSpPr>
            <p:cNvPr id="124" name="群組 123"/>
            <p:cNvGrpSpPr/>
            <p:nvPr/>
          </p:nvGrpSpPr>
          <p:grpSpPr>
            <a:xfrm>
              <a:off x="5549435" y="2991817"/>
              <a:ext cx="3495239" cy="276999"/>
              <a:chOff x="5543814" y="3041461"/>
              <a:chExt cx="3495239" cy="276999"/>
            </a:xfrm>
          </p:grpSpPr>
          <p:grpSp>
            <p:nvGrpSpPr>
              <p:cNvPr id="125" name="群組 124">
                <a:extLst>
                  <a:ext uri="{FF2B5EF4-FFF2-40B4-BE49-F238E27FC236}">
                    <a16:creationId xmlns:a16="http://schemas.microsoft.com/office/drawing/2014/main" id="{406CD07C-C20E-49BB-8797-345E1AD693A7}"/>
                  </a:ext>
                </a:extLst>
              </p:cNvPr>
              <p:cNvGrpSpPr/>
              <p:nvPr/>
            </p:nvGrpSpPr>
            <p:grpSpPr>
              <a:xfrm>
                <a:off x="5543814" y="3041461"/>
                <a:ext cx="972000" cy="276999"/>
                <a:chOff x="7531562" y="1302242"/>
                <a:chExt cx="972000" cy="276999"/>
              </a:xfrm>
            </p:grpSpPr>
            <p:sp>
              <p:nvSpPr>
                <p:cNvPr id="127" name="矩形: 圓角 83">
                  <a:extLst>
                    <a:ext uri="{FF2B5EF4-FFF2-40B4-BE49-F238E27FC236}">
                      <a16:creationId xmlns:a16="http://schemas.microsoft.com/office/drawing/2014/main" id="{11E25288-C1F5-403F-A079-2C4E90982D1F}"/>
                    </a:ext>
                  </a:extLst>
                </p:cNvPr>
                <p:cNvSpPr/>
                <p:nvPr/>
              </p:nvSpPr>
              <p:spPr>
                <a:xfrm>
                  <a:off x="7651829" y="1324487"/>
                  <a:ext cx="756000" cy="243829"/>
                </a:xfrm>
                <a:prstGeom prst="roundRect">
                  <a:avLst/>
                </a:prstGeom>
                <a:solidFill>
                  <a:srgbClr val="2AC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4" name="文字方塊 133">
                  <a:extLst>
                    <a:ext uri="{FF2B5EF4-FFF2-40B4-BE49-F238E27FC236}">
                      <a16:creationId xmlns:a16="http://schemas.microsoft.com/office/drawing/2014/main" id="{219CF212-E084-4C2D-A532-CE35286FD90E}"/>
                    </a:ext>
                  </a:extLst>
                </p:cNvPr>
                <p:cNvSpPr txBox="1"/>
                <p:nvPr/>
              </p:nvSpPr>
              <p:spPr>
                <a:xfrm>
                  <a:off x="7531562" y="1302242"/>
                  <a:ext cx="972000"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期末簡報</a:t>
                  </a:r>
                  <a:endParaRPr lang="en-US" altLang="zh-TW" sz="1200" b="1" dirty="0">
                    <a:solidFill>
                      <a:schemeClr val="bg1"/>
                    </a:solidFill>
                    <a:latin typeface="微軟正黑體" pitchFamily="34" charset="-120"/>
                    <a:ea typeface="微軟正黑體" pitchFamily="34" charset="-120"/>
                  </a:endParaRPr>
                </a:p>
              </p:txBody>
            </p:sp>
          </p:grpSp>
          <p:cxnSp>
            <p:nvCxnSpPr>
              <p:cNvPr id="126" name="直線單箭頭接點 125">
                <a:extLst>
                  <a:ext uri="{FF2B5EF4-FFF2-40B4-BE49-F238E27FC236}">
                    <a16:creationId xmlns:a16="http://schemas.microsoft.com/office/drawing/2014/main" id="{D8C30EA0-9200-4A44-B8B4-5D7E85890C62}"/>
                  </a:ext>
                </a:extLst>
              </p:cNvPr>
              <p:cNvCxnSpPr>
                <a:cxnSpLocks/>
              </p:cNvCxnSpPr>
              <p:nvPr/>
            </p:nvCxnSpPr>
            <p:spPr bwMode="auto">
              <a:xfrm flipV="1">
                <a:off x="5655053" y="3296562"/>
                <a:ext cx="3384000" cy="2342"/>
              </a:xfrm>
              <a:prstGeom prst="straightConnector1">
                <a:avLst/>
              </a:prstGeom>
              <a:ln w="57150">
                <a:solidFill>
                  <a:srgbClr val="2AC2AD"/>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35" name="群組 134">
              <a:extLst>
                <a:ext uri="{FF2B5EF4-FFF2-40B4-BE49-F238E27FC236}">
                  <a16:creationId xmlns:a16="http://schemas.microsoft.com/office/drawing/2014/main" id="{406CD07C-C20E-49BB-8797-345E1AD693A7}"/>
                </a:ext>
              </a:extLst>
            </p:cNvPr>
            <p:cNvGrpSpPr/>
            <p:nvPr/>
          </p:nvGrpSpPr>
          <p:grpSpPr>
            <a:xfrm>
              <a:off x="6425702" y="3000039"/>
              <a:ext cx="820808" cy="276999"/>
              <a:chOff x="7975309" y="1304175"/>
              <a:chExt cx="820808" cy="276999"/>
            </a:xfrm>
          </p:grpSpPr>
          <p:sp>
            <p:nvSpPr>
              <p:cNvPr id="136"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7" name="文字方塊 136">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grpSp>
        <p:nvGrpSpPr>
          <p:cNvPr id="138" name="群組 137"/>
          <p:cNvGrpSpPr/>
          <p:nvPr/>
        </p:nvGrpSpPr>
        <p:grpSpPr>
          <a:xfrm>
            <a:off x="158718" y="3953142"/>
            <a:ext cx="2710734" cy="276999"/>
            <a:chOff x="6425702" y="3000039"/>
            <a:chExt cx="2710734" cy="276999"/>
          </a:xfrm>
        </p:grpSpPr>
        <p:cxnSp>
          <p:nvCxnSpPr>
            <p:cNvPr id="194" name="直線單箭頭接點 193">
              <a:extLst>
                <a:ext uri="{FF2B5EF4-FFF2-40B4-BE49-F238E27FC236}">
                  <a16:creationId xmlns:a16="http://schemas.microsoft.com/office/drawing/2014/main" id="{D8C30EA0-9200-4A44-B8B4-5D7E85890C62}"/>
                </a:ext>
              </a:extLst>
            </p:cNvPr>
            <p:cNvCxnSpPr>
              <a:cxnSpLocks/>
            </p:cNvCxnSpPr>
            <p:nvPr/>
          </p:nvCxnSpPr>
          <p:spPr bwMode="auto">
            <a:xfrm flipV="1">
              <a:off x="6436436" y="3246918"/>
              <a:ext cx="2700000" cy="23114"/>
            </a:xfrm>
            <a:prstGeom prst="straightConnector1">
              <a:avLst/>
            </a:prstGeom>
            <a:ln w="57150">
              <a:solidFill>
                <a:srgbClr val="7030A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178" name="群組 177">
              <a:extLst>
                <a:ext uri="{FF2B5EF4-FFF2-40B4-BE49-F238E27FC236}">
                  <a16:creationId xmlns:a16="http://schemas.microsoft.com/office/drawing/2014/main" id="{406CD07C-C20E-49BB-8797-345E1AD693A7}"/>
                </a:ext>
              </a:extLst>
            </p:cNvPr>
            <p:cNvGrpSpPr/>
            <p:nvPr/>
          </p:nvGrpSpPr>
          <p:grpSpPr>
            <a:xfrm>
              <a:off x="6425702" y="3000039"/>
              <a:ext cx="820808" cy="276999"/>
              <a:chOff x="7975309" y="1304175"/>
              <a:chExt cx="820808" cy="276999"/>
            </a:xfrm>
          </p:grpSpPr>
          <p:sp>
            <p:nvSpPr>
              <p:cNvPr id="179"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0" name="文字方塊 179">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grpSp>
        <p:nvGrpSpPr>
          <p:cNvPr id="11" name="群組 10"/>
          <p:cNvGrpSpPr/>
          <p:nvPr/>
        </p:nvGrpSpPr>
        <p:grpSpPr>
          <a:xfrm>
            <a:off x="4265205" y="3934672"/>
            <a:ext cx="4825661" cy="284073"/>
            <a:chOff x="4265205" y="3934672"/>
            <a:chExt cx="4825661" cy="284073"/>
          </a:xfrm>
        </p:grpSpPr>
        <p:grpSp>
          <p:nvGrpSpPr>
            <p:cNvPr id="108" name="群組 107">
              <a:extLst>
                <a:ext uri="{FF2B5EF4-FFF2-40B4-BE49-F238E27FC236}">
                  <a16:creationId xmlns:a16="http://schemas.microsoft.com/office/drawing/2014/main" id="{406CD07C-C20E-49BB-8797-345E1AD693A7}"/>
                </a:ext>
              </a:extLst>
            </p:cNvPr>
            <p:cNvGrpSpPr/>
            <p:nvPr/>
          </p:nvGrpSpPr>
          <p:grpSpPr>
            <a:xfrm>
              <a:off x="5063655" y="3934672"/>
              <a:ext cx="1194880" cy="276999"/>
              <a:chOff x="7651829" y="1302242"/>
              <a:chExt cx="1194880" cy="276999"/>
            </a:xfrm>
          </p:grpSpPr>
          <p:sp>
            <p:nvSpPr>
              <p:cNvPr id="109"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0" name="文字方塊 109">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en-US" altLang="zh-TW" sz="1200" b="1" dirty="0">
                    <a:solidFill>
                      <a:schemeClr val="bg1"/>
                    </a:solidFill>
                    <a:latin typeface="微軟正黑體" pitchFamily="34" charset="-120"/>
                    <a:ea typeface="微軟正黑體" pitchFamily="34" charset="-120"/>
                  </a:rPr>
                  <a:t>APP</a:t>
                </a:r>
                <a:r>
                  <a:rPr lang="zh-TW" altLang="en-US" sz="1200" b="1" dirty="0">
                    <a:solidFill>
                      <a:schemeClr val="bg1"/>
                    </a:solidFill>
                    <a:latin typeface="微軟正黑體" pitchFamily="34" charset="-120"/>
                    <a:ea typeface="微軟正黑體" pitchFamily="34" charset="-120"/>
                  </a:rPr>
                  <a:t>故障排除</a:t>
                </a:r>
                <a:endParaRPr lang="en-US" altLang="zh-TW" sz="1200" b="1" dirty="0">
                  <a:solidFill>
                    <a:schemeClr val="bg1"/>
                  </a:solidFill>
                  <a:latin typeface="微軟正黑體" pitchFamily="34" charset="-120"/>
                  <a:ea typeface="微軟正黑體" pitchFamily="34" charset="-120"/>
                </a:endParaRPr>
              </a:p>
            </p:txBody>
          </p:sp>
        </p:grpSp>
        <p:grpSp>
          <p:nvGrpSpPr>
            <p:cNvPr id="15" name="群組 14"/>
            <p:cNvGrpSpPr/>
            <p:nvPr/>
          </p:nvGrpSpPr>
          <p:grpSpPr>
            <a:xfrm>
              <a:off x="4265205" y="3940078"/>
              <a:ext cx="4825661" cy="278667"/>
              <a:chOff x="4265205" y="3940078"/>
              <a:chExt cx="4825661" cy="278667"/>
            </a:xfrm>
          </p:grpSpPr>
          <p:grpSp>
            <p:nvGrpSpPr>
              <p:cNvPr id="163" name="群組 162"/>
              <p:cNvGrpSpPr/>
              <p:nvPr/>
            </p:nvGrpSpPr>
            <p:grpSpPr>
              <a:xfrm>
                <a:off x="4265205" y="3941746"/>
                <a:ext cx="4825661" cy="276999"/>
                <a:chOff x="210329" y="2510658"/>
                <a:chExt cx="4825661" cy="276999"/>
              </a:xfrm>
            </p:grpSpPr>
            <p:grpSp>
              <p:nvGrpSpPr>
                <p:cNvPr id="164" name="群組 163">
                  <a:extLst>
                    <a:ext uri="{FF2B5EF4-FFF2-40B4-BE49-F238E27FC236}">
                      <a16:creationId xmlns:a16="http://schemas.microsoft.com/office/drawing/2014/main" id="{406CD07C-C20E-49BB-8797-345E1AD693A7}"/>
                    </a:ext>
                  </a:extLst>
                </p:cNvPr>
                <p:cNvGrpSpPr/>
                <p:nvPr/>
              </p:nvGrpSpPr>
              <p:grpSpPr>
                <a:xfrm>
                  <a:off x="210329" y="2510658"/>
                  <a:ext cx="820808" cy="276999"/>
                  <a:chOff x="7975309" y="1304175"/>
                  <a:chExt cx="820808" cy="276999"/>
                </a:xfrm>
              </p:grpSpPr>
              <p:sp>
                <p:nvSpPr>
                  <p:cNvPr id="166"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7" name="文字方塊 166">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cxnSp>
              <p:nvCxnSpPr>
                <p:cNvPr id="165" name="直線單箭頭接點 164">
                  <a:extLst>
                    <a:ext uri="{FF2B5EF4-FFF2-40B4-BE49-F238E27FC236}">
                      <a16:creationId xmlns:a16="http://schemas.microsoft.com/office/drawing/2014/main" id="{D8C30EA0-9200-4A44-B8B4-5D7E85890C62}"/>
                    </a:ext>
                  </a:extLst>
                </p:cNvPr>
                <p:cNvCxnSpPr>
                  <a:cxnSpLocks/>
                </p:cNvCxnSpPr>
                <p:nvPr/>
              </p:nvCxnSpPr>
              <p:spPr bwMode="auto">
                <a:xfrm flipV="1">
                  <a:off x="211990" y="2761797"/>
                  <a:ext cx="4824000" cy="2342"/>
                </a:xfrm>
                <a:prstGeom prst="straightConnector1">
                  <a:avLst/>
                </a:prstGeom>
                <a:ln w="57150">
                  <a:solidFill>
                    <a:srgbClr val="00B0F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97" name="群組 196">
                <a:extLst>
                  <a:ext uri="{FF2B5EF4-FFF2-40B4-BE49-F238E27FC236}">
                    <a16:creationId xmlns:a16="http://schemas.microsoft.com/office/drawing/2014/main" id="{406CD07C-C20E-49BB-8797-345E1AD693A7}"/>
                  </a:ext>
                </a:extLst>
              </p:cNvPr>
              <p:cNvGrpSpPr/>
              <p:nvPr/>
            </p:nvGrpSpPr>
            <p:grpSpPr>
              <a:xfrm>
                <a:off x="6172587" y="3940078"/>
                <a:ext cx="820808" cy="276999"/>
                <a:chOff x="7975309" y="1304175"/>
                <a:chExt cx="820808" cy="276999"/>
              </a:xfrm>
            </p:grpSpPr>
            <p:sp>
              <p:nvSpPr>
                <p:cNvPr id="198"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9" name="文字方塊 198">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grpSp>
      <p:grpSp>
        <p:nvGrpSpPr>
          <p:cNvPr id="16" name="群組 15"/>
          <p:cNvGrpSpPr/>
          <p:nvPr/>
        </p:nvGrpSpPr>
        <p:grpSpPr>
          <a:xfrm>
            <a:off x="167791" y="4718136"/>
            <a:ext cx="4105661" cy="280154"/>
            <a:chOff x="167791" y="4718136"/>
            <a:chExt cx="4105661" cy="280154"/>
          </a:xfrm>
        </p:grpSpPr>
        <p:grpSp>
          <p:nvGrpSpPr>
            <p:cNvPr id="168" name="群組 167"/>
            <p:cNvGrpSpPr/>
            <p:nvPr/>
          </p:nvGrpSpPr>
          <p:grpSpPr>
            <a:xfrm>
              <a:off x="167791" y="4721291"/>
              <a:ext cx="4105661" cy="276999"/>
              <a:chOff x="210329" y="2510658"/>
              <a:chExt cx="4105661" cy="276999"/>
            </a:xfrm>
          </p:grpSpPr>
          <p:grpSp>
            <p:nvGrpSpPr>
              <p:cNvPr id="169" name="群組 168">
                <a:extLst>
                  <a:ext uri="{FF2B5EF4-FFF2-40B4-BE49-F238E27FC236}">
                    <a16:creationId xmlns:a16="http://schemas.microsoft.com/office/drawing/2014/main" id="{406CD07C-C20E-49BB-8797-345E1AD693A7}"/>
                  </a:ext>
                </a:extLst>
              </p:cNvPr>
              <p:cNvGrpSpPr/>
              <p:nvPr/>
            </p:nvGrpSpPr>
            <p:grpSpPr>
              <a:xfrm>
                <a:off x="210329" y="2510658"/>
                <a:ext cx="820808" cy="276999"/>
                <a:chOff x="7975309" y="1304175"/>
                <a:chExt cx="820808" cy="276999"/>
              </a:xfrm>
            </p:grpSpPr>
            <p:sp>
              <p:nvSpPr>
                <p:cNvPr id="171"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2" name="文字方塊 171">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期末報告</a:t>
                  </a:r>
                  <a:endParaRPr lang="en-US" altLang="zh-TW" sz="1200" b="1" dirty="0">
                    <a:solidFill>
                      <a:schemeClr val="bg1"/>
                    </a:solidFill>
                    <a:latin typeface="微軟正黑體" pitchFamily="34" charset="-120"/>
                    <a:ea typeface="微軟正黑體" pitchFamily="34" charset="-120"/>
                  </a:endParaRPr>
                </a:p>
              </p:txBody>
            </p:sp>
          </p:grpSp>
          <p:cxnSp>
            <p:nvCxnSpPr>
              <p:cNvPr id="170" name="直線單箭頭接點 169">
                <a:extLst>
                  <a:ext uri="{FF2B5EF4-FFF2-40B4-BE49-F238E27FC236}">
                    <a16:creationId xmlns:a16="http://schemas.microsoft.com/office/drawing/2014/main" id="{D8C30EA0-9200-4A44-B8B4-5D7E85890C62}"/>
                  </a:ext>
                </a:extLst>
              </p:cNvPr>
              <p:cNvCxnSpPr>
                <a:cxnSpLocks/>
              </p:cNvCxnSpPr>
              <p:nvPr/>
            </p:nvCxnSpPr>
            <p:spPr bwMode="auto">
              <a:xfrm flipV="1">
                <a:off x="211990" y="2761797"/>
                <a:ext cx="4104000" cy="2342"/>
              </a:xfrm>
              <a:prstGeom prst="straightConnector1">
                <a:avLst/>
              </a:prstGeom>
              <a:ln w="57150">
                <a:solidFill>
                  <a:srgbClr val="00B0F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200" name="群組 199">
              <a:extLst>
                <a:ext uri="{FF2B5EF4-FFF2-40B4-BE49-F238E27FC236}">
                  <a16:creationId xmlns:a16="http://schemas.microsoft.com/office/drawing/2014/main" id="{406CD07C-C20E-49BB-8797-345E1AD693A7}"/>
                </a:ext>
              </a:extLst>
            </p:cNvPr>
            <p:cNvGrpSpPr/>
            <p:nvPr/>
          </p:nvGrpSpPr>
          <p:grpSpPr>
            <a:xfrm>
              <a:off x="956208" y="4718136"/>
              <a:ext cx="820808" cy="276999"/>
              <a:chOff x="7975309" y="1304175"/>
              <a:chExt cx="820808" cy="276999"/>
            </a:xfrm>
          </p:grpSpPr>
          <p:sp>
            <p:nvSpPr>
              <p:cNvPr id="201"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2" name="文字方塊 201">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spTree>
    <p:extLst>
      <p:ext uri="{BB962C8B-B14F-4D97-AF65-F5344CB8AC3E}">
        <p14:creationId xmlns:p14="http://schemas.microsoft.com/office/powerpoint/2010/main" val="3263328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750"/>
                                        <p:tgtEl>
                                          <p:spTgt spid="51"/>
                                        </p:tgtEl>
                                      </p:cBhvr>
                                    </p:animEffect>
                                    <p:anim calcmode="lin" valueType="num">
                                      <p:cBhvr>
                                        <p:cTn id="13" dur="750" fill="hold"/>
                                        <p:tgtEl>
                                          <p:spTgt spid="51"/>
                                        </p:tgtEl>
                                        <p:attrNameLst>
                                          <p:attrName>ppt_x</p:attrName>
                                        </p:attrNameLst>
                                      </p:cBhvr>
                                      <p:tavLst>
                                        <p:tav tm="0">
                                          <p:val>
                                            <p:strVal val="#ppt_x"/>
                                          </p:val>
                                        </p:tav>
                                        <p:tav tm="100000">
                                          <p:val>
                                            <p:strVal val="#ppt_x"/>
                                          </p:val>
                                        </p:tav>
                                      </p:tavLst>
                                    </p:anim>
                                    <p:anim calcmode="lin" valueType="num">
                                      <p:cBhvr>
                                        <p:cTn id="14" dur="75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750"/>
                                        <p:tgtEl>
                                          <p:spTgt spid="58"/>
                                        </p:tgtEl>
                                      </p:cBhvr>
                                    </p:animEffect>
                                    <p:anim calcmode="lin" valueType="num">
                                      <p:cBhvr>
                                        <p:cTn id="18" dur="750" fill="hold"/>
                                        <p:tgtEl>
                                          <p:spTgt spid="58"/>
                                        </p:tgtEl>
                                        <p:attrNameLst>
                                          <p:attrName>ppt_x</p:attrName>
                                        </p:attrNameLst>
                                      </p:cBhvr>
                                      <p:tavLst>
                                        <p:tav tm="0">
                                          <p:val>
                                            <p:strVal val="#ppt_x"/>
                                          </p:val>
                                        </p:tav>
                                        <p:tav tm="100000">
                                          <p:val>
                                            <p:strVal val="#ppt_x"/>
                                          </p:val>
                                        </p:tav>
                                      </p:tavLst>
                                    </p:anim>
                                    <p:anim calcmode="lin" valueType="num">
                                      <p:cBhvr>
                                        <p:cTn id="19" dur="75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750"/>
                                        <p:tgtEl>
                                          <p:spTgt spid="102"/>
                                        </p:tgtEl>
                                      </p:cBhvr>
                                    </p:animEffect>
                                    <p:anim calcmode="lin" valueType="num">
                                      <p:cBhvr>
                                        <p:cTn id="23" dur="750" fill="hold"/>
                                        <p:tgtEl>
                                          <p:spTgt spid="102"/>
                                        </p:tgtEl>
                                        <p:attrNameLst>
                                          <p:attrName>ppt_x</p:attrName>
                                        </p:attrNameLst>
                                      </p:cBhvr>
                                      <p:tavLst>
                                        <p:tav tm="0">
                                          <p:val>
                                            <p:strVal val="#ppt_x"/>
                                          </p:val>
                                        </p:tav>
                                        <p:tav tm="100000">
                                          <p:val>
                                            <p:strVal val="#ppt_x"/>
                                          </p:val>
                                        </p:tav>
                                      </p:tavLst>
                                    </p:anim>
                                    <p:anim calcmode="lin" valueType="num">
                                      <p:cBhvr>
                                        <p:cTn id="24" dur="75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left)">
                                      <p:cBhvr>
                                        <p:cTn id="29" dur="250"/>
                                        <p:tgtEl>
                                          <p:spTgt spid="79"/>
                                        </p:tgtEl>
                                      </p:cBhvr>
                                    </p:animEffec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5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250"/>
                                        <p:tgtEl>
                                          <p:spTgt spid="12"/>
                                        </p:tgtEl>
                                      </p:cBhvr>
                                    </p:animEffect>
                                  </p:childTnLst>
                                </p:cTn>
                              </p:par>
                              <p:par>
                                <p:cTn id="36" presetID="22" presetClass="entr" presetSubtype="8" fill="hold" nodeType="withEffect">
                                  <p:stCondLst>
                                    <p:cond delay="0"/>
                                  </p:stCondLst>
                                  <p:childTnLst>
                                    <p:set>
                                      <p:cBhvr>
                                        <p:cTn id="37" dur="1" fill="hold">
                                          <p:stCondLst>
                                            <p:cond delay="0"/>
                                          </p:stCondLst>
                                        </p:cTn>
                                        <p:tgtEl>
                                          <p:spTgt spid="173"/>
                                        </p:tgtEl>
                                        <p:attrNameLst>
                                          <p:attrName>style.visibility</p:attrName>
                                        </p:attrNameLst>
                                      </p:cBhvr>
                                      <p:to>
                                        <p:strVal val="visible"/>
                                      </p:to>
                                    </p:set>
                                    <p:animEffect transition="in" filter="wipe(left)">
                                      <p:cBhvr>
                                        <p:cTn id="38" dur="250"/>
                                        <p:tgtEl>
                                          <p:spTgt spid="173"/>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250"/>
                                        <p:tgtEl>
                                          <p:spTgt spid="13"/>
                                        </p:tgtEl>
                                      </p:cBhvr>
                                    </p:animEffect>
                                  </p:childTnLst>
                                </p:cTn>
                              </p:par>
                              <p:par>
                                <p:cTn id="42" presetID="22" presetClass="entr" presetSubtype="8" fill="hold"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wipe(left)">
                                      <p:cBhvr>
                                        <p:cTn id="44" dur="250"/>
                                        <p:tgtEl>
                                          <p:spTgt spid="138"/>
                                        </p:tgtEl>
                                      </p:cBhvr>
                                    </p:animEffect>
                                  </p:childTnLst>
                                </p:cTn>
                              </p:par>
                              <p:par>
                                <p:cTn id="45" presetID="22" presetClass="entr" presetSubtype="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250"/>
                                        <p:tgtEl>
                                          <p:spTgt spid="16"/>
                                        </p:tgtEl>
                                      </p:cBhvr>
                                    </p:animEffect>
                                  </p:childTnLst>
                                </p:cTn>
                              </p:par>
                              <p:par>
                                <p:cTn id="48" presetID="22" presetClass="entr" presetSubtype="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25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fade">
                                      <p:cBhvr>
                                        <p:cTn id="55" dur="250"/>
                                        <p:tgtEl>
                                          <p:spTgt spid="114"/>
                                        </p:tgtEl>
                                      </p:cBhvr>
                                    </p:animEffect>
                                  </p:childTnLst>
                                </p:cTn>
                              </p:par>
                              <p:par>
                                <p:cTn id="56" presetID="10" presetClass="entr" presetSubtype="0" fill="hold" nodeType="with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250"/>
                                        <p:tgtEl>
                                          <p:spTgt spid="111"/>
                                        </p:tgtEl>
                                      </p:cBhvr>
                                    </p:animEffect>
                                  </p:childTnLst>
                                </p:cTn>
                              </p:par>
                              <p:par>
                                <p:cTn id="59" presetID="10" presetClass="entr" presetSubtype="0" fill="hold"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2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群組 84">
            <a:extLst>
              <a:ext uri="{FF2B5EF4-FFF2-40B4-BE49-F238E27FC236}">
                <a16:creationId xmlns:a16="http://schemas.microsoft.com/office/drawing/2014/main" id="{686BDA5E-6679-419E-820C-527CD8C6AA99}"/>
              </a:ext>
            </a:extLst>
          </p:cNvPr>
          <p:cNvGrpSpPr/>
          <p:nvPr/>
        </p:nvGrpSpPr>
        <p:grpSpPr>
          <a:xfrm>
            <a:off x="5868144" y="61730"/>
            <a:ext cx="1377161" cy="277772"/>
            <a:chOff x="7309667" y="1302242"/>
            <a:chExt cx="1377161" cy="277772"/>
          </a:xfrm>
        </p:grpSpPr>
        <p:sp>
          <p:nvSpPr>
            <p:cNvPr id="86" name="矩形: 圓角 83">
              <a:extLst>
                <a:ext uri="{FF2B5EF4-FFF2-40B4-BE49-F238E27FC236}">
                  <a16:creationId xmlns:a16="http://schemas.microsoft.com/office/drawing/2014/main" id="{397DFFD3-0EAB-4965-ACD7-5D331B518786}"/>
                </a:ext>
              </a:extLst>
            </p:cNvPr>
            <p:cNvSpPr/>
            <p:nvPr/>
          </p:nvSpPr>
          <p:spPr>
            <a:xfrm>
              <a:off x="7390820" y="1336185"/>
              <a:ext cx="1224000" cy="24382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7" name="文字方塊 86">
              <a:extLst>
                <a:ext uri="{FF2B5EF4-FFF2-40B4-BE49-F238E27FC236}">
                  <a16:creationId xmlns:a16="http://schemas.microsoft.com/office/drawing/2014/main" id="{017FFAE2-DEC8-44C5-94EF-89F3A9FF1047}"/>
                </a:ext>
              </a:extLst>
            </p:cNvPr>
            <p:cNvSpPr txBox="1"/>
            <p:nvPr/>
          </p:nvSpPr>
          <p:spPr>
            <a:xfrm>
              <a:off x="7309667" y="1302242"/>
              <a:ext cx="1377161"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服務建議書簡報</a:t>
              </a:r>
              <a:endParaRPr lang="en-US" altLang="zh-TW" sz="1200" b="1" dirty="0">
                <a:solidFill>
                  <a:schemeClr val="bg1"/>
                </a:solidFill>
                <a:latin typeface="微軟正黑體" pitchFamily="34" charset="-120"/>
                <a:ea typeface="微軟正黑體" pitchFamily="34" charset="-120"/>
              </a:endParaRPr>
            </a:p>
          </p:txBody>
        </p:sp>
      </p:grpSp>
      <p:graphicFrame>
        <p:nvGraphicFramePr>
          <p:cNvPr id="116" name="Table 4">
            <a:extLst>
              <a:ext uri="{FF2B5EF4-FFF2-40B4-BE49-F238E27FC236}">
                <a16:creationId xmlns:a16="http://schemas.microsoft.com/office/drawing/2014/main" id="{A2F76695-092D-4487-A2D8-80ABAEAEE926}"/>
              </a:ext>
            </a:extLst>
          </p:cNvPr>
          <p:cNvGraphicFramePr>
            <a:graphicFrameLocks noGrp="1"/>
          </p:cNvGraphicFramePr>
          <p:nvPr>
            <p:extLst>
              <p:ext uri="{D42A27DB-BD31-4B8C-83A1-F6EECF244321}">
                <p14:modId xmlns:p14="http://schemas.microsoft.com/office/powerpoint/2010/main" val="1775503891"/>
              </p:ext>
            </p:extLst>
          </p:nvPr>
        </p:nvGraphicFramePr>
        <p:xfrm>
          <a:off x="160878" y="679959"/>
          <a:ext cx="8863428" cy="4360766"/>
        </p:xfrm>
        <a:graphic>
          <a:graphicData uri="http://schemas.openxmlformats.org/drawingml/2006/table">
            <a:tbl>
              <a:tblPr>
                <a:tableStyleId>{0505E3EF-67EA-436B-97B2-0124C06EBD24}</a:tableStyleId>
              </a:tblPr>
              <a:tblGrid>
                <a:gridCol w="131477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87820">
                  <a:extLst>
                    <a:ext uri="{9D8B030D-6E8A-4147-A177-3AD203B41FA5}">
                      <a16:colId xmlns:a16="http://schemas.microsoft.com/office/drawing/2014/main" val="20004"/>
                    </a:ext>
                  </a:extLst>
                </a:gridCol>
                <a:gridCol w="1008979">
                  <a:extLst>
                    <a:ext uri="{9D8B030D-6E8A-4147-A177-3AD203B41FA5}">
                      <a16:colId xmlns:a16="http://schemas.microsoft.com/office/drawing/2014/main" val="20005"/>
                    </a:ext>
                  </a:extLst>
                </a:gridCol>
                <a:gridCol w="875387">
                  <a:extLst>
                    <a:ext uri="{9D8B030D-6E8A-4147-A177-3AD203B41FA5}">
                      <a16:colId xmlns:a16="http://schemas.microsoft.com/office/drawing/2014/main" val="20006"/>
                    </a:ext>
                  </a:extLst>
                </a:gridCol>
              </a:tblGrid>
              <a:tr h="27814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星期一</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星期二</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星期三</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星期四</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星期五</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星期六</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TW" altLang="en-US" sz="1200" b="1" u="none" strike="noStrike" cap="none" normalizeH="0" baseline="0" noProof="0" dirty="0">
                          <a:ln>
                            <a:noFill/>
                          </a:ln>
                          <a:effectLst/>
                          <a:latin typeface="微軟正黑體" panose="020B0604030504040204" pitchFamily="34" charset="-120"/>
                          <a:ea typeface="微軟正黑體" panose="020B0604030504040204" pitchFamily="34" charset="-120"/>
                          <a:sym typeface="Times New Roman" pitchFamily="18" charset="0"/>
                        </a:rPr>
                        <a:t>星期日</a:t>
                      </a:r>
                      <a:endParaRPr kumimoji="0" lang="zh-TW" altLang="en-US" sz="1200" b="1" i="0" u="none" strike="noStrike" cap="none" normalizeH="0" baseline="0" noProof="0" dirty="0">
                        <a:ln>
                          <a:noFill/>
                        </a:ln>
                        <a:solidFill>
                          <a:srgbClr val="FFFFFF"/>
                        </a:solidFill>
                        <a:effectLst/>
                        <a:latin typeface="微軟正黑體" pitchFamily="34" charset="-120"/>
                        <a:ea typeface="微軟正黑體" pitchFamily="34" charset="-120"/>
                        <a:sym typeface="Times New Roman" pitchFamily="18" charset="0"/>
                      </a:endParaRPr>
                    </a:p>
                  </a:txBody>
                  <a:tcPr marL="68580" marR="68580" marT="34290" marB="34290" anchor="ctr" horzOverflow="overflow"/>
                </a:tc>
                <a:extLst>
                  <a:ext uri="{0D108BD9-81ED-4DB2-BD59-A6C34878D82A}">
                    <a16:rowId xmlns:a16="http://schemas.microsoft.com/office/drawing/2014/main" val="10000"/>
                  </a:ext>
                </a:extLst>
              </a:tr>
              <a:tr h="716262">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2</a:t>
                      </a:r>
                    </a:p>
                    <a:p>
                      <a:pPr marL="0" marR="0" lvl="0" indent="0" algn="l" defTabSz="914400" rtl="0" eaLnBrk="1" fontAlgn="base" latinLnBrk="0" hangingPunct="1">
                        <a:lnSpc>
                          <a:spcPct val="100000"/>
                        </a:lnSpc>
                        <a:spcBef>
                          <a:spcPct val="0"/>
                        </a:spcBef>
                        <a:spcAft>
                          <a:spcPct val="0"/>
                        </a:spcAft>
                        <a:buClrTx/>
                        <a:buSzPct val="100000"/>
                        <a:buFontTx/>
                        <a:buNone/>
                        <a:tabLst/>
                        <a:defRPr/>
                      </a:pPr>
                      <a:endParaRPr kumimoji="0" lang="en-US" altLang="zh-TW" sz="1100" b="1"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3</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4</a:t>
                      </a: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年度成果報告彙整</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5</a:t>
                      </a: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年度成果報告彙整</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6</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109</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年企業防災洽談</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7</a:t>
                      </a:r>
                      <a:endParaRPr kumimoji="0" lang="en-US"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endParaRP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8</a:t>
                      </a:r>
                      <a:endParaRPr lang="zh-TW" altLang="en-US" sz="11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1"/>
                  </a:ext>
                </a:extLst>
              </a:tr>
              <a:tr h="8116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9</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第四季四方工作會議</a:t>
                      </a:r>
                      <a:endParaRPr kumimoji="0" lang="en-US" altLang="zh-TW" sz="11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11</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服務建議書製作</a:t>
                      </a:r>
                      <a:endPar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12</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服務建議書提送</a:t>
                      </a: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13</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函報</a:t>
                      </a: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108</a:t>
                      </a: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年度成果</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資料</a:t>
                      </a:r>
                      <a:endPar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14</a:t>
                      </a: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15</a:t>
                      </a: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2"/>
                  </a:ext>
                </a:extLst>
              </a:tr>
              <a:tr h="846797">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16</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17</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18</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19</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20</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21</a:t>
                      </a: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22</a:t>
                      </a:r>
                      <a:endParaRPr lang="zh-TW" altLang="en-US" sz="11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3"/>
                  </a:ext>
                </a:extLst>
              </a:tr>
              <a:tr h="866944">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23</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24</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25</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26</a:t>
                      </a: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27</a:t>
                      </a:r>
                      <a:endPar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TW" sz="1100" b="1" i="0" u="none" strike="noStrike" cap="none" normalizeH="0" baseline="0" dirty="0">
                          <a:ln>
                            <a:noFill/>
                          </a:ln>
                          <a:solidFill>
                            <a:schemeClr val="tx1"/>
                          </a:solidFill>
                          <a:effectLst/>
                          <a:latin typeface="微軟正黑體" pitchFamily="34" charset="-120"/>
                          <a:ea typeface="微軟正黑體" pitchFamily="34" charset="-120"/>
                          <a:sym typeface="Times New Roman" pitchFamily="18" charset="0"/>
                        </a:rPr>
                        <a:t>28</a:t>
                      </a:r>
                    </a:p>
                  </a:txBody>
                  <a:tcPr marL="68580" marR="68580" marT="34290" marB="34290" horzOverflow="overflow">
                    <a:solidFill>
                      <a:schemeClr val="accent5">
                        <a:lumMod val="20000"/>
                        <a:lumOff val="80000"/>
                      </a:schemeClr>
                    </a:solidFill>
                  </a:tcPr>
                </a:tc>
                <a:tc>
                  <a:txBody>
                    <a:bodyPr/>
                    <a:lstStyle/>
                    <a:p>
                      <a:r>
                        <a:rPr lang="en-US" altLang="zh-TW" sz="1100" b="1" dirty="0">
                          <a:solidFill>
                            <a:schemeClr val="tx1"/>
                          </a:solidFill>
                          <a:latin typeface="微軟正黑體" panose="020B0604030504040204" pitchFamily="34" charset="-120"/>
                          <a:ea typeface="微軟正黑體" panose="020B0604030504040204" pitchFamily="34" charset="-120"/>
                        </a:rPr>
                        <a:t>29</a:t>
                      </a:r>
                      <a:endParaRPr lang="zh-TW" altLang="en-US" sz="11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4"/>
                  </a:ext>
                </a:extLst>
              </a:tr>
              <a:tr h="84099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30</a:t>
                      </a:r>
                      <a:endParaRPr kumimoji="0"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rPr>
                        <a:t>31</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rPr>
                        <a:t>函報第四季執行進度成果</a:t>
                      </a: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zh-TW" altLang="en-US"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zh-TW" sz="1100" b="1"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Times New Roman" pitchFamily="18" charset="0"/>
                      </a:endParaRPr>
                    </a:p>
                  </a:txBody>
                  <a:tcPr marL="68580" marR="68580" marT="34290" marB="34290"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sym typeface="Times New Roman" pitchFamily="18" charset="0"/>
                      </a:endParaRPr>
                    </a:p>
                  </a:txBody>
                  <a:tcPr marL="68580" marR="68580" marT="34290" marB="34290"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L="68580" marR="68580" marT="34290" marB="34290" horzOverflow="overflow">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2" name="投影片編號版面配置區 1"/>
          <p:cNvSpPr>
            <a:spLocks noGrp="1"/>
          </p:cNvSpPr>
          <p:nvPr>
            <p:ph type="sldNum" sz="quarter" idx="4"/>
          </p:nvPr>
        </p:nvSpPr>
        <p:spPr/>
        <p:txBody>
          <a:bodyPr/>
          <a:lstStyle/>
          <a:p>
            <a:fld id="{994C8F1E-C324-4ECD-9D66-17513A2AE6B7}" type="slidenum">
              <a:rPr lang="zh-CN" altLang="en-US" smtClean="0"/>
              <a:pPr/>
              <a:t>6</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5089188"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三、每月工作進度</a:t>
            </a:r>
            <a:r>
              <a:rPr lang="en-US" altLang="zh-TW" sz="2400" b="1" dirty="0">
                <a:latin typeface="微软雅黑" pitchFamily="34" charset="-122"/>
                <a:ea typeface="微软雅黑" pitchFamily="34" charset="-122"/>
              </a:rPr>
              <a:t>(12</a:t>
            </a:r>
            <a:r>
              <a:rPr lang="zh-TW" altLang="en-US" sz="2400" b="1" dirty="0">
                <a:latin typeface="微软雅黑" pitchFamily="34" charset="-122"/>
                <a:ea typeface="微软雅黑" pitchFamily="34" charset="-122"/>
              </a:rPr>
              <a:t>月</a:t>
            </a:r>
            <a:r>
              <a:rPr lang="en-US" altLang="zh-TW" sz="2400" b="1" dirty="0">
                <a:latin typeface="微软雅黑" pitchFamily="34" charset="-122"/>
                <a:ea typeface="微软雅黑" pitchFamily="34" charset="-122"/>
              </a:rPr>
              <a:t>)</a:t>
            </a:r>
            <a:endParaRPr lang="zh-CN" altLang="en-US" sz="2700" b="1" dirty="0">
              <a:latin typeface="微软雅黑" pitchFamily="34" charset="-122"/>
              <a:ea typeface="微软雅黑" pitchFamily="34" charset="-122"/>
            </a:endParaRPr>
          </a:p>
        </p:txBody>
      </p:sp>
      <p:grpSp>
        <p:nvGrpSpPr>
          <p:cNvPr id="115" name="群組 114"/>
          <p:cNvGrpSpPr/>
          <p:nvPr/>
        </p:nvGrpSpPr>
        <p:grpSpPr>
          <a:xfrm>
            <a:off x="2000916" y="1995686"/>
            <a:ext cx="882744" cy="277869"/>
            <a:chOff x="696324" y="1603336"/>
            <a:chExt cx="882744" cy="277869"/>
          </a:xfrm>
        </p:grpSpPr>
        <p:grpSp>
          <p:nvGrpSpPr>
            <p:cNvPr id="117" name="群組 116">
              <a:extLst>
                <a:ext uri="{FF2B5EF4-FFF2-40B4-BE49-F238E27FC236}">
                  <a16:creationId xmlns:a16="http://schemas.microsoft.com/office/drawing/2014/main" id="{70AA43F9-6270-4748-B407-2D5231077623}"/>
                </a:ext>
              </a:extLst>
            </p:cNvPr>
            <p:cNvGrpSpPr/>
            <p:nvPr/>
          </p:nvGrpSpPr>
          <p:grpSpPr>
            <a:xfrm>
              <a:off x="1182806" y="1603336"/>
              <a:ext cx="396262" cy="270272"/>
              <a:chOff x="1032094" y="2383505"/>
              <a:chExt cx="528348" cy="360363"/>
            </a:xfrm>
          </p:grpSpPr>
          <p:sp>
            <p:nvSpPr>
              <p:cNvPr id="124" name="橢圓 123">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7030A0"/>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25"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eaLnBrk="0" hangingPunct="0"/>
                <a:r>
                  <a:rPr lang="zh-TW" altLang="en-US" sz="825" b="1" dirty="0">
                    <a:solidFill>
                      <a:schemeClr val="bg1"/>
                    </a:solidFill>
                    <a:latin typeface="微軟正黑體" pitchFamily="34" charset="-120"/>
                    <a:ea typeface="微軟正黑體" pitchFamily="34" charset="-120"/>
                  </a:rPr>
                  <a:t>助理</a:t>
                </a:r>
              </a:p>
            </p:txBody>
          </p:sp>
        </p:grpSp>
        <p:grpSp>
          <p:nvGrpSpPr>
            <p:cNvPr id="118" name="群組 117">
              <a:extLst>
                <a:ext uri="{FF2B5EF4-FFF2-40B4-BE49-F238E27FC236}">
                  <a16:creationId xmlns:a16="http://schemas.microsoft.com/office/drawing/2014/main" id="{70AA43F9-6270-4748-B407-2D5231077623}"/>
                </a:ext>
              </a:extLst>
            </p:cNvPr>
            <p:cNvGrpSpPr/>
            <p:nvPr/>
          </p:nvGrpSpPr>
          <p:grpSpPr>
            <a:xfrm>
              <a:off x="938775" y="1610933"/>
              <a:ext cx="396262" cy="270272"/>
              <a:chOff x="1032094" y="2383505"/>
              <a:chExt cx="528348" cy="360363"/>
            </a:xfrm>
          </p:grpSpPr>
          <p:sp>
            <p:nvSpPr>
              <p:cNvPr id="122" name="橢圓 121">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23"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莊</a:t>
                </a:r>
              </a:p>
            </p:txBody>
          </p:sp>
        </p:grpSp>
        <p:grpSp>
          <p:nvGrpSpPr>
            <p:cNvPr id="119" name="群組 118">
              <a:extLst>
                <a:ext uri="{FF2B5EF4-FFF2-40B4-BE49-F238E27FC236}">
                  <a16:creationId xmlns:a16="http://schemas.microsoft.com/office/drawing/2014/main" id="{70AA43F9-6270-4748-B407-2D5231077623}"/>
                </a:ext>
              </a:extLst>
            </p:cNvPr>
            <p:cNvGrpSpPr/>
            <p:nvPr/>
          </p:nvGrpSpPr>
          <p:grpSpPr>
            <a:xfrm>
              <a:off x="696324" y="1610933"/>
              <a:ext cx="396262" cy="270272"/>
              <a:chOff x="1032094" y="2383505"/>
              <a:chExt cx="528348" cy="360363"/>
            </a:xfrm>
          </p:grpSpPr>
          <p:sp>
            <p:nvSpPr>
              <p:cNvPr id="120" name="橢圓 119">
                <a:extLst>
                  <a:ext uri="{FF2B5EF4-FFF2-40B4-BE49-F238E27FC236}">
                    <a16:creationId xmlns:a16="http://schemas.microsoft.com/office/drawing/2014/main" id="{1708E284-C155-49EB-BEDC-60F0E7A9DEA1}"/>
                  </a:ext>
                </a:extLst>
              </p:cNvPr>
              <p:cNvSpPr/>
              <p:nvPr/>
            </p:nvSpPr>
            <p:spPr bwMode="auto">
              <a:xfrm>
                <a:off x="1116881" y="2383505"/>
                <a:ext cx="358775" cy="360363"/>
              </a:xfrm>
              <a:prstGeom prst="ellipse">
                <a:avLst/>
              </a:prstGeom>
              <a:solidFill>
                <a:srgbClr val="034EA2"/>
              </a:solidFill>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sz="900" b="1" dirty="0">
                  <a:solidFill>
                    <a:schemeClr val="bg1"/>
                  </a:solidFill>
                  <a:latin typeface="微軟正黑體" pitchFamily="34" charset="-120"/>
                  <a:ea typeface="微軟正黑體" pitchFamily="34" charset="-120"/>
                </a:endParaRPr>
              </a:p>
            </p:txBody>
          </p:sp>
          <p:sp>
            <p:nvSpPr>
              <p:cNvPr id="121" name="矩形 44">
                <a:extLst>
                  <a:ext uri="{FF2B5EF4-FFF2-40B4-BE49-F238E27FC236}">
                    <a16:creationId xmlns:a16="http://schemas.microsoft.com/office/drawing/2014/main" id="{7EC5F6D1-6F85-4FA9-A28F-5CA760B6083F}"/>
                  </a:ext>
                </a:extLst>
              </p:cNvPr>
              <p:cNvSpPr>
                <a:spLocks noChangeArrowheads="1"/>
              </p:cNvSpPr>
              <p:nvPr/>
            </p:nvSpPr>
            <p:spPr bwMode="auto">
              <a:xfrm>
                <a:off x="1032094" y="2427622"/>
                <a:ext cx="528348" cy="292388"/>
              </a:xfrm>
              <a:prstGeom prst="rect">
                <a:avLst/>
              </a:prstGeom>
              <a:noFill/>
              <a:ln w="9525">
                <a:noFill/>
                <a:miter lim="800000"/>
                <a:headEnd/>
                <a:tailEnd/>
              </a:ln>
            </p:spPr>
            <p:txBody>
              <a:bodyPr wrap="square">
                <a:spAutoFit/>
              </a:bodyPr>
              <a:lstStyle/>
              <a:p>
                <a:pPr algn="ctr" eaLnBrk="0" hangingPunct="0"/>
                <a:r>
                  <a:rPr lang="zh-TW" altLang="en-US" sz="825" b="1" dirty="0">
                    <a:solidFill>
                      <a:schemeClr val="bg1"/>
                    </a:solidFill>
                    <a:latin typeface="微軟正黑體" pitchFamily="34" charset="-120"/>
                    <a:ea typeface="微軟正黑體" pitchFamily="34" charset="-120"/>
                  </a:rPr>
                  <a:t>洪</a:t>
                </a:r>
              </a:p>
            </p:txBody>
          </p:sp>
        </p:grpSp>
      </p:grpSp>
      <p:grpSp>
        <p:nvGrpSpPr>
          <p:cNvPr id="132" name="群組 131">
            <a:extLst>
              <a:ext uri="{FF2B5EF4-FFF2-40B4-BE49-F238E27FC236}">
                <a16:creationId xmlns:a16="http://schemas.microsoft.com/office/drawing/2014/main" id="{406CD07C-C20E-49BB-8797-345E1AD693A7}"/>
              </a:ext>
            </a:extLst>
          </p:cNvPr>
          <p:cNvGrpSpPr/>
          <p:nvPr/>
        </p:nvGrpSpPr>
        <p:grpSpPr>
          <a:xfrm>
            <a:off x="7242214" y="63343"/>
            <a:ext cx="820808" cy="276999"/>
            <a:chOff x="7975309" y="1289100"/>
            <a:chExt cx="820808" cy="276999"/>
          </a:xfrm>
        </p:grpSpPr>
        <p:sp>
          <p:nvSpPr>
            <p:cNvPr id="133"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4" name="文字方塊 133">
              <a:extLst>
                <a:ext uri="{FF2B5EF4-FFF2-40B4-BE49-F238E27FC236}">
                  <a16:creationId xmlns:a16="http://schemas.microsoft.com/office/drawing/2014/main" id="{219CF212-E084-4C2D-A532-CE35286FD90E}"/>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38" name="群組 137">
            <a:extLst>
              <a:ext uri="{FF2B5EF4-FFF2-40B4-BE49-F238E27FC236}">
                <a16:creationId xmlns:a16="http://schemas.microsoft.com/office/drawing/2014/main" id="{406CD07C-C20E-49BB-8797-345E1AD693A7}"/>
              </a:ext>
            </a:extLst>
          </p:cNvPr>
          <p:cNvGrpSpPr/>
          <p:nvPr/>
        </p:nvGrpSpPr>
        <p:grpSpPr>
          <a:xfrm>
            <a:off x="6001071" y="341854"/>
            <a:ext cx="1191923" cy="277772"/>
            <a:chOff x="7438007" y="1302242"/>
            <a:chExt cx="1191923" cy="277772"/>
          </a:xfrm>
        </p:grpSpPr>
        <p:sp>
          <p:nvSpPr>
            <p:cNvPr id="139" name="矩形: 圓角 83">
              <a:extLst>
                <a:ext uri="{FF2B5EF4-FFF2-40B4-BE49-F238E27FC236}">
                  <a16:creationId xmlns:a16="http://schemas.microsoft.com/office/drawing/2014/main" id="{11E25288-C1F5-403F-A079-2C4E90982D1F}"/>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0" name="文字方塊 139">
              <a:extLst>
                <a:ext uri="{FF2B5EF4-FFF2-40B4-BE49-F238E27FC236}">
                  <a16:creationId xmlns:a16="http://schemas.microsoft.com/office/drawing/2014/main" id="{219CF212-E084-4C2D-A532-CE35286FD90E}"/>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年度成果彙整</a:t>
              </a:r>
              <a:endParaRPr lang="en-US" altLang="zh-TW" sz="1200" b="1" dirty="0">
                <a:solidFill>
                  <a:schemeClr val="bg1"/>
                </a:solidFill>
                <a:latin typeface="微軟正黑體" pitchFamily="34" charset="-120"/>
                <a:ea typeface="微軟正黑體" pitchFamily="34" charset="-120"/>
              </a:endParaRPr>
            </a:p>
          </p:txBody>
        </p:sp>
      </p:grpSp>
      <p:grpSp>
        <p:nvGrpSpPr>
          <p:cNvPr id="141" name="群組 140">
            <a:extLst>
              <a:ext uri="{FF2B5EF4-FFF2-40B4-BE49-F238E27FC236}">
                <a16:creationId xmlns:a16="http://schemas.microsoft.com/office/drawing/2014/main" id="{DCC5FCC1-1F02-4695-86EA-BAD9CB82C6E9}"/>
              </a:ext>
            </a:extLst>
          </p:cNvPr>
          <p:cNvGrpSpPr/>
          <p:nvPr/>
        </p:nvGrpSpPr>
        <p:grpSpPr>
          <a:xfrm>
            <a:off x="7215421" y="354483"/>
            <a:ext cx="1185411" cy="276999"/>
            <a:chOff x="7653774" y="1293699"/>
            <a:chExt cx="1185411" cy="276999"/>
          </a:xfrm>
        </p:grpSpPr>
        <p:sp>
          <p:nvSpPr>
            <p:cNvPr id="142"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3" name="文字方塊 142">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四方會議簡報</a:t>
              </a:r>
              <a:endParaRPr lang="en-US" altLang="zh-TW" sz="1200" b="1" dirty="0">
                <a:solidFill>
                  <a:schemeClr val="bg1"/>
                </a:solidFill>
                <a:latin typeface="微軟正黑體" pitchFamily="34" charset="-120"/>
                <a:ea typeface="微軟正黑體" pitchFamily="34" charset="-120"/>
              </a:endParaRPr>
            </a:p>
          </p:txBody>
        </p:sp>
      </p:grpSp>
      <p:grpSp>
        <p:nvGrpSpPr>
          <p:cNvPr id="147" name="群組 146">
            <a:extLst>
              <a:ext uri="{FF2B5EF4-FFF2-40B4-BE49-F238E27FC236}">
                <a16:creationId xmlns:a16="http://schemas.microsoft.com/office/drawing/2014/main" id="{406CD07C-C20E-49BB-8797-345E1AD693A7}"/>
              </a:ext>
            </a:extLst>
          </p:cNvPr>
          <p:cNvGrpSpPr/>
          <p:nvPr/>
        </p:nvGrpSpPr>
        <p:grpSpPr>
          <a:xfrm>
            <a:off x="8300422" y="354593"/>
            <a:ext cx="820808" cy="276999"/>
            <a:chOff x="7975309" y="1304175"/>
            <a:chExt cx="820808" cy="276999"/>
          </a:xfrm>
        </p:grpSpPr>
        <p:sp>
          <p:nvSpPr>
            <p:cNvPr id="148" name="矩形: 圓角 83">
              <a:extLst>
                <a:ext uri="{FF2B5EF4-FFF2-40B4-BE49-F238E27FC236}">
                  <a16:creationId xmlns:a16="http://schemas.microsoft.com/office/drawing/2014/main" id="{11E25288-C1F5-403F-A079-2C4E90982D1F}"/>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9" name="文字方塊 148">
              <a:extLst>
                <a:ext uri="{FF2B5EF4-FFF2-40B4-BE49-F238E27FC236}">
                  <a16:creationId xmlns:a16="http://schemas.microsoft.com/office/drawing/2014/main" id="{219CF212-E084-4C2D-A532-CE35286FD90E}"/>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nvGrpSpPr>
          <p:cNvPr id="16" name="群組 15"/>
          <p:cNvGrpSpPr/>
          <p:nvPr/>
        </p:nvGrpSpPr>
        <p:grpSpPr>
          <a:xfrm>
            <a:off x="137570" y="1257713"/>
            <a:ext cx="7008539" cy="303992"/>
            <a:chOff x="137570" y="1257713"/>
            <a:chExt cx="7008539" cy="303992"/>
          </a:xfrm>
        </p:grpSpPr>
        <p:grpSp>
          <p:nvGrpSpPr>
            <p:cNvPr id="37" name="群組 36"/>
            <p:cNvGrpSpPr/>
            <p:nvPr/>
          </p:nvGrpSpPr>
          <p:grpSpPr>
            <a:xfrm>
              <a:off x="137570" y="1275606"/>
              <a:ext cx="7008539" cy="286099"/>
              <a:chOff x="2810712" y="2096611"/>
              <a:chExt cx="7008539" cy="286099"/>
            </a:xfrm>
          </p:grpSpPr>
          <p:cxnSp>
            <p:nvCxnSpPr>
              <p:cNvPr id="38" name="直線單箭頭接點 37">
                <a:extLst>
                  <a:ext uri="{FF2B5EF4-FFF2-40B4-BE49-F238E27FC236}">
                    <a16:creationId xmlns:a16="http://schemas.microsoft.com/office/drawing/2014/main" id="{D8C30EA0-9200-4A44-B8B4-5D7E85890C62}"/>
                  </a:ext>
                </a:extLst>
              </p:cNvPr>
              <p:cNvCxnSpPr>
                <a:cxnSpLocks/>
              </p:cNvCxnSpPr>
              <p:nvPr/>
            </p:nvCxnSpPr>
            <p:spPr bwMode="auto">
              <a:xfrm flipV="1">
                <a:off x="2835251" y="2380368"/>
                <a:ext cx="6984000" cy="2342"/>
              </a:xfrm>
              <a:prstGeom prst="straightConnector1">
                <a:avLst/>
              </a:prstGeom>
              <a:ln w="57150">
                <a:solidFill>
                  <a:schemeClr val="accent2">
                    <a:lumMod val="7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39" name="群組 38">
                <a:extLst>
                  <a:ext uri="{FF2B5EF4-FFF2-40B4-BE49-F238E27FC236}">
                    <a16:creationId xmlns:a16="http://schemas.microsoft.com/office/drawing/2014/main" id="{DCC5FCC1-1F02-4695-86EA-BAD9CB82C6E9}"/>
                  </a:ext>
                </a:extLst>
              </p:cNvPr>
              <p:cNvGrpSpPr/>
              <p:nvPr/>
            </p:nvGrpSpPr>
            <p:grpSpPr>
              <a:xfrm>
                <a:off x="2810712" y="2096611"/>
                <a:ext cx="1185411" cy="276999"/>
                <a:chOff x="7653774" y="1293699"/>
                <a:chExt cx="1185411" cy="276999"/>
              </a:xfrm>
            </p:grpSpPr>
            <p:sp>
              <p:nvSpPr>
                <p:cNvPr id="40" name="矩形: 圓角 71">
                  <a:extLst>
                    <a:ext uri="{FF2B5EF4-FFF2-40B4-BE49-F238E27FC236}">
                      <a16:creationId xmlns:a16="http://schemas.microsoft.com/office/drawing/2014/main" id="{B869374F-04B5-4B57-A6CF-4C74CD7605B4}"/>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文字方塊 40">
                  <a:extLst>
                    <a:ext uri="{FF2B5EF4-FFF2-40B4-BE49-F238E27FC236}">
                      <a16:creationId xmlns:a16="http://schemas.microsoft.com/office/drawing/2014/main" id="{824D6DAE-1856-415B-B05F-2DAFBDAAB79B}"/>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四方會議簡報</a:t>
                  </a:r>
                  <a:endParaRPr lang="en-US" altLang="zh-TW" sz="1200" b="1" dirty="0">
                    <a:solidFill>
                      <a:schemeClr val="bg1"/>
                    </a:solidFill>
                    <a:latin typeface="微軟正黑體" pitchFamily="34" charset="-120"/>
                    <a:ea typeface="微軟正黑體" pitchFamily="34" charset="-120"/>
                  </a:endParaRPr>
                </a:p>
              </p:txBody>
            </p:sp>
          </p:grpSp>
        </p:grpSp>
        <p:grpSp>
          <p:nvGrpSpPr>
            <p:cNvPr id="42" name="群組 41">
              <a:extLst>
                <a:ext uri="{FF2B5EF4-FFF2-40B4-BE49-F238E27FC236}">
                  <a16:creationId xmlns:a16="http://schemas.microsoft.com/office/drawing/2014/main" id="{406CD07C-C20E-49BB-8797-345E1AD693A7}"/>
                </a:ext>
              </a:extLst>
            </p:cNvPr>
            <p:cNvGrpSpPr/>
            <p:nvPr/>
          </p:nvGrpSpPr>
          <p:grpSpPr>
            <a:xfrm>
              <a:off x="1115616" y="1257713"/>
              <a:ext cx="1191923" cy="277772"/>
              <a:chOff x="7438007" y="1302242"/>
              <a:chExt cx="1191923" cy="277772"/>
            </a:xfrm>
          </p:grpSpPr>
          <p:sp>
            <p:nvSpPr>
              <p:cNvPr id="43" name="矩形: 圓角 83">
                <a:extLst>
                  <a:ext uri="{FF2B5EF4-FFF2-40B4-BE49-F238E27FC236}">
                    <a16:creationId xmlns:a16="http://schemas.microsoft.com/office/drawing/2014/main" id="{11E25288-C1F5-403F-A079-2C4E90982D1F}"/>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4" name="文字方塊 43">
                <a:extLst>
                  <a:ext uri="{FF2B5EF4-FFF2-40B4-BE49-F238E27FC236}">
                    <a16:creationId xmlns:a16="http://schemas.microsoft.com/office/drawing/2014/main" id="{219CF212-E084-4C2D-A532-CE35286FD90E}"/>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年度成果彙整</a:t>
                </a:r>
                <a:endParaRPr lang="en-US" altLang="zh-TW" sz="1200" b="1" dirty="0">
                  <a:solidFill>
                    <a:schemeClr val="bg1"/>
                  </a:solidFill>
                  <a:latin typeface="微軟正黑體" pitchFamily="34" charset="-120"/>
                  <a:ea typeface="微軟正黑體" pitchFamily="34" charset="-120"/>
                </a:endParaRPr>
              </a:p>
            </p:txBody>
          </p:sp>
        </p:grpSp>
      </p:grpSp>
      <p:grpSp>
        <p:nvGrpSpPr>
          <p:cNvPr id="45" name="群組 44">
            <a:extLst>
              <a:ext uri="{FF2B5EF4-FFF2-40B4-BE49-F238E27FC236}">
                <a16:creationId xmlns:a16="http://schemas.microsoft.com/office/drawing/2014/main" id="{120E34DA-1775-458E-92F3-1FAFC5349182}"/>
              </a:ext>
            </a:extLst>
          </p:cNvPr>
          <p:cNvGrpSpPr/>
          <p:nvPr/>
        </p:nvGrpSpPr>
        <p:grpSpPr>
          <a:xfrm>
            <a:off x="8118343" y="48214"/>
            <a:ext cx="972000" cy="276999"/>
            <a:chOff x="7651829" y="1302242"/>
            <a:chExt cx="972000" cy="276999"/>
          </a:xfrm>
        </p:grpSpPr>
        <p:sp>
          <p:nvSpPr>
            <p:cNvPr id="46" name="矩形: 圓角 83">
              <a:extLst>
                <a:ext uri="{FF2B5EF4-FFF2-40B4-BE49-F238E27FC236}">
                  <a16:creationId xmlns:a16="http://schemas.microsoft.com/office/drawing/2014/main" id="{AEB74703-F892-4CB8-8CC4-93FFD78B0F7F}"/>
                </a:ext>
              </a:extLst>
            </p:cNvPr>
            <p:cNvSpPr/>
            <p:nvPr/>
          </p:nvSpPr>
          <p:spPr>
            <a:xfrm>
              <a:off x="7651829" y="1324487"/>
              <a:ext cx="972000" cy="243829"/>
            </a:xfrm>
            <a:prstGeom prst="roundRect">
              <a:avLst/>
            </a:prstGeom>
            <a:solidFill>
              <a:srgbClr val="2AC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7" name="文字方塊 46">
              <a:extLst>
                <a:ext uri="{FF2B5EF4-FFF2-40B4-BE49-F238E27FC236}">
                  <a16:creationId xmlns:a16="http://schemas.microsoft.com/office/drawing/2014/main" id="{8056651F-9A84-4A54-A8AF-365D355EF2C6}"/>
                </a:ext>
              </a:extLst>
            </p:cNvPr>
            <p:cNvSpPr txBox="1"/>
            <p:nvPr/>
          </p:nvSpPr>
          <p:spPr>
            <a:xfrm>
              <a:off x="7651829" y="1302242"/>
              <a:ext cx="972000"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第四季資料</a:t>
              </a:r>
              <a:endParaRPr lang="en-US" altLang="zh-TW" sz="1200" b="1" dirty="0">
                <a:solidFill>
                  <a:schemeClr val="bg1"/>
                </a:solidFill>
                <a:latin typeface="微軟正黑體" pitchFamily="34" charset="-120"/>
                <a:ea typeface="微軟正黑體" pitchFamily="34" charset="-120"/>
              </a:endParaRPr>
            </a:p>
          </p:txBody>
        </p:sp>
      </p:grpSp>
      <p:grpSp>
        <p:nvGrpSpPr>
          <p:cNvPr id="10" name="群組 9"/>
          <p:cNvGrpSpPr/>
          <p:nvPr/>
        </p:nvGrpSpPr>
        <p:grpSpPr>
          <a:xfrm>
            <a:off x="69694" y="1828745"/>
            <a:ext cx="2792415" cy="550357"/>
            <a:chOff x="69694" y="1828745"/>
            <a:chExt cx="2792415" cy="550357"/>
          </a:xfrm>
        </p:grpSpPr>
        <p:grpSp>
          <p:nvGrpSpPr>
            <p:cNvPr id="48" name="群組 47">
              <a:extLst>
                <a:ext uri="{FF2B5EF4-FFF2-40B4-BE49-F238E27FC236}">
                  <a16:creationId xmlns:a16="http://schemas.microsoft.com/office/drawing/2014/main" id="{0B625B84-73A9-498D-AE2C-C2E671D37101}"/>
                </a:ext>
              </a:extLst>
            </p:cNvPr>
            <p:cNvGrpSpPr/>
            <p:nvPr/>
          </p:nvGrpSpPr>
          <p:grpSpPr>
            <a:xfrm>
              <a:off x="137570" y="2093003"/>
              <a:ext cx="2724539" cy="286099"/>
              <a:chOff x="2810712" y="2096611"/>
              <a:chExt cx="2724539" cy="286099"/>
            </a:xfrm>
          </p:grpSpPr>
          <p:cxnSp>
            <p:nvCxnSpPr>
              <p:cNvPr id="49" name="直線單箭頭接點 48">
                <a:extLst>
                  <a:ext uri="{FF2B5EF4-FFF2-40B4-BE49-F238E27FC236}">
                    <a16:creationId xmlns:a16="http://schemas.microsoft.com/office/drawing/2014/main" id="{31406B11-F08E-4AE8-871A-678BCBB4ED8E}"/>
                  </a:ext>
                </a:extLst>
              </p:cNvPr>
              <p:cNvCxnSpPr>
                <a:cxnSpLocks/>
              </p:cNvCxnSpPr>
              <p:nvPr/>
            </p:nvCxnSpPr>
            <p:spPr bwMode="auto">
              <a:xfrm flipV="1">
                <a:off x="2835251" y="2380368"/>
                <a:ext cx="2700000" cy="2342"/>
              </a:xfrm>
              <a:prstGeom prst="straightConnector1">
                <a:avLst/>
              </a:prstGeom>
              <a:ln w="57150">
                <a:solidFill>
                  <a:schemeClr val="accent2">
                    <a:lumMod val="7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50" name="群組 49">
                <a:extLst>
                  <a:ext uri="{FF2B5EF4-FFF2-40B4-BE49-F238E27FC236}">
                    <a16:creationId xmlns:a16="http://schemas.microsoft.com/office/drawing/2014/main" id="{11CB65D5-9341-416A-A5BE-1162EED3014B}"/>
                  </a:ext>
                </a:extLst>
              </p:cNvPr>
              <p:cNvGrpSpPr/>
              <p:nvPr/>
            </p:nvGrpSpPr>
            <p:grpSpPr>
              <a:xfrm>
                <a:off x="2810712" y="2096611"/>
                <a:ext cx="1185411" cy="276999"/>
                <a:chOff x="7653774" y="1293699"/>
                <a:chExt cx="1185411" cy="276999"/>
              </a:xfrm>
            </p:grpSpPr>
            <p:sp>
              <p:nvSpPr>
                <p:cNvPr id="51" name="矩形: 圓角 71">
                  <a:extLst>
                    <a:ext uri="{FF2B5EF4-FFF2-40B4-BE49-F238E27FC236}">
                      <a16:creationId xmlns:a16="http://schemas.microsoft.com/office/drawing/2014/main" id="{44A9E6D8-6442-46A8-B06C-E541B2B8201C}"/>
                    </a:ext>
                  </a:extLst>
                </p:cNvPr>
                <p:cNvSpPr/>
                <p:nvPr/>
              </p:nvSpPr>
              <p:spPr>
                <a:xfrm>
                  <a:off x="7677014" y="1311225"/>
                  <a:ext cx="1044000" cy="2533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2" name="文字方塊 51">
                  <a:extLst>
                    <a:ext uri="{FF2B5EF4-FFF2-40B4-BE49-F238E27FC236}">
                      <a16:creationId xmlns:a16="http://schemas.microsoft.com/office/drawing/2014/main" id="{A959E932-CC49-4D76-81C5-C829D651B08F}"/>
                    </a:ext>
                  </a:extLst>
                </p:cNvPr>
                <p:cNvSpPr txBox="1"/>
                <p:nvPr/>
              </p:nvSpPr>
              <p:spPr>
                <a:xfrm>
                  <a:off x="7653774" y="1293699"/>
                  <a:ext cx="1185411"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四方會議簡報</a:t>
                  </a:r>
                  <a:endParaRPr lang="en-US" altLang="zh-TW" sz="1200" b="1" dirty="0">
                    <a:solidFill>
                      <a:schemeClr val="bg1"/>
                    </a:solidFill>
                    <a:latin typeface="微軟正黑體" pitchFamily="34" charset="-120"/>
                    <a:ea typeface="微軟正黑體" pitchFamily="34" charset="-120"/>
                  </a:endParaRPr>
                </a:p>
              </p:txBody>
            </p:sp>
          </p:grpSp>
        </p:grpSp>
        <p:grpSp>
          <p:nvGrpSpPr>
            <p:cNvPr id="53" name="群組 52">
              <a:extLst>
                <a:ext uri="{FF2B5EF4-FFF2-40B4-BE49-F238E27FC236}">
                  <a16:creationId xmlns:a16="http://schemas.microsoft.com/office/drawing/2014/main" id="{FA88AB5A-1F07-469E-B9A3-B614747C279B}"/>
                </a:ext>
              </a:extLst>
            </p:cNvPr>
            <p:cNvGrpSpPr/>
            <p:nvPr/>
          </p:nvGrpSpPr>
          <p:grpSpPr>
            <a:xfrm>
              <a:off x="69694" y="1828745"/>
              <a:ext cx="1191923" cy="277772"/>
              <a:chOff x="7438007" y="1302242"/>
              <a:chExt cx="1191923" cy="277772"/>
            </a:xfrm>
          </p:grpSpPr>
          <p:sp>
            <p:nvSpPr>
              <p:cNvPr id="54" name="矩形: 圓角 83">
                <a:extLst>
                  <a:ext uri="{FF2B5EF4-FFF2-40B4-BE49-F238E27FC236}">
                    <a16:creationId xmlns:a16="http://schemas.microsoft.com/office/drawing/2014/main" id="{5BB9AC05-8610-4551-9A25-D916F88A8529}"/>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5" name="文字方塊 54">
                <a:extLst>
                  <a:ext uri="{FF2B5EF4-FFF2-40B4-BE49-F238E27FC236}">
                    <a16:creationId xmlns:a16="http://schemas.microsoft.com/office/drawing/2014/main" id="{FACD26CB-D2E3-4A8F-B01E-9354F77A0B11}"/>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年度成果彙整</a:t>
                </a:r>
                <a:endParaRPr lang="en-US" altLang="zh-TW" sz="1200" b="1" dirty="0">
                  <a:solidFill>
                    <a:schemeClr val="bg1"/>
                  </a:solidFill>
                  <a:latin typeface="微軟正黑體" pitchFamily="34" charset="-120"/>
                  <a:ea typeface="微軟正黑體" pitchFamily="34" charset="-120"/>
                </a:endParaRPr>
              </a:p>
            </p:txBody>
          </p:sp>
        </p:grpSp>
      </p:grpSp>
      <p:grpSp>
        <p:nvGrpSpPr>
          <p:cNvPr id="9" name="群組 8">
            <a:extLst>
              <a:ext uri="{FF2B5EF4-FFF2-40B4-BE49-F238E27FC236}">
                <a16:creationId xmlns:a16="http://schemas.microsoft.com/office/drawing/2014/main" id="{3EBDFBEB-0815-4D8F-B8B3-EA5ECAEDEDC7}"/>
              </a:ext>
            </a:extLst>
          </p:cNvPr>
          <p:cNvGrpSpPr/>
          <p:nvPr/>
        </p:nvGrpSpPr>
        <p:grpSpPr>
          <a:xfrm>
            <a:off x="2759230" y="2077954"/>
            <a:ext cx="4452840" cy="308610"/>
            <a:chOff x="2759230" y="2077954"/>
            <a:chExt cx="4452840" cy="308610"/>
          </a:xfrm>
        </p:grpSpPr>
        <p:grpSp>
          <p:nvGrpSpPr>
            <p:cNvPr id="8" name="群組 7">
              <a:extLst>
                <a:ext uri="{FF2B5EF4-FFF2-40B4-BE49-F238E27FC236}">
                  <a16:creationId xmlns:a16="http://schemas.microsoft.com/office/drawing/2014/main" id="{2DC8EAC5-BD04-4315-B4EF-492190C10D96}"/>
                </a:ext>
              </a:extLst>
            </p:cNvPr>
            <p:cNvGrpSpPr/>
            <p:nvPr/>
          </p:nvGrpSpPr>
          <p:grpSpPr>
            <a:xfrm>
              <a:off x="2759230" y="2077954"/>
              <a:ext cx="4452840" cy="291077"/>
              <a:chOff x="2759230" y="2077954"/>
              <a:chExt cx="4452840" cy="291077"/>
            </a:xfrm>
          </p:grpSpPr>
          <p:grpSp>
            <p:nvGrpSpPr>
              <p:cNvPr id="56" name="群組 55">
                <a:extLst>
                  <a:ext uri="{FF2B5EF4-FFF2-40B4-BE49-F238E27FC236}">
                    <a16:creationId xmlns:a16="http://schemas.microsoft.com/office/drawing/2014/main" id="{A59F97EC-2B5F-4C98-B4A0-E87D73BC92BA}"/>
                  </a:ext>
                </a:extLst>
              </p:cNvPr>
              <p:cNvGrpSpPr/>
              <p:nvPr/>
            </p:nvGrpSpPr>
            <p:grpSpPr>
              <a:xfrm>
                <a:off x="2759230" y="2077954"/>
                <a:ext cx="1191923" cy="277772"/>
                <a:chOff x="7438007" y="1302242"/>
                <a:chExt cx="1191923" cy="277772"/>
              </a:xfrm>
            </p:grpSpPr>
            <p:sp>
              <p:nvSpPr>
                <p:cNvPr id="57" name="矩形: 圓角 83">
                  <a:extLst>
                    <a:ext uri="{FF2B5EF4-FFF2-40B4-BE49-F238E27FC236}">
                      <a16:creationId xmlns:a16="http://schemas.microsoft.com/office/drawing/2014/main" id="{3B072F7C-7565-46B9-8024-B2F5A5737716}"/>
                    </a:ext>
                  </a:extLst>
                </p:cNvPr>
                <p:cNvSpPr/>
                <p:nvPr/>
              </p:nvSpPr>
              <p:spPr>
                <a:xfrm>
                  <a:off x="7513930" y="1336185"/>
                  <a:ext cx="1116000" cy="24382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8" name="文字方塊 57">
                  <a:extLst>
                    <a:ext uri="{FF2B5EF4-FFF2-40B4-BE49-F238E27FC236}">
                      <a16:creationId xmlns:a16="http://schemas.microsoft.com/office/drawing/2014/main" id="{7BF1F172-D2BD-4EA4-AB69-E17EF963066D}"/>
                    </a:ext>
                  </a:extLst>
                </p:cNvPr>
                <p:cNvSpPr txBox="1"/>
                <p:nvPr/>
              </p:nvSpPr>
              <p:spPr>
                <a:xfrm>
                  <a:off x="7438007" y="1302242"/>
                  <a:ext cx="1185822"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年度成果彙整</a:t>
                  </a:r>
                  <a:endParaRPr lang="en-US" altLang="zh-TW" sz="1200" b="1" dirty="0">
                    <a:solidFill>
                      <a:schemeClr val="bg1"/>
                    </a:solidFill>
                    <a:latin typeface="微軟正黑體" pitchFamily="34" charset="-120"/>
                    <a:ea typeface="微軟正黑體" pitchFamily="34" charset="-120"/>
                  </a:endParaRPr>
                </a:p>
              </p:txBody>
            </p:sp>
          </p:grpSp>
          <p:cxnSp>
            <p:nvCxnSpPr>
              <p:cNvPr id="59" name="直線單箭頭接點 58">
                <a:extLst>
                  <a:ext uri="{FF2B5EF4-FFF2-40B4-BE49-F238E27FC236}">
                    <a16:creationId xmlns:a16="http://schemas.microsoft.com/office/drawing/2014/main" id="{6CF706D6-6FED-4E74-8068-6F851C4DB6F8}"/>
                  </a:ext>
                </a:extLst>
              </p:cNvPr>
              <p:cNvCxnSpPr>
                <a:cxnSpLocks/>
              </p:cNvCxnSpPr>
              <p:nvPr/>
            </p:nvCxnSpPr>
            <p:spPr bwMode="auto">
              <a:xfrm flipV="1">
                <a:off x="2820070" y="2366689"/>
                <a:ext cx="4392000" cy="2342"/>
              </a:xfrm>
              <a:prstGeom prst="straightConnector1">
                <a:avLst/>
              </a:prstGeom>
              <a:ln w="57150">
                <a:solidFill>
                  <a:srgbClr val="FF660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64" name="群組 63">
              <a:extLst>
                <a:ext uri="{FF2B5EF4-FFF2-40B4-BE49-F238E27FC236}">
                  <a16:creationId xmlns:a16="http://schemas.microsoft.com/office/drawing/2014/main" id="{F19753AA-FDCB-41F8-BAA7-4066C19B1494}"/>
                </a:ext>
              </a:extLst>
            </p:cNvPr>
            <p:cNvGrpSpPr/>
            <p:nvPr/>
          </p:nvGrpSpPr>
          <p:grpSpPr>
            <a:xfrm>
              <a:off x="3929000" y="2109565"/>
              <a:ext cx="820808" cy="276999"/>
              <a:chOff x="7975309" y="1304175"/>
              <a:chExt cx="820808" cy="276999"/>
            </a:xfrm>
          </p:grpSpPr>
          <p:sp>
            <p:nvSpPr>
              <p:cNvPr id="65" name="矩形: 圓角 83">
                <a:extLst>
                  <a:ext uri="{FF2B5EF4-FFF2-40B4-BE49-F238E27FC236}">
                    <a16:creationId xmlns:a16="http://schemas.microsoft.com/office/drawing/2014/main" id="{4A3662DE-B7BF-4F8A-BFC7-86E674C69D75}"/>
                  </a:ext>
                </a:extLst>
              </p:cNvPr>
              <p:cNvSpPr/>
              <p:nvPr/>
            </p:nvSpPr>
            <p:spPr>
              <a:xfrm>
                <a:off x="7981759" y="1311226"/>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6" name="文字方塊 65">
                <a:extLst>
                  <a:ext uri="{FF2B5EF4-FFF2-40B4-BE49-F238E27FC236}">
                    <a16:creationId xmlns:a16="http://schemas.microsoft.com/office/drawing/2014/main" id="{A143E959-DA6C-41B0-934B-9178ADE82A27}"/>
                  </a:ext>
                </a:extLst>
              </p:cNvPr>
              <p:cNvSpPr txBox="1"/>
              <p:nvPr/>
            </p:nvSpPr>
            <p:spPr>
              <a:xfrm>
                <a:off x="7975309" y="1304175"/>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grpSp>
        <p:nvGrpSpPr>
          <p:cNvPr id="80" name="群組 79">
            <a:extLst>
              <a:ext uri="{FF2B5EF4-FFF2-40B4-BE49-F238E27FC236}">
                <a16:creationId xmlns:a16="http://schemas.microsoft.com/office/drawing/2014/main" id="{FAAC0371-AA22-481A-AD2D-18FC39215609}"/>
              </a:ext>
            </a:extLst>
          </p:cNvPr>
          <p:cNvGrpSpPr/>
          <p:nvPr/>
        </p:nvGrpSpPr>
        <p:grpSpPr>
          <a:xfrm>
            <a:off x="7169349" y="1270688"/>
            <a:ext cx="1873299" cy="276999"/>
            <a:chOff x="2833952" y="2114137"/>
            <a:chExt cx="1873299" cy="276999"/>
          </a:xfrm>
        </p:grpSpPr>
        <p:cxnSp>
          <p:nvCxnSpPr>
            <p:cNvPr id="81" name="直線單箭頭接點 80">
              <a:extLst>
                <a:ext uri="{FF2B5EF4-FFF2-40B4-BE49-F238E27FC236}">
                  <a16:creationId xmlns:a16="http://schemas.microsoft.com/office/drawing/2014/main" id="{8A8B4D0E-1800-45E8-8774-C01DEE4CD98E}"/>
                </a:ext>
              </a:extLst>
            </p:cNvPr>
            <p:cNvCxnSpPr>
              <a:cxnSpLocks/>
            </p:cNvCxnSpPr>
            <p:nvPr/>
          </p:nvCxnSpPr>
          <p:spPr bwMode="auto">
            <a:xfrm flipV="1">
              <a:off x="2835251" y="2380368"/>
              <a:ext cx="1872000" cy="2342"/>
            </a:xfrm>
            <a:prstGeom prst="straightConnector1">
              <a:avLst/>
            </a:prstGeom>
            <a:ln w="57150">
              <a:solidFill>
                <a:srgbClr val="00B05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82" name="群組 81">
              <a:extLst>
                <a:ext uri="{FF2B5EF4-FFF2-40B4-BE49-F238E27FC236}">
                  <a16:creationId xmlns:a16="http://schemas.microsoft.com/office/drawing/2014/main" id="{0328D270-2B23-4E07-B870-A0EFFAF9CDDB}"/>
                </a:ext>
              </a:extLst>
            </p:cNvPr>
            <p:cNvGrpSpPr/>
            <p:nvPr/>
          </p:nvGrpSpPr>
          <p:grpSpPr>
            <a:xfrm>
              <a:off x="2833952" y="2114137"/>
              <a:ext cx="1085930" cy="276999"/>
              <a:chOff x="7677014" y="1311225"/>
              <a:chExt cx="1085930" cy="276999"/>
            </a:xfrm>
          </p:grpSpPr>
          <p:sp>
            <p:nvSpPr>
              <p:cNvPr id="83" name="矩形: 圓角 71">
                <a:extLst>
                  <a:ext uri="{FF2B5EF4-FFF2-40B4-BE49-F238E27FC236}">
                    <a16:creationId xmlns:a16="http://schemas.microsoft.com/office/drawing/2014/main" id="{9BDDD39D-BC61-469D-8A45-5C67BB47A377}"/>
                  </a:ext>
                </a:extLst>
              </p:cNvPr>
              <p:cNvSpPr/>
              <p:nvPr/>
            </p:nvSpPr>
            <p:spPr>
              <a:xfrm>
                <a:off x="7677014" y="1311225"/>
                <a:ext cx="1044000" cy="2533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4" name="文字方塊 83">
                <a:extLst>
                  <a:ext uri="{FF2B5EF4-FFF2-40B4-BE49-F238E27FC236}">
                    <a16:creationId xmlns:a16="http://schemas.microsoft.com/office/drawing/2014/main" id="{967F7DD4-2BDC-4699-BE65-05507889CC6F}"/>
                  </a:ext>
                </a:extLst>
              </p:cNvPr>
              <p:cNvSpPr txBox="1"/>
              <p:nvPr/>
            </p:nvSpPr>
            <p:spPr>
              <a:xfrm>
                <a:off x="7718944" y="1311225"/>
                <a:ext cx="104400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服務建議書</a:t>
                </a:r>
                <a:endParaRPr lang="en-US" altLang="zh-TW" sz="1200" b="1" dirty="0">
                  <a:solidFill>
                    <a:schemeClr val="bg1"/>
                  </a:solidFill>
                  <a:latin typeface="微軟正黑體" pitchFamily="34" charset="-120"/>
                  <a:ea typeface="微軟正黑體" pitchFamily="34" charset="-120"/>
                </a:endParaRPr>
              </a:p>
            </p:txBody>
          </p:sp>
        </p:grpSp>
      </p:grpSp>
      <p:grpSp>
        <p:nvGrpSpPr>
          <p:cNvPr id="96" name="群組 95">
            <a:extLst>
              <a:ext uri="{FF2B5EF4-FFF2-40B4-BE49-F238E27FC236}">
                <a16:creationId xmlns:a16="http://schemas.microsoft.com/office/drawing/2014/main" id="{06711744-D74A-4BE4-9FCA-FD81270697C1}"/>
              </a:ext>
            </a:extLst>
          </p:cNvPr>
          <p:cNvGrpSpPr/>
          <p:nvPr/>
        </p:nvGrpSpPr>
        <p:grpSpPr>
          <a:xfrm>
            <a:off x="682810" y="916355"/>
            <a:ext cx="820808" cy="276999"/>
            <a:chOff x="7975309" y="1289100"/>
            <a:chExt cx="820808" cy="276999"/>
          </a:xfrm>
        </p:grpSpPr>
        <p:sp>
          <p:nvSpPr>
            <p:cNvPr id="97" name="矩形: 圓角 83">
              <a:extLst>
                <a:ext uri="{FF2B5EF4-FFF2-40B4-BE49-F238E27FC236}">
                  <a16:creationId xmlns:a16="http://schemas.microsoft.com/office/drawing/2014/main" id="{A1243900-2819-4667-B423-F839B5212AD2}"/>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8" name="文字方塊 97">
              <a:extLst>
                <a:ext uri="{FF2B5EF4-FFF2-40B4-BE49-F238E27FC236}">
                  <a16:creationId xmlns:a16="http://schemas.microsoft.com/office/drawing/2014/main" id="{CDBAE610-02D0-4488-ADF4-C069AB1E0B84}"/>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99" name="群組 98">
            <a:extLst>
              <a:ext uri="{FF2B5EF4-FFF2-40B4-BE49-F238E27FC236}">
                <a16:creationId xmlns:a16="http://schemas.microsoft.com/office/drawing/2014/main" id="{6AA2AF82-90C1-4363-952B-B99F4B4D33CA}"/>
              </a:ext>
            </a:extLst>
          </p:cNvPr>
          <p:cNvGrpSpPr/>
          <p:nvPr/>
        </p:nvGrpSpPr>
        <p:grpSpPr>
          <a:xfrm>
            <a:off x="2041301" y="920107"/>
            <a:ext cx="820808" cy="276999"/>
            <a:chOff x="7975309" y="1289100"/>
            <a:chExt cx="820808" cy="276999"/>
          </a:xfrm>
        </p:grpSpPr>
        <p:sp>
          <p:nvSpPr>
            <p:cNvPr id="100" name="矩形: 圓角 83">
              <a:extLst>
                <a:ext uri="{FF2B5EF4-FFF2-40B4-BE49-F238E27FC236}">
                  <a16:creationId xmlns:a16="http://schemas.microsoft.com/office/drawing/2014/main" id="{A965B1B2-F918-4940-BC5A-FD50CFCBB25E}"/>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1" name="文字方塊 100">
              <a:extLst>
                <a:ext uri="{FF2B5EF4-FFF2-40B4-BE49-F238E27FC236}">
                  <a16:creationId xmlns:a16="http://schemas.microsoft.com/office/drawing/2014/main" id="{11B718BF-C343-4F1D-9004-D5890C87991A}"/>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02" name="群組 101">
            <a:extLst>
              <a:ext uri="{FF2B5EF4-FFF2-40B4-BE49-F238E27FC236}">
                <a16:creationId xmlns:a16="http://schemas.microsoft.com/office/drawing/2014/main" id="{1A0EACB8-3581-4E47-9716-32457E4E776C}"/>
              </a:ext>
            </a:extLst>
          </p:cNvPr>
          <p:cNvGrpSpPr/>
          <p:nvPr/>
        </p:nvGrpSpPr>
        <p:grpSpPr>
          <a:xfrm>
            <a:off x="3491880" y="926599"/>
            <a:ext cx="820808" cy="276999"/>
            <a:chOff x="7975309" y="1289100"/>
            <a:chExt cx="820808" cy="276999"/>
          </a:xfrm>
        </p:grpSpPr>
        <p:sp>
          <p:nvSpPr>
            <p:cNvPr id="103" name="矩形: 圓角 83">
              <a:extLst>
                <a:ext uri="{FF2B5EF4-FFF2-40B4-BE49-F238E27FC236}">
                  <a16:creationId xmlns:a16="http://schemas.microsoft.com/office/drawing/2014/main" id="{4F88F23E-A049-4629-8DAA-AB7F906FD42D}"/>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4" name="文字方塊 103">
              <a:extLst>
                <a:ext uri="{FF2B5EF4-FFF2-40B4-BE49-F238E27FC236}">
                  <a16:creationId xmlns:a16="http://schemas.microsoft.com/office/drawing/2014/main" id="{FF14AE87-9250-47BB-A8DE-33436891406D}"/>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05" name="群組 104">
            <a:extLst>
              <a:ext uri="{FF2B5EF4-FFF2-40B4-BE49-F238E27FC236}">
                <a16:creationId xmlns:a16="http://schemas.microsoft.com/office/drawing/2014/main" id="{5ED73D3F-361C-4668-948C-05A861534451}"/>
              </a:ext>
            </a:extLst>
          </p:cNvPr>
          <p:cNvGrpSpPr/>
          <p:nvPr/>
        </p:nvGrpSpPr>
        <p:grpSpPr>
          <a:xfrm>
            <a:off x="4846743" y="916354"/>
            <a:ext cx="820808" cy="276999"/>
            <a:chOff x="7975309" y="1289100"/>
            <a:chExt cx="820808" cy="276999"/>
          </a:xfrm>
        </p:grpSpPr>
        <p:sp>
          <p:nvSpPr>
            <p:cNvPr id="106" name="矩形: 圓角 83">
              <a:extLst>
                <a:ext uri="{FF2B5EF4-FFF2-40B4-BE49-F238E27FC236}">
                  <a16:creationId xmlns:a16="http://schemas.microsoft.com/office/drawing/2014/main" id="{1D6D3153-3DBB-4957-BAED-92A264BC7129}"/>
                </a:ext>
              </a:extLst>
            </p:cNvPr>
            <p:cNvSpPr/>
            <p:nvPr/>
          </p:nvSpPr>
          <p:spPr>
            <a:xfrm>
              <a:off x="7981759" y="1311226"/>
              <a:ext cx="792000" cy="2438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7" name="文字方塊 106">
              <a:extLst>
                <a:ext uri="{FF2B5EF4-FFF2-40B4-BE49-F238E27FC236}">
                  <a16:creationId xmlns:a16="http://schemas.microsoft.com/office/drawing/2014/main" id="{3CFE1D30-9717-4A83-95AA-7500D87CF4F3}"/>
                </a:ext>
              </a:extLst>
            </p:cNvPr>
            <p:cNvSpPr txBox="1"/>
            <p:nvPr/>
          </p:nvSpPr>
          <p:spPr>
            <a:xfrm>
              <a:off x="7975309" y="1289100"/>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情資提供</a:t>
              </a:r>
              <a:endParaRPr lang="en-US" altLang="zh-TW" sz="1200" b="1" dirty="0">
                <a:solidFill>
                  <a:schemeClr val="bg1"/>
                </a:solidFill>
                <a:latin typeface="微軟正黑體" pitchFamily="34" charset="-120"/>
                <a:ea typeface="微軟正黑體" pitchFamily="34" charset="-120"/>
              </a:endParaRPr>
            </a:p>
          </p:txBody>
        </p:sp>
      </p:grpSp>
      <p:grpSp>
        <p:nvGrpSpPr>
          <p:cNvPr id="108" name="群組 107">
            <a:extLst>
              <a:ext uri="{FF2B5EF4-FFF2-40B4-BE49-F238E27FC236}">
                <a16:creationId xmlns:a16="http://schemas.microsoft.com/office/drawing/2014/main" id="{406CD07C-C20E-49BB-8797-345E1AD693A7}"/>
              </a:ext>
            </a:extLst>
          </p:cNvPr>
          <p:cNvGrpSpPr/>
          <p:nvPr/>
        </p:nvGrpSpPr>
        <p:grpSpPr>
          <a:xfrm>
            <a:off x="4772230" y="61729"/>
            <a:ext cx="1194880" cy="276999"/>
            <a:chOff x="7651829" y="1302242"/>
            <a:chExt cx="1194880" cy="276999"/>
          </a:xfrm>
        </p:grpSpPr>
        <p:sp>
          <p:nvSpPr>
            <p:cNvPr id="109"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0" name="文字方塊 109">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地區計畫修正</a:t>
              </a:r>
              <a:endParaRPr lang="en-US" altLang="zh-TW" sz="1200" b="1" dirty="0">
                <a:solidFill>
                  <a:schemeClr val="bg1"/>
                </a:solidFill>
                <a:latin typeface="微軟正黑體" pitchFamily="34" charset="-120"/>
                <a:ea typeface="微軟正黑體" pitchFamily="34" charset="-120"/>
              </a:endParaRPr>
            </a:p>
          </p:txBody>
        </p:sp>
      </p:grpSp>
      <p:grpSp>
        <p:nvGrpSpPr>
          <p:cNvPr id="13" name="群組 12"/>
          <p:cNvGrpSpPr/>
          <p:nvPr/>
        </p:nvGrpSpPr>
        <p:grpSpPr>
          <a:xfrm>
            <a:off x="90375" y="2931495"/>
            <a:ext cx="7130169" cy="304363"/>
            <a:chOff x="90375" y="2931495"/>
            <a:chExt cx="7130169" cy="304363"/>
          </a:xfrm>
        </p:grpSpPr>
        <p:grpSp>
          <p:nvGrpSpPr>
            <p:cNvPr id="11" name="群組 10"/>
            <p:cNvGrpSpPr/>
            <p:nvPr/>
          </p:nvGrpSpPr>
          <p:grpSpPr>
            <a:xfrm>
              <a:off x="90375" y="2931495"/>
              <a:ext cx="7130169" cy="304363"/>
              <a:chOff x="90375" y="2931495"/>
              <a:chExt cx="7130169" cy="304363"/>
            </a:xfrm>
          </p:grpSpPr>
          <p:cxnSp>
            <p:nvCxnSpPr>
              <p:cNvPr id="89" name="直線單箭頭接點 88">
                <a:extLst>
                  <a:ext uri="{FF2B5EF4-FFF2-40B4-BE49-F238E27FC236}">
                    <a16:creationId xmlns:a16="http://schemas.microsoft.com/office/drawing/2014/main" id="{B23C0D4A-B974-4B2B-B848-D2554CF3D5BF}"/>
                  </a:ext>
                </a:extLst>
              </p:cNvPr>
              <p:cNvCxnSpPr>
                <a:cxnSpLocks/>
              </p:cNvCxnSpPr>
              <p:nvPr/>
            </p:nvCxnSpPr>
            <p:spPr bwMode="auto">
              <a:xfrm flipV="1">
                <a:off x="164544" y="3218367"/>
                <a:ext cx="7056000" cy="2342"/>
              </a:xfrm>
              <a:prstGeom prst="straightConnector1">
                <a:avLst/>
              </a:prstGeom>
              <a:ln w="57150">
                <a:solidFill>
                  <a:srgbClr val="00206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94" name="矩形: 圓角 83">
                <a:extLst>
                  <a:ext uri="{FF2B5EF4-FFF2-40B4-BE49-F238E27FC236}">
                    <a16:creationId xmlns:a16="http://schemas.microsoft.com/office/drawing/2014/main" id="{7BB73ACB-D1B6-45F7-8C67-119512917776}"/>
                  </a:ext>
                </a:extLst>
              </p:cNvPr>
              <p:cNvSpPr/>
              <p:nvPr/>
            </p:nvSpPr>
            <p:spPr>
              <a:xfrm>
                <a:off x="171528" y="2965438"/>
                <a:ext cx="1224000" cy="24382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5" name="文字方塊 94">
                <a:extLst>
                  <a:ext uri="{FF2B5EF4-FFF2-40B4-BE49-F238E27FC236}">
                    <a16:creationId xmlns:a16="http://schemas.microsoft.com/office/drawing/2014/main" id="{17D17CB0-65FC-4D8D-B7B3-61659A69A035}"/>
                  </a:ext>
                </a:extLst>
              </p:cNvPr>
              <p:cNvSpPr txBox="1"/>
              <p:nvPr/>
            </p:nvSpPr>
            <p:spPr>
              <a:xfrm>
                <a:off x="90375" y="2931495"/>
                <a:ext cx="1377161"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服務建議書簡報</a:t>
                </a:r>
                <a:endParaRPr lang="en-US" altLang="zh-TW" sz="1200" b="1" dirty="0">
                  <a:solidFill>
                    <a:schemeClr val="bg1"/>
                  </a:solidFill>
                  <a:latin typeface="微軟正黑體" pitchFamily="34" charset="-120"/>
                  <a:ea typeface="微軟正黑體" pitchFamily="34" charset="-120"/>
                </a:endParaRPr>
              </a:p>
            </p:txBody>
          </p:sp>
          <p:sp>
            <p:nvSpPr>
              <p:cNvPr id="91" name="矩形: 圓角 83">
                <a:extLst>
                  <a:ext uri="{FF2B5EF4-FFF2-40B4-BE49-F238E27FC236}">
                    <a16:creationId xmlns:a16="http://schemas.microsoft.com/office/drawing/2014/main" id="{11E25288-C1F5-403F-A079-2C4E90982D1F}"/>
                  </a:ext>
                </a:extLst>
              </p:cNvPr>
              <p:cNvSpPr/>
              <p:nvPr/>
            </p:nvSpPr>
            <p:spPr>
              <a:xfrm>
                <a:off x="1384689" y="2965910"/>
                <a:ext cx="792000" cy="2438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2" name="文字方塊 91">
                <a:extLst>
                  <a:ext uri="{FF2B5EF4-FFF2-40B4-BE49-F238E27FC236}">
                    <a16:creationId xmlns:a16="http://schemas.microsoft.com/office/drawing/2014/main" id="{219CF212-E084-4C2D-A532-CE35286FD90E}"/>
                  </a:ext>
                </a:extLst>
              </p:cNvPr>
              <p:cNvSpPr txBox="1"/>
              <p:nvPr/>
            </p:nvSpPr>
            <p:spPr>
              <a:xfrm>
                <a:off x="1378239" y="2958859"/>
                <a:ext cx="820808"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觀光地圖</a:t>
                </a:r>
                <a:endParaRPr lang="en-US" altLang="zh-TW" sz="1200" b="1" dirty="0">
                  <a:solidFill>
                    <a:schemeClr val="bg1"/>
                  </a:solidFill>
                  <a:latin typeface="微軟正黑體" pitchFamily="34" charset="-120"/>
                  <a:ea typeface="微軟正黑體" pitchFamily="34" charset="-120"/>
                </a:endParaRPr>
              </a:p>
            </p:txBody>
          </p:sp>
        </p:grpSp>
        <p:grpSp>
          <p:nvGrpSpPr>
            <p:cNvPr id="111" name="群組 110">
              <a:extLst>
                <a:ext uri="{FF2B5EF4-FFF2-40B4-BE49-F238E27FC236}">
                  <a16:creationId xmlns:a16="http://schemas.microsoft.com/office/drawing/2014/main" id="{406CD07C-C20E-49BB-8797-345E1AD693A7}"/>
                </a:ext>
              </a:extLst>
            </p:cNvPr>
            <p:cNvGrpSpPr/>
            <p:nvPr/>
          </p:nvGrpSpPr>
          <p:grpSpPr>
            <a:xfrm>
              <a:off x="2183139" y="2940747"/>
              <a:ext cx="1194880" cy="276999"/>
              <a:chOff x="7651829" y="1302242"/>
              <a:chExt cx="1194880" cy="276999"/>
            </a:xfrm>
          </p:grpSpPr>
          <p:sp>
            <p:nvSpPr>
              <p:cNvPr id="112"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3" name="文字方塊 112">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地區計畫修正</a:t>
                </a:r>
                <a:endParaRPr lang="en-US" altLang="zh-TW" sz="1200" b="1" dirty="0">
                  <a:solidFill>
                    <a:schemeClr val="bg1"/>
                  </a:solidFill>
                  <a:latin typeface="微軟正黑體" pitchFamily="34" charset="-120"/>
                  <a:ea typeface="微軟正黑體" pitchFamily="34" charset="-120"/>
                </a:endParaRPr>
              </a:p>
            </p:txBody>
          </p:sp>
        </p:grpSp>
      </p:grpSp>
      <p:grpSp>
        <p:nvGrpSpPr>
          <p:cNvPr id="14" name="群組 13"/>
          <p:cNvGrpSpPr/>
          <p:nvPr/>
        </p:nvGrpSpPr>
        <p:grpSpPr>
          <a:xfrm>
            <a:off x="162471" y="3787842"/>
            <a:ext cx="7056000" cy="289002"/>
            <a:chOff x="162471" y="3787842"/>
            <a:chExt cx="7056000" cy="289002"/>
          </a:xfrm>
        </p:grpSpPr>
        <p:grpSp>
          <p:nvGrpSpPr>
            <p:cNvPr id="12" name="群組 11"/>
            <p:cNvGrpSpPr/>
            <p:nvPr/>
          </p:nvGrpSpPr>
          <p:grpSpPr>
            <a:xfrm>
              <a:off x="162471" y="3796249"/>
              <a:ext cx="7056000" cy="280595"/>
              <a:chOff x="162471" y="3796249"/>
              <a:chExt cx="7056000" cy="280595"/>
            </a:xfrm>
          </p:grpSpPr>
          <p:cxnSp>
            <p:nvCxnSpPr>
              <p:cNvPr id="74" name="直線單箭頭接點 73">
                <a:extLst>
                  <a:ext uri="{FF2B5EF4-FFF2-40B4-BE49-F238E27FC236}">
                    <a16:creationId xmlns:a16="http://schemas.microsoft.com/office/drawing/2014/main" id="{0CB018CA-2FB9-4873-87FF-D67383CB94E6}"/>
                  </a:ext>
                </a:extLst>
              </p:cNvPr>
              <p:cNvCxnSpPr>
                <a:cxnSpLocks/>
              </p:cNvCxnSpPr>
              <p:nvPr/>
            </p:nvCxnSpPr>
            <p:spPr bwMode="auto">
              <a:xfrm flipV="1">
                <a:off x="162471" y="4074502"/>
                <a:ext cx="7056000" cy="2342"/>
              </a:xfrm>
              <a:prstGeom prst="straightConnector1">
                <a:avLst/>
              </a:prstGeom>
              <a:ln w="57150">
                <a:solidFill>
                  <a:srgbClr val="2AC2AD"/>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77" name="群組 76">
                <a:extLst>
                  <a:ext uri="{FF2B5EF4-FFF2-40B4-BE49-F238E27FC236}">
                    <a16:creationId xmlns:a16="http://schemas.microsoft.com/office/drawing/2014/main" id="{885D91AA-5B09-4AB2-B6C3-085F625ADE2D}"/>
                  </a:ext>
                </a:extLst>
              </p:cNvPr>
              <p:cNvGrpSpPr/>
              <p:nvPr/>
            </p:nvGrpSpPr>
            <p:grpSpPr>
              <a:xfrm>
                <a:off x="169122" y="3796249"/>
                <a:ext cx="972000" cy="276999"/>
                <a:chOff x="7651829" y="1302242"/>
                <a:chExt cx="972000" cy="276999"/>
              </a:xfrm>
            </p:grpSpPr>
            <p:sp>
              <p:nvSpPr>
                <p:cNvPr id="78" name="矩形: 圓角 83">
                  <a:extLst>
                    <a:ext uri="{FF2B5EF4-FFF2-40B4-BE49-F238E27FC236}">
                      <a16:creationId xmlns:a16="http://schemas.microsoft.com/office/drawing/2014/main" id="{B38DE680-97DC-4B3B-BB35-A0766EF7D6E5}"/>
                    </a:ext>
                  </a:extLst>
                </p:cNvPr>
                <p:cNvSpPr/>
                <p:nvPr/>
              </p:nvSpPr>
              <p:spPr>
                <a:xfrm>
                  <a:off x="7651829" y="1324487"/>
                  <a:ext cx="972000" cy="243829"/>
                </a:xfrm>
                <a:prstGeom prst="roundRect">
                  <a:avLst/>
                </a:prstGeom>
                <a:solidFill>
                  <a:srgbClr val="2AC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9" name="文字方塊 78">
                  <a:extLst>
                    <a:ext uri="{FF2B5EF4-FFF2-40B4-BE49-F238E27FC236}">
                      <a16:creationId xmlns:a16="http://schemas.microsoft.com/office/drawing/2014/main" id="{F6496735-2065-42DE-BCE6-924E27A27C26}"/>
                    </a:ext>
                  </a:extLst>
                </p:cNvPr>
                <p:cNvSpPr txBox="1"/>
                <p:nvPr/>
              </p:nvSpPr>
              <p:spPr>
                <a:xfrm>
                  <a:off x="7651829" y="1302242"/>
                  <a:ext cx="972000"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第四季資料</a:t>
                  </a:r>
                  <a:endParaRPr lang="en-US" altLang="zh-TW" sz="1200" b="1" dirty="0">
                    <a:solidFill>
                      <a:schemeClr val="bg1"/>
                    </a:solidFill>
                    <a:latin typeface="微軟正黑體" pitchFamily="34" charset="-120"/>
                    <a:ea typeface="微軟正黑體" pitchFamily="34" charset="-120"/>
                  </a:endParaRPr>
                </a:p>
              </p:txBody>
            </p:sp>
          </p:grpSp>
        </p:grpSp>
        <p:grpSp>
          <p:nvGrpSpPr>
            <p:cNvPr id="114" name="群組 113">
              <a:extLst>
                <a:ext uri="{FF2B5EF4-FFF2-40B4-BE49-F238E27FC236}">
                  <a16:creationId xmlns:a16="http://schemas.microsoft.com/office/drawing/2014/main" id="{406CD07C-C20E-49BB-8797-345E1AD693A7}"/>
                </a:ext>
              </a:extLst>
            </p:cNvPr>
            <p:cNvGrpSpPr/>
            <p:nvPr/>
          </p:nvGrpSpPr>
          <p:grpSpPr>
            <a:xfrm>
              <a:off x="1140054" y="3787842"/>
              <a:ext cx="1194880" cy="276999"/>
              <a:chOff x="7651829" y="1302242"/>
              <a:chExt cx="1194880" cy="276999"/>
            </a:xfrm>
          </p:grpSpPr>
          <p:sp>
            <p:nvSpPr>
              <p:cNvPr id="126"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7" name="文字方塊 126">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地區計畫修正</a:t>
                </a:r>
                <a:endParaRPr lang="en-US" altLang="zh-TW" sz="1200" b="1" dirty="0">
                  <a:solidFill>
                    <a:schemeClr val="bg1"/>
                  </a:solidFill>
                  <a:latin typeface="微軟正黑體" pitchFamily="34" charset="-120"/>
                  <a:ea typeface="微軟正黑體" pitchFamily="34" charset="-120"/>
                </a:endParaRPr>
              </a:p>
            </p:txBody>
          </p:sp>
        </p:grpSp>
      </p:grpSp>
      <p:grpSp>
        <p:nvGrpSpPr>
          <p:cNvPr id="15" name="群組 14"/>
          <p:cNvGrpSpPr/>
          <p:nvPr/>
        </p:nvGrpSpPr>
        <p:grpSpPr>
          <a:xfrm>
            <a:off x="148348" y="4439401"/>
            <a:ext cx="2736000" cy="517372"/>
            <a:chOff x="148348" y="4439401"/>
            <a:chExt cx="2736000" cy="517372"/>
          </a:xfrm>
        </p:grpSpPr>
        <p:grpSp>
          <p:nvGrpSpPr>
            <p:cNvPr id="129" name="群組 128"/>
            <p:cNvGrpSpPr/>
            <p:nvPr/>
          </p:nvGrpSpPr>
          <p:grpSpPr>
            <a:xfrm>
              <a:off x="148348" y="4676178"/>
              <a:ext cx="2736000" cy="280595"/>
              <a:chOff x="162471" y="3796249"/>
              <a:chExt cx="2736000" cy="280595"/>
            </a:xfrm>
          </p:grpSpPr>
          <p:cxnSp>
            <p:nvCxnSpPr>
              <p:cNvPr id="136" name="直線單箭頭接點 135">
                <a:extLst>
                  <a:ext uri="{FF2B5EF4-FFF2-40B4-BE49-F238E27FC236}">
                    <a16:creationId xmlns:a16="http://schemas.microsoft.com/office/drawing/2014/main" id="{0CB018CA-2FB9-4873-87FF-D67383CB94E6}"/>
                  </a:ext>
                </a:extLst>
              </p:cNvPr>
              <p:cNvCxnSpPr>
                <a:cxnSpLocks/>
              </p:cNvCxnSpPr>
              <p:nvPr/>
            </p:nvCxnSpPr>
            <p:spPr bwMode="auto">
              <a:xfrm flipV="1">
                <a:off x="162471" y="4074502"/>
                <a:ext cx="2736000" cy="2342"/>
              </a:xfrm>
              <a:prstGeom prst="straightConnector1">
                <a:avLst/>
              </a:prstGeom>
              <a:ln w="57150">
                <a:solidFill>
                  <a:srgbClr val="2AC2AD"/>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137" name="群組 136">
                <a:extLst>
                  <a:ext uri="{FF2B5EF4-FFF2-40B4-BE49-F238E27FC236}">
                    <a16:creationId xmlns:a16="http://schemas.microsoft.com/office/drawing/2014/main" id="{885D91AA-5B09-4AB2-B6C3-085F625ADE2D}"/>
                  </a:ext>
                </a:extLst>
              </p:cNvPr>
              <p:cNvGrpSpPr/>
              <p:nvPr/>
            </p:nvGrpSpPr>
            <p:grpSpPr>
              <a:xfrm>
                <a:off x="169122" y="3796249"/>
                <a:ext cx="972000" cy="276999"/>
                <a:chOff x="7651829" y="1302242"/>
                <a:chExt cx="972000" cy="276999"/>
              </a:xfrm>
            </p:grpSpPr>
            <p:sp>
              <p:nvSpPr>
                <p:cNvPr id="144" name="矩形: 圓角 83">
                  <a:extLst>
                    <a:ext uri="{FF2B5EF4-FFF2-40B4-BE49-F238E27FC236}">
                      <a16:creationId xmlns:a16="http://schemas.microsoft.com/office/drawing/2014/main" id="{B38DE680-97DC-4B3B-BB35-A0766EF7D6E5}"/>
                    </a:ext>
                  </a:extLst>
                </p:cNvPr>
                <p:cNvSpPr/>
                <p:nvPr/>
              </p:nvSpPr>
              <p:spPr>
                <a:xfrm>
                  <a:off x="7651829" y="1324487"/>
                  <a:ext cx="972000" cy="243829"/>
                </a:xfrm>
                <a:prstGeom prst="roundRect">
                  <a:avLst/>
                </a:prstGeom>
                <a:solidFill>
                  <a:srgbClr val="2AC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5" name="文字方塊 144">
                  <a:extLst>
                    <a:ext uri="{FF2B5EF4-FFF2-40B4-BE49-F238E27FC236}">
                      <a16:creationId xmlns:a16="http://schemas.microsoft.com/office/drawing/2014/main" id="{F6496735-2065-42DE-BCE6-924E27A27C26}"/>
                    </a:ext>
                  </a:extLst>
                </p:cNvPr>
                <p:cNvSpPr txBox="1"/>
                <p:nvPr/>
              </p:nvSpPr>
              <p:spPr>
                <a:xfrm>
                  <a:off x="7651829" y="1302242"/>
                  <a:ext cx="972000" cy="276999"/>
                </a:xfrm>
                <a:prstGeom prst="rect">
                  <a:avLst/>
                </a:prstGeom>
                <a:noFill/>
              </p:spPr>
              <p:txBody>
                <a:bodyPr wrap="square" rtlCol="0">
                  <a:spAutoFit/>
                </a:bodyPr>
                <a:lstStyle/>
                <a:p>
                  <a:pPr algn="ctr"/>
                  <a:r>
                    <a:rPr lang="zh-TW" altLang="en-US" sz="1200" b="1" dirty="0">
                      <a:solidFill>
                        <a:schemeClr val="bg1"/>
                      </a:solidFill>
                      <a:latin typeface="微軟正黑體" pitchFamily="34" charset="-120"/>
                      <a:ea typeface="微軟正黑體" pitchFamily="34" charset="-120"/>
                    </a:rPr>
                    <a:t>第四季資料</a:t>
                  </a:r>
                  <a:endParaRPr lang="en-US" altLang="zh-TW" sz="1200" b="1" dirty="0">
                    <a:solidFill>
                      <a:schemeClr val="bg1"/>
                    </a:solidFill>
                    <a:latin typeface="微軟正黑體" pitchFamily="34" charset="-120"/>
                    <a:ea typeface="微軟正黑體" pitchFamily="34" charset="-120"/>
                  </a:endParaRPr>
                </a:p>
              </p:txBody>
            </p:sp>
          </p:grpSp>
        </p:grpSp>
        <p:grpSp>
          <p:nvGrpSpPr>
            <p:cNvPr id="130" name="群組 129">
              <a:extLst>
                <a:ext uri="{FF2B5EF4-FFF2-40B4-BE49-F238E27FC236}">
                  <a16:creationId xmlns:a16="http://schemas.microsoft.com/office/drawing/2014/main" id="{406CD07C-C20E-49BB-8797-345E1AD693A7}"/>
                </a:ext>
              </a:extLst>
            </p:cNvPr>
            <p:cNvGrpSpPr/>
            <p:nvPr/>
          </p:nvGrpSpPr>
          <p:grpSpPr>
            <a:xfrm>
              <a:off x="154999" y="4439401"/>
              <a:ext cx="1194880" cy="276999"/>
              <a:chOff x="7651829" y="1302242"/>
              <a:chExt cx="1194880" cy="276999"/>
            </a:xfrm>
          </p:grpSpPr>
          <p:sp>
            <p:nvSpPr>
              <p:cNvPr id="131" name="矩形: 圓角 83">
                <a:extLst>
                  <a:ext uri="{FF2B5EF4-FFF2-40B4-BE49-F238E27FC236}">
                    <a16:creationId xmlns:a16="http://schemas.microsoft.com/office/drawing/2014/main" id="{11E25288-C1F5-403F-A079-2C4E90982D1F}"/>
                  </a:ext>
                </a:extLst>
              </p:cNvPr>
              <p:cNvSpPr/>
              <p:nvPr/>
            </p:nvSpPr>
            <p:spPr>
              <a:xfrm>
                <a:off x="7651829" y="1324487"/>
                <a:ext cx="1116000" cy="243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5" name="文字方塊 134">
                <a:extLst>
                  <a:ext uri="{FF2B5EF4-FFF2-40B4-BE49-F238E27FC236}">
                    <a16:creationId xmlns:a16="http://schemas.microsoft.com/office/drawing/2014/main" id="{219CF212-E084-4C2D-A532-CE35286FD90E}"/>
                  </a:ext>
                </a:extLst>
              </p:cNvPr>
              <p:cNvSpPr txBox="1"/>
              <p:nvPr/>
            </p:nvSpPr>
            <p:spPr>
              <a:xfrm>
                <a:off x="7651829" y="1302242"/>
                <a:ext cx="1194880" cy="276999"/>
              </a:xfrm>
              <a:prstGeom prst="rect">
                <a:avLst/>
              </a:prstGeom>
              <a:noFill/>
            </p:spPr>
            <p:txBody>
              <a:bodyPr wrap="square" rtlCol="0">
                <a:spAutoFit/>
              </a:bodyPr>
              <a:lstStyle/>
              <a:p>
                <a:r>
                  <a:rPr lang="zh-TW" altLang="en-US" sz="1200" b="1" dirty="0">
                    <a:solidFill>
                      <a:schemeClr val="bg1"/>
                    </a:solidFill>
                    <a:latin typeface="微軟正黑體" pitchFamily="34" charset="-120"/>
                    <a:ea typeface="微軟正黑體" pitchFamily="34" charset="-120"/>
                  </a:rPr>
                  <a:t>地區計畫修正</a:t>
                </a:r>
                <a:endParaRPr lang="en-US" altLang="zh-TW" sz="1200" b="1" dirty="0">
                  <a:solidFill>
                    <a:schemeClr val="bg1"/>
                  </a:solidFill>
                  <a:latin typeface="微軟正黑體" pitchFamily="34" charset="-120"/>
                  <a:ea typeface="微軟正黑體" pitchFamily="34" charset="-120"/>
                </a:endParaRPr>
              </a:p>
            </p:txBody>
          </p:sp>
        </p:grpSp>
      </p:grpSp>
      <p:pic>
        <p:nvPicPr>
          <p:cNvPr id="17" name="圖片 16"/>
          <p:cNvPicPr>
            <a:picLocks noChangeAspect="1"/>
          </p:cNvPicPr>
          <p:nvPr/>
        </p:nvPicPr>
        <p:blipFill rotWithShape="1">
          <a:blip r:embed="rId2" cstate="print">
            <a:extLst>
              <a:ext uri="{28A0092B-C50C-407E-A947-70E740481C1C}">
                <a14:useLocalDpi xmlns:a14="http://schemas.microsoft.com/office/drawing/2010/main" val="0"/>
              </a:ext>
            </a:extLst>
          </a:blip>
          <a:srcRect l="52769"/>
          <a:stretch/>
        </p:blipFill>
        <p:spPr>
          <a:xfrm>
            <a:off x="2835153" y="4186424"/>
            <a:ext cx="663177" cy="848310"/>
          </a:xfrm>
          <a:prstGeom prst="rect">
            <a:avLst/>
          </a:prstGeom>
        </p:spPr>
      </p:pic>
    </p:spTree>
    <p:extLst>
      <p:ext uri="{BB962C8B-B14F-4D97-AF65-F5344CB8AC3E}">
        <p14:creationId xmlns:p14="http://schemas.microsoft.com/office/powerpoint/2010/main" val="25229411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anim calcmode="lin" valueType="num">
                                      <p:cBhvr>
                                        <p:cTn id="8" dur="500" fill="hold"/>
                                        <p:tgtEl>
                                          <p:spTgt spid="115"/>
                                        </p:tgtEl>
                                        <p:attrNameLst>
                                          <p:attrName>ppt_x</p:attrName>
                                        </p:attrNameLst>
                                      </p:cBhvr>
                                      <p:tavLst>
                                        <p:tav tm="0">
                                          <p:val>
                                            <p:strVal val="#ppt_x"/>
                                          </p:val>
                                        </p:tav>
                                        <p:tav tm="100000">
                                          <p:val>
                                            <p:strVal val="#ppt_x"/>
                                          </p:val>
                                        </p:tav>
                                      </p:tavLst>
                                    </p:anim>
                                    <p:anim calcmode="lin" valueType="num">
                                      <p:cBhvr>
                                        <p:cTn id="9" dur="5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25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5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250"/>
                                        <p:tgtEl>
                                          <p:spTgt spid="15"/>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25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5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250"/>
                                        <p:tgtEl>
                                          <p:spTgt spid="9"/>
                                        </p:tgtEl>
                                      </p:cBhvr>
                                    </p:animEffect>
                                  </p:childTnLst>
                                </p:cTn>
                              </p:par>
                              <p:par>
                                <p:cTn id="30" presetID="22" presetClass="entr" presetSubtype="8"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left)">
                                      <p:cBhvr>
                                        <p:cTn id="32" dur="25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250"/>
                                        <p:tgtEl>
                                          <p:spTgt spid="96"/>
                                        </p:tgtEl>
                                      </p:cBhvr>
                                    </p:animEffect>
                                  </p:childTnLst>
                                </p:cTn>
                              </p:par>
                              <p:par>
                                <p:cTn id="38" presetID="10" presetClass="entr" presetSubtype="0" fill="hold"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250"/>
                                        <p:tgtEl>
                                          <p:spTgt spid="99"/>
                                        </p:tgtEl>
                                      </p:cBhvr>
                                    </p:animEffect>
                                  </p:childTnLst>
                                </p:cTn>
                              </p:par>
                              <p:par>
                                <p:cTn id="41" presetID="10"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250"/>
                                        <p:tgtEl>
                                          <p:spTgt spid="102"/>
                                        </p:tgtEl>
                                      </p:cBhvr>
                                    </p:animEffect>
                                  </p:childTnLst>
                                </p:cTn>
                              </p:par>
                              <p:par>
                                <p:cTn id="44" presetID="10" presetClass="entr" presetSubtype="0"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fade">
                                      <p:cBhvr>
                                        <p:cTn id="46"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print">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a:stretch/>
        </p:blipFill>
        <p:spPr>
          <a:xfrm>
            <a:off x="0" y="2571750"/>
            <a:ext cx="9144000" cy="2571750"/>
          </a:xfrm>
          <a:prstGeom prst="rect">
            <a:avLst/>
          </a:prstGeom>
        </p:spPr>
      </p:pic>
      <p:sp>
        <p:nvSpPr>
          <p:cNvPr id="3" name="矩形: 圆角 2">
            <a:extLst>
              <a:ext uri="{FF2B5EF4-FFF2-40B4-BE49-F238E27FC236}">
                <a16:creationId xmlns:a16="http://schemas.microsoft.com/office/drawing/2014/main" id="{89D50067-3C16-4BC6-9C68-D8CCE919350A}"/>
              </a:ext>
            </a:extLst>
          </p:cNvPr>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727686" y="1420780"/>
            <a:ext cx="1188135" cy="2123657"/>
            <a:chOff x="4499992" y="1114046"/>
            <a:chExt cx="519809" cy="521600"/>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21600"/>
            </a:xfrm>
            <a:prstGeom prst="rect">
              <a:avLst/>
            </a:prstGeom>
            <a:noFill/>
          </p:spPr>
          <p:txBody>
            <a:bodyPr wrap="square" lIns="0" tIns="0" rIns="0" bIns="0" rtlCol="0">
              <a:spAutoFit/>
            </a:bodyPr>
            <a:lstStyle/>
            <a:p>
              <a:r>
                <a:rPr lang="en-US" altLang="zh-TW" sz="13800" dirty="0">
                  <a:solidFill>
                    <a:schemeClr val="bg1"/>
                  </a:solidFill>
                  <a:ea typeface="微软雅黑" pitchFamily="34" charset="-122"/>
                  <a:cs typeface="Calibri" panose="020F0502020204030204" pitchFamily="34" charset="0"/>
                </a:rPr>
                <a:t>2</a:t>
              </a:r>
              <a:endParaRPr lang="zh-CN" altLang="en-US" sz="138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203848" y="2179769"/>
            <a:ext cx="5184576" cy="677108"/>
          </a:xfrm>
          <a:prstGeom prst="rect">
            <a:avLst/>
          </a:prstGeom>
          <a:noFill/>
        </p:spPr>
        <p:txBody>
          <a:bodyPr wrap="square" lIns="0" tIns="0" rIns="0" bIns="0" rtlCol="0">
            <a:spAutoFit/>
          </a:bodyPr>
          <a:lstStyle/>
          <a:p>
            <a:r>
              <a:rPr lang="zh-TW" altLang="en-US" sz="4400" b="1" dirty="0">
                <a:latin typeface="微软雅黑" pitchFamily="34" charset="-122"/>
                <a:ea typeface="微软雅黑" pitchFamily="34" charset="-122"/>
              </a:rPr>
              <a:t>第四季執行進度成果</a:t>
            </a:r>
            <a:endParaRPr lang="zh-CN" altLang="en-US" sz="4400" b="1" dirty="0">
              <a:latin typeface="微软雅黑" pitchFamily="34" charset="-122"/>
              <a:ea typeface="微软雅黑" pitchFamily="34" charset="-122"/>
            </a:endParaRPr>
          </a:p>
        </p:txBody>
      </p:sp>
      <p:sp>
        <p:nvSpPr>
          <p:cNvPr id="10" name="投影片編號版面配置區 27">
            <a:extLst>
              <a:ext uri="{FF2B5EF4-FFF2-40B4-BE49-F238E27FC236}">
                <a16:creationId xmlns:a16="http://schemas.microsoft.com/office/drawing/2014/main" id="{5C2540E9-5A81-4741-B048-ECD562794DBA}"/>
              </a:ext>
            </a:extLst>
          </p:cNvPr>
          <p:cNvSpPr>
            <a:spLocks noGrp="1"/>
          </p:cNvSpPr>
          <p:nvPr>
            <p:ph type="sldNum" sz="quarter" idx="4"/>
          </p:nvPr>
        </p:nvSpPr>
        <p:spPr>
          <a:xfrm>
            <a:off x="6876256" y="4746178"/>
            <a:ext cx="2133600" cy="273844"/>
          </a:xfrm>
        </p:spPr>
        <p:txBody>
          <a:bodyPr/>
          <a:lstStyle/>
          <a:p>
            <a:fld id="{994C8F1E-C324-4ECD-9D66-17513A2AE6B7}" type="slidenum">
              <a:rPr lang="zh-CN" altLang="en-US" smtClean="0"/>
              <a:pPr/>
              <a:t>7</a:t>
            </a:fld>
            <a:endParaRPr lang="zh-CN" altLang="en-US"/>
          </a:p>
        </p:txBody>
      </p:sp>
      <p:sp>
        <p:nvSpPr>
          <p:cNvPr id="11" name="文字方塊 10">
            <a:extLst>
              <a:ext uri="{FF2B5EF4-FFF2-40B4-BE49-F238E27FC236}">
                <a16:creationId xmlns:a16="http://schemas.microsoft.com/office/drawing/2014/main" id="{C8626CEB-8EA7-48D1-9D76-9D02FEC16AF1}"/>
              </a:ext>
            </a:extLst>
          </p:cNvPr>
          <p:cNvSpPr txBox="1">
            <a:spLocks noChangeArrowheads="1"/>
          </p:cNvSpPr>
          <p:nvPr/>
        </p:nvSpPr>
        <p:spPr bwMode="auto">
          <a:xfrm>
            <a:off x="3334100" y="3248858"/>
            <a:ext cx="568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第四季進度</a:t>
            </a:r>
            <a:r>
              <a:rPr lang="en-US" altLang="zh-TW" sz="1800" b="1" dirty="0">
                <a:latin typeface="微軟正黑體" panose="020B0604030504040204" pitchFamily="34" charset="-120"/>
                <a:ea typeface="微軟正黑體" panose="020B0604030504040204" pitchFamily="34" charset="-120"/>
              </a:rPr>
              <a:t>(10-12</a:t>
            </a:r>
            <a:r>
              <a:rPr lang="zh-TW" altLang="en-US" sz="1800" b="1" dirty="0">
                <a:latin typeface="微軟正黑體" panose="020B0604030504040204" pitchFamily="34" charset="-120"/>
                <a:ea typeface="微軟正黑體" panose="020B0604030504040204" pitchFamily="34" charset="-120"/>
              </a:rPr>
              <a:t>月</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推動重點</a:t>
            </a:r>
            <a:endParaRPr lang="en-US" altLang="zh-TW" sz="1800" b="1" dirty="0">
              <a:latin typeface="微軟正黑體" panose="020B0604030504040204" pitchFamily="34" charset="-120"/>
              <a:ea typeface="微軟正黑體" panose="020B0604030504040204" pitchFamily="34" charset="-120"/>
            </a:endParaRPr>
          </a:p>
          <a:p>
            <a:pPr marL="285750" indent="-285750">
              <a:lnSpc>
                <a:spcPts val="2400"/>
              </a:lnSpc>
              <a:spcBef>
                <a:spcPct val="0"/>
              </a:spcBef>
              <a:buFont typeface="微軟正黑體" panose="020B0604030504040204" pitchFamily="34" charset="-120"/>
              <a:buChar char="★"/>
            </a:pPr>
            <a:r>
              <a:rPr lang="zh-TW" altLang="en-US" sz="1800" b="1" dirty="0">
                <a:latin typeface="微軟正黑體" panose="020B0604030504040204" pitchFamily="34" charset="-120"/>
                <a:ea typeface="微軟正黑體" panose="020B0604030504040204" pitchFamily="34" charset="-120"/>
              </a:rPr>
              <a:t>觀光防災避難看板設置</a:t>
            </a:r>
            <a:endParaRPr lang="en-US" altLang="zh-TW" sz="1800" b="1" dirty="0">
              <a:latin typeface="微軟正黑體" panose="020B0604030504040204" pitchFamily="34" charset="-120"/>
              <a:ea typeface="微軟正黑體" panose="020B0604030504040204" pitchFamily="34" charset="-120"/>
            </a:endParaRPr>
          </a:p>
          <a:p>
            <a:pPr marL="285750" indent="-285750">
              <a:lnSpc>
                <a:spcPts val="2400"/>
              </a:lnSpc>
              <a:spcBef>
                <a:spcPct val="0"/>
              </a:spcBef>
              <a:buFont typeface="微軟正黑體" panose="020B0604030504040204" pitchFamily="34" charset="-120"/>
              <a:buChar char="★"/>
            </a:pPr>
            <a:endParaRPr lang="zh-TW" altLang="en-US" sz="1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72921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994C8F1E-C324-4ECD-9D66-17513A2AE6B7}" type="slidenum">
              <a:rPr lang="zh-CN" altLang="en-US" smtClean="0"/>
              <a:pPr/>
              <a:t>8</a:t>
            </a:fld>
            <a:endParaRPr lang="zh-CN" altLang="en-US"/>
          </a:p>
        </p:txBody>
      </p:sp>
      <p:grpSp>
        <p:nvGrpSpPr>
          <p:cNvPr id="114" name="群組 113"/>
          <p:cNvGrpSpPr/>
          <p:nvPr/>
        </p:nvGrpSpPr>
        <p:grpSpPr>
          <a:xfrm>
            <a:off x="-137269" y="-20538"/>
            <a:ext cx="8222116" cy="5157567"/>
            <a:chOff x="-137269" y="-20538"/>
            <a:chExt cx="8222116" cy="5157567"/>
          </a:xfrm>
        </p:grpSpPr>
        <p:graphicFrame>
          <p:nvGraphicFramePr>
            <p:cNvPr id="108" name="차트 7"/>
            <p:cNvGraphicFramePr/>
            <p:nvPr>
              <p:extLst>
                <p:ext uri="{D42A27DB-BD31-4B8C-83A1-F6EECF244321}">
                  <p14:modId xmlns:p14="http://schemas.microsoft.com/office/powerpoint/2010/main" val="3574039193"/>
                </p:ext>
              </p:extLst>
            </p:nvPr>
          </p:nvGraphicFramePr>
          <p:xfrm>
            <a:off x="-137269" y="-20538"/>
            <a:ext cx="8222116" cy="5157567"/>
          </p:xfrm>
          <a:graphic>
            <a:graphicData uri="http://schemas.openxmlformats.org/drawingml/2006/chart">
              <c:chart xmlns:c="http://schemas.openxmlformats.org/drawingml/2006/chart" xmlns:r="http://schemas.openxmlformats.org/officeDocument/2006/relationships" r:id="rId2"/>
            </a:graphicData>
          </a:graphic>
        </p:graphicFrame>
        <p:sp>
          <p:nvSpPr>
            <p:cNvPr id="73" name="타원 1"/>
            <p:cNvSpPr/>
            <p:nvPr/>
          </p:nvSpPr>
          <p:spPr>
            <a:xfrm>
              <a:off x="2969146" y="597457"/>
              <a:ext cx="666750" cy="666750"/>
            </a:xfrm>
            <a:prstGeom prst="ellipse">
              <a:avLst/>
            </a:prstGeom>
            <a:solidFill>
              <a:srgbClr val="F2F2F2"/>
            </a:solidFill>
            <a:ln>
              <a:solidFill>
                <a:schemeClr val="bg1"/>
              </a:solid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prstClr val="white"/>
                </a:solidFill>
              </a:endParaRPr>
            </a:p>
          </p:txBody>
        </p:sp>
        <p:sp>
          <p:nvSpPr>
            <p:cNvPr id="74" name="타원 40"/>
            <p:cNvSpPr/>
            <p:nvPr/>
          </p:nvSpPr>
          <p:spPr>
            <a:xfrm>
              <a:off x="3833242" y="1228150"/>
              <a:ext cx="666750" cy="666750"/>
            </a:xfrm>
            <a:prstGeom prst="ellipse">
              <a:avLst/>
            </a:prstGeom>
            <a:solidFill>
              <a:srgbClr val="F2F2F2"/>
            </a:solidFill>
            <a:ln>
              <a:solidFill>
                <a:schemeClr val="bg1"/>
              </a:solid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prstClr val="white"/>
                </a:solidFill>
              </a:endParaRPr>
            </a:p>
          </p:txBody>
        </p:sp>
        <p:sp>
          <p:nvSpPr>
            <p:cNvPr id="75" name="타원 41"/>
            <p:cNvSpPr/>
            <p:nvPr/>
          </p:nvSpPr>
          <p:spPr>
            <a:xfrm>
              <a:off x="4901054" y="1858844"/>
              <a:ext cx="666750" cy="666750"/>
            </a:xfrm>
            <a:prstGeom prst="ellipse">
              <a:avLst/>
            </a:prstGeom>
            <a:solidFill>
              <a:srgbClr val="F2F2F2"/>
            </a:solidFill>
            <a:ln>
              <a:solidFill>
                <a:schemeClr val="bg1"/>
              </a:solid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prstClr val="white"/>
                </a:solidFill>
              </a:endParaRPr>
            </a:p>
          </p:txBody>
        </p:sp>
        <p:sp>
          <p:nvSpPr>
            <p:cNvPr id="76" name="타원 42"/>
            <p:cNvSpPr/>
            <p:nvPr/>
          </p:nvSpPr>
          <p:spPr>
            <a:xfrm>
              <a:off x="3241365" y="2489538"/>
              <a:ext cx="666750" cy="666750"/>
            </a:xfrm>
            <a:prstGeom prst="ellipse">
              <a:avLst/>
            </a:prstGeom>
            <a:solidFill>
              <a:srgbClr val="F2F2F2"/>
            </a:solidFill>
            <a:ln>
              <a:solidFill>
                <a:schemeClr val="bg1"/>
              </a:solid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prstClr val="white"/>
                </a:solidFill>
              </a:endParaRPr>
            </a:p>
          </p:txBody>
        </p:sp>
        <p:sp>
          <p:nvSpPr>
            <p:cNvPr id="77" name="타원 43"/>
            <p:cNvSpPr/>
            <p:nvPr/>
          </p:nvSpPr>
          <p:spPr>
            <a:xfrm>
              <a:off x="7136174" y="3120232"/>
              <a:ext cx="666750" cy="666750"/>
            </a:xfrm>
            <a:prstGeom prst="ellipse">
              <a:avLst/>
            </a:prstGeom>
            <a:solidFill>
              <a:srgbClr val="F2F2F2"/>
            </a:solidFill>
            <a:ln>
              <a:solidFill>
                <a:schemeClr val="bg1"/>
              </a:solid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prstClr val="white"/>
                </a:solidFill>
              </a:endParaRPr>
            </a:p>
          </p:txBody>
        </p:sp>
        <p:sp>
          <p:nvSpPr>
            <p:cNvPr id="78" name="타원 44"/>
            <p:cNvSpPr/>
            <p:nvPr/>
          </p:nvSpPr>
          <p:spPr>
            <a:xfrm>
              <a:off x="4571973" y="3750925"/>
              <a:ext cx="666750" cy="666750"/>
            </a:xfrm>
            <a:prstGeom prst="ellipse">
              <a:avLst/>
            </a:prstGeom>
            <a:solidFill>
              <a:srgbClr val="F2F2F2"/>
            </a:solidFill>
            <a:ln>
              <a:solidFill>
                <a:schemeClr val="bg1"/>
              </a:solid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prstClr val="white"/>
                </a:solidFill>
              </a:endParaRPr>
            </a:p>
          </p:txBody>
        </p:sp>
        <p:sp>
          <p:nvSpPr>
            <p:cNvPr id="79" name="타원 45"/>
            <p:cNvSpPr/>
            <p:nvPr/>
          </p:nvSpPr>
          <p:spPr>
            <a:xfrm>
              <a:off x="6234807" y="4381621"/>
              <a:ext cx="666750" cy="666750"/>
            </a:xfrm>
            <a:prstGeom prst="ellipse">
              <a:avLst/>
            </a:prstGeom>
            <a:solidFill>
              <a:srgbClr val="F2F2F2"/>
            </a:solidFill>
            <a:ln>
              <a:solidFill>
                <a:schemeClr val="bg1"/>
              </a:solid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prstClr val="white"/>
                </a:solidFill>
              </a:endParaRPr>
            </a:p>
          </p:txBody>
        </p:sp>
        <p:sp>
          <p:nvSpPr>
            <p:cNvPr id="80" name="자유형 27"/>
            <p:cNvSpPr>
              <a:spLocks/>
            </p:cNvSpPr>
            <p:nvPr/>
          </p:nvSpPr>
          <p:spPr bwMode="auto">
            <a:xfrm>
              <a:off x="4779249" y="3949295"/>
              <a:ext cx="243610" cy="270011"/>
            </a:xfrm>
            <a:custGeom>
              <a:avLst/>
              <a:gdLst>
                <a:gd name="connsiteX0" fmla="*/ 320012 w 439877"/>
                <a:gd name="connsiteY0" fmla="*/ 171183 h 487550"/>
                <a:gd name="connsiteX1" fmla="*/ 323091 w 439877"/>
                <a:gd name="connsiteY1" fmla="*/ 171646 h 487550"/>
                <a:gd name="connsiteX2" fmla="*/ 326169 w 439877"/>
                <a:gd name="connsiteY2" fmla="*/ 172881 h 487550"/>
                <a:gd name="connsiteX3" fmla="*/ 329094 w 439877"/>
                <a:gd name="connsiteY3" fmla="*/ 174578 h 487550"/>
                <a:gd name="connsiteX4" fmla="*/ 331557 w 439877"/>
                <a:gd name="connsiteY4" fmla="*/ 176894 h 487550"/>
                <a:gd name="connsiteX5" fmla="*/ 333404 w 439877"/>
                <a:gd name="connsiteY5" fmla="*/ 179517 h 487550"/>
                <a:gd name="connsiteX6" fmla="*/ 334944 w 439877"/>
                <a:gd name="connsiteY6" fmla="*/ 182758 h 487550"/>
                <a:gd name="connsiteX7" fmla="*/ 335713 w 439877"/>
                <a:gd name="connsiteY7" fmla="*/ 185845 h 487550"/>
                <a:gd name="connsiteX8" fmla="*/ 335867 w 439877"/>
                <a:gd name="connsiteY8" fmla="*/ 188932 h 487550"/>
                <a:gd name="connsiteX9" fmla="*/ 335405 w 439877"/>
                <a:gd name="connsiteY9" fmla="*/ 192173 h 487550"/>
                <a:gd name="connsiteX10" fmla="*/ 334328 w 439877"/>
                <a:gd name="connsiteY10" fmla="*/ 195260 h 487550"/>
                <a:gd name="connsiteX11" fmla="*/ 332481 w 439877"/>
                <a:gd name="connsiteY11" fmla="*/ 198192 h 487550"/>
                <a:gd name="connsiteX12" fmla="*/ 330326 w 439877"/>
                <a:gd name="connsiteY12" fmla="*/ 200662 h 487550"/>
                <a:gd name="connsiteX13" fmla="*/ 307544 w 439877"/>
                <a:gd name="connsiteY13" fmla="*/ 221035 h 487550"/>
                <a:gd name="connsiteX14" fmla="*/ 304773 w 439877"/>
                <a:gd name="connsiteY14" fmla="*/ 223041 h 487550"/>
                <a:gd name="connsiteX15" fmla="*/ 301848 w 439877"/>
                <a:gd name="connsiteY15" fmla="*/ 224584 h 487550"/>
                <a:gd name="connsiteX16" fmla="*/ 298616 w 439877"/>
                <a:gd name="connsiteY16" fmla="*/ 225356 h 487550"/>
                <a:gd name="connsiteX17" fmla="*/ 295383 w 439877"/>
                <a:gd name="connsiteY17" fmla="*/ 225356 h 487550"/>
                <a:gd name="connsiteX18" fmla="*/ 292304 w 439877"/>
                <a:gd name="connsiteY18" fmla="*/ 224893 h 487550"/>
                <a:gd name="connsiteX19" fmla="*/ 289226 w 439877"/>
                <a:gd name="connsiteY19" fmla="*/ 223658 h 487550"/>
                <a:gd name="connsiteX20" fmla="*/ 286301 w 439877"/>
                <a:gd name="connsiteY20" fmla="*/ 222115 h 487550"/>
                <a:gd name="connsiteX21" fmla="*/ 283838 w 439877"/>
                <a:gd name="connsiteY21" fmla="*/ 219800 h 487550"/>
                <a:gd name="connsiteX22" fmla="*/ 281837 w 439877"/>
                <a:gd name="connsiteY22" fmla="*/ 217022 h 487550"/>
                <a:gd name="connsiteX23" fmla="*/ 280452 w 439877"/>
                <a:gd name="connsiteY23" fmla="*/ 213935 h 487550"/>
                <a:gd name="connsiteX24" fmla="*/ 279682 w 439877"/>
                <a:gd name="connsiteY24" fmla="*/ 210848 h 487550"/>
                <a:gd name="connsiteX25" fmla="*/ 279528 w 439877"/>
                <a:gd name="connsiteY25" fmla="*/ 207607 h 487550"/>
                <a:gd name="connsiteX26" fmla="*/ 279990 w 439877"/>
                <a:gd name="connsiteY26" fmla="*/ 204366 h 487550"/>
                <a:gd name="connsiteX27" fmla="*/ 281067 w 439877"/>
                <a:gd name="connsiteY27" fmla="*/ 201433 h 487550"/>
                <a:gd name="connsiteX28" fmla="*/ 282915 w 439877"/>
                <a:gd name="connsiteY28" fmla="*/ 198655 h 487550"/>
                <a:gd name="connsiteX29" fmla="*/ 285224 w 439877"/>
                <a:gd name="connsiteY29" fmla="*/ 196032 h 487550"/>
                <a:gd name="connsiteX30" fmla="*/ 307698 w 439877"/>
                <a:gd name="connsiteY30" fmla="*/ 175659 h 487550"/>
                <a:gd name="connsiteX31" fmla="*/ 310622 w 439877"/>
                <a:gd name="connsiteY31" fmla="*/ 173652 h 487550"/>
                <a:gd name="connsiteX32" fmla="*/ 313547 w 439877"/>
                <a:gd name="connsiteY32" fmla="*/ 172263 h 487550"/>
                <a:gd name="connsiteX33" fmla="*/ 316626 w 439877"/>
                <a:gd name="connsiteY33" fmla="*/ 171337 h 487550"/>
                <a:gd name="connsiteX34" fmla="*/ 153539 w 439877"/>
                <a:gd name="connsiteY34" fmla="*/ 169017 h 487550"/>
                <a:gd name="connsiteX35" fmla="*/ 320698 w 439877"/>
                <a:gd name="connsiteY35" fmla="*/ 355370 h 487550"/>
                <a:gd name="connsiteX36" fmla="*/ 208949 w 439877"/>
                <a:gd name="connsiteY36" fmla="*/ 455666 h 487550"/>
                <a:gd name="connsiteX37" fmla="*/ 202603 w 439877"/>
                <a:gd name="connsiteY37" fmla="*/ 460928 h 487550"/>
                <a:gd name="connsiteX38" fmla="*/ 195948 w 439877"/>
                <a:gd name="connsiteY38" fmla="*/ 465572 h 487550"/>
                <a:gd name="connsiteX39" fmla="*/ 188828 w 439877"/>
                <a:gd name="connsiteY39" fmla="*/ 470060 h 487550"/>
                <a:gd name="connsiteX40" fmla="*/ 181399 w 439877"/>
                <a:gd name="connsiteY40" fmla="*/ 473930 h 487550"/>
                <a:gd name="connsiteX41" fmla="*/ 173660 w 439877"/>
                <a:gd name="connsiteY41" fmla="*/ 477490 h 487550"/>
                <a:gd name="connsiteX42" fmla="*/ 165612 w 439877"/>
                <a:gd name="connsiteY42" fmla="*/ 480276 h 487550"/>
                <a:gd name="connsiteX43" fmla="*/ 157563 w 439877"/>
                <a:gd name="connsiteY43" fmla="*/ 482752 h 487550"/>
                <a:gd name="connsiteX44" fmla="*/ 149205 w 439877"/>
                <a:gd name="connsiteY44" fmla="*/ 484764 h 487550"/>
                <a:gd name="connsiteX45" fmla="*/ 140847 w 439877"/>
                <a:gd name="connsiteY45" fmla="*/ 486312 h 487550"/>
                <a:gd name="connsiteX46" fmla="*/ 132489 w 439877"/>
                <a:gd name="connsiteY46" fmla="*/ 487241 h 487550"/>
                <a:gd name="connsiteX47" fmla="*/ 123976 w 439877"/>
                <a:gd name="connsiteY47" fmla="*/ 487550 h 487550"/>
                <a:gd name="connsiteX48" fmla="*/ 115618 w 439877"/>
                <a:gd name="connsiteY48" fmla="*/ 487395 h 487550"/>
                <a:gd name="connsiteX49" fmla="*/ 107415 w 439877"/>
                <a:gd name="connsiteY49" fmla="*/ 486621 h 487550"/>
                <a:gd name="connsiteX50" fmla="*/ 99367 w 439877"/>
                <a:gd name="connsiteY50" fmla="*/ 485383 h 487550"/>
                <a:gd name="connsiteX51" fmla="*/ 91628 w 439877"/>
                <a:gd name="connsiteY51" fmla="*/ 483526 h 487550"/>
                <a:gd name="connsiteX52" fmla="*/ 83889 w 439877"/>
                <a:gd name="connsiteY52" fmla="*/ 480895 h 487550"/>
                <a:gd name="connsiteX53" fmla="*/ 76460 w 439877"/>
                <a:gd name="connsiteY53" fmla="*/ 477799 h 487550"/>
                <a:gd name="connsiteX54" fmla="*/ 69495 w 439877"/>
                <a:gd name="connsiteY54" fmla="*/ 474084 h 487550"/>
                <a:gd name="connsiteX55" fmla="*/ 62839 w 439877"/>
                <a:gd name="connsiteY55" fmla="*/ 469751 h 487550"/>
                <a:gd name="connsiteX56" fmla="*/ 56803 w 439877"/>
                <a:gd name="connsiteY56" fmla="*/ 464643 h 487550"/>
                <a:gd name="connsiteX57" fmla="*/ 51076 w 439877"/>
                <a:gd name="connsiteY57" fmla="*/ 459071 h 487550"/>
                <a:gd name="connsiteX58" fmla="*/ 21359 w 439877"/>
                <a:gd name="connsiteY58" fmla="*/ 426103 h 487550"/>
                <a:gd name="connsiteX59" fmla="*/ 16406 w 439877"/>
                <a:gd name="connsiteY59" fmla="*/ 419757 h 487550"/>
                <a:gd name="connsiteX60" fmla="*/ 11918 w 439877"/>
                <a:gd name="connsiteY60" fmla="*/ 413102 h 487550"/>
                <a:gd name="connsiteX61" fmla="*/ 8358 w 439877"/>
                <a:gd name="connsiteY61" fmla="*/ 406137 h 487550"/>
                <a:gd name="connsiteX62" fmla="*/ 5417 w 439877"/>
                <a:gd name="connsiteY62" fmla="*/ 398708 h 487550"/>
                <a:gd name="connsiteX63" fmla="*/ 3095 w 439877"/>
                <a:gd name="connsiteY63" fmla="*/ 391123 h 487550"/>
                <a:gd name="connsiteX64" fmla="*/ 1393 w 439877"/>
                <a:gd name="connsiteY64" fmla="*/ 383230 h 487550"/>
                <a:gd name="connsiteX65" fmla="*/ 464 w 439877"/>
                <a:gd name="connsiteY65" fmla="*/ 375027 h 487550"/>
                <a:gd name="connsiteX66" fmla="*/ 0 w 439877"/>
                <a:gd name="connsiteY66" fmla="*/ 366823 h 487550"/>
                <a:gd name="connsiteX67" fmla="*/ 155 w 439877"/>
                <a:gd name="connsiteY67" fmla="*/ 358620 h 487550"/>
                <a:gd name="connsiteX68" fmla="*/ 929 w 439877"/>
                <a:gd name="connsiteY68" fmla="*/ 350262 h 487550"/>
                <a:gd name="connsiteX69" fmla="*/ 2167 w 439877"/>
                <a:gd name="connsiteY69" fmla="*/ 341904 h 487550"/>
                <a:gd name="connsiteX70" fmla="*/ 4024 w 439877"/>
                <a:gd name="connsiteY70" fmla="*/ 333701 h 487550"/>
                <a:gd name="connsiteX71" fmla="*/ 6346 w 439877"/>
                <a:gd name="connsiteY71" fmla="*/ 325498 h 487550"/>
                <a:gd name="connsiteX72" fmla="*/ 9286 w 439877"/>
                <a:gd name="connsiteY72" fmla="*/ 317449 h 487550"/>
                <a:gd name="connsiteX73" fmla="*/ 12537 w 439877"/>
                <a:gd name="connsiteY73" fmla="*/ 309555 h 487550"/>
                <a:gd name="connsiteX74" fmla="*/ 16406 w 439877"/>
                <a:gd name="connsiteY74" fmla="*/ 302126 h 487550"/>
                <a:gd name="connsiteX75" fmla="*/ 20585 w 439877"/>
                <a:gd name="connsiteY75" fmla="*/ 294852 h 487550"/>
                <a:gd name="connsiteX76" fmla="*/ 25383 w 439877"/>
                <a:gd name="connsiteY76" fmla="*/ 287886 h 487550"/>
                <a:gd name="connsiteX77" fmla="*/ 30491 w 439877"/>
                <a:gd name="connsiteY77" fmla="*/ 281231 h 487550"/>
                <a:gd name="connsiteX78" fmla="*/ 35908 w 439877"/>
                <a:gd name="connsiteY78" fmla="*/ 275040 h 487550"/>
                <a:gd name="connsiteX79" fmla="*/ 41790 w 439877"/>
                <a:gd name="connsiteY79" fmla="*/ 269468 h 487550"/>
                <a:gd name="connsiteX80" fmla="*/ 367585 w 439877"/>
                <a:gd name="connsiteY80" fmla="*/ 156016 h 487550"/>
                <a:gd name="connsiteX81" fmla="*/ 376834 w 439877"/>
                <a:gd name="connsiteY81" fmla="*/ 166314 h 487550"/>
                <a:gd name="connsiteX82" fmla="*/ 382846 w 439877"/>
                <a:gd name="connsiteY82" fmla="*/ 173648 h 487550"/>
                <a:gd name="connsiteX83" fmla="*/ 388087 w 439877"/>
                <a:gd name="connsiteY83" fmla="*/ 181293 h 487550"/>
                <a:gd name="connsiteX84" fmla="*/ 392403 w 439877"/>
                <a:gd name="connsiteY84" fmla="*/ 189407 h 487550"/>
                <a:gd name="connsiteX85" fmla="*/ 396103 w 439877"/>
                <a:gd name="connsiteY85" fmla="*/ 197676 h 487550"/>
                <a:gd name="connsiteX86" fmla="*/ 398877 w 439877"/>
                <a:gd name="connsiteY86" fmla="*/ 206102 h 487550"/>
                <a:gd name="connsiteX87" fmla="*/ 401035 w 439877"/>
                <a:gd name="connsiteY87" fmla="*/ 214840 h 487550"/>
                <a:gd name="connsiteX88" fmla="*/ 402423 w 439877"/>
                <a:gd name="connsiteY88" fmla="*/ 223577 h 487550"/>
                <a:gd name="connsiteX89" fmla="*/ 403039 w 439877"/>
                <a:gd name="connsiteY89" fmla="*/ 232471 h 487550"/>
                <a:gd name="connsiteX90" fmla="*/ 402885 w 439877"/>
                <a:gd name="connsiteY90" fmla="*/ 241365 h 487550"/>
                <a:gd name="connsiteX91" fmla="*/ 402114 w 439877"/>
                <a:gd name="connsiteY91" fmla="*/ 250103 h 487550"/>
                <a:gd name="connsiteX92" fmla="*/ 400573 w 439877"/>
                <a:gd name="connsiteY92" fmla="*/ 258840 h 487550"/>
                <a:gd name="connsiteX93" fmla="*/ 398261 w 439877"/>
                <a:gd name="connsiteY93" fmla="*/ 267422 h 487550"/>
                <a:gd name="connsiteX94" fmla="*/ 395178 w 439877"/>
                <a:gd name="connsiteY94" fmla="*/ 275848 h 487550"/>
                <a:gd name="connsiteX95" fmla="*/ 391324 w 439877"/>
                <a:gd name="connsiteY95" fmla="*/ 283805 h 487550"/>
                <a:gd name="connsiteX96" fmla="*/ 387008 w 439877"/>
                <a:gd name="connsiteY96" fmla="*/ 291763 h 487550"/>
                <a:gd name="connsiteX97" fmla="*/ 381613 w 439877"/>
                <a:gd name="connsiteY97" fmla="*/ 299252 h 487550"/>
                <a:gd name="connsiteX98" fmla="*/ 375601 w 439877"/>
                <a:gd name="connsiteY98" fmla="*/ 306274 h 487550"/>
                <a:gd name="connsiteX99" fmla="*/ 369127 w 439877"/>
                <a:gd name="connsiteY99" fmla="*/ 312983 h 487550"/>
                <a:gd name="connsiteX100" fmla="*/ 329511 w 439877"/>
                <a:gd name="connsiteY100" fmla="*/ 348870 h 487550"/>
                <a:gd name="connsiteX101" fmla="*/ 251358 w 439877"/>
                <a:gd name="connsiteY101" fmla="*/ 260713 h 487550"/>
                <a:gd name="connsiteX102" fmla="*/ 279105 w 439877"/>
                <a:gd name="connsiteY102" fmla="*/ 235436 h 487550"/>
                <a:gd name="connsiteX103" fmla="*/ 279105 w 439877"/>
                <a:gd name="connsiteY103" fmla="*/ 235124 h 487550"/>
                <a:gd name="connsiteX104" fmla="*/ 282958 w 439877"/>
                <a:gd name="connsiteY104" fmla="*/ 238712 h 487550"/>
                <a:gd name="connsiteX105" fmla="*/ 286658 w 439877"/>
                <a:gd name="connsiteY105" fmla="*/ 241521 h 487550"/>
                <a:gd name="connsiteX106" fmla="*/ 290512 w 439877"/>
                <a:gd name="connsiteY106" fmla="*/ 243237 h 487550"/>
                <a:gd name="connsiteX107" fmla="*/ 294365 w 439877"/>
                <a:gd name="connsiteY107" fmla="*/ 244329 h 487550"/>
                <a:gd name="connsiteX108" fmla="*/ 298065 w 439877"/>
                <a:gd name="connsiteY108" fmla="*/ 244798 h 487550"/>
                <a:gd name="connsiteX109" fmla="*/ 301918 w 439877"/>
                <a:gd name="connsiteY109" fmla="*/ 244641 h 487550"/>
                <a:gd name="connsiteX110" fmla="*/ 305310 w 439877"/>
                <a:gd name="connsiteY110" fmla="*/ 244173 h 487550"/>
                <a:gd name="connsiteX111" fmla="*/ 308701 w 439877"/>
                <a:gd name="connsiteY111" fmla="*/ 243237 h 487550"/>
                <a:gd name="connsiteX112" fmla="*/ 311630 w 439877"/>
                <a:gd name="connsiteY112" fmla="*/ 242145 h 487550"/>
                <a:gd name="connsiteX113" fmla="*/ 314404 w 439877"/>
                <a:gd name="connsiteY113" fmla="*/ 241053 h 487550"/>
                <a:gd name="connsiteX114" fmla="*/ 316562 w 439877"/>
                <a:gd name="connsiteY114" fmla="*/ 239649 h 487550"/>
                <a:gd name="connsiteX115" fmla="*/ 318566 w 439877"/>
                <a:gd name="connsiteY115" fmla="*/ 238556 h 487550"/>
                <a:gd name="connsiteX116" fmla="*/ 319954 w 439877"/>
                <a:gd name="connsiteY116" fmla="*/ 237620 h 487550"/>
                <a:gd name="connsiteX117" fmla="*/ 320879 w 439877"/>
                <a:gd name="connsiteY117" fmla="*/ 236996 h 487550"/>
                <a:gd name="connsiteX118" fmla="*/ 321187 w 439877"/>
                <a:gd name="connsiteY118" fmla="*/ 236840 h 487550"/>
                <a:gd name="connsiteX119" fmla="*/ 343076 w 439877"/>
                <a:gd name="connsiteY119" fmla="*/ 217024 h 487550"/>
                <a:gd name="connsiteX120" fmla="*/ 346621 w 439877"/>
                <a:gd name="connsiteY120" fmla="*/ 213123 h 487550"/>
                <a:gd name="connsiteX121" fmla="*/ 349242 w 439877"/>
                <a:gd name="connsiteY121" fmla="*/ 209379 h 487550"/>
                <a:gd name="connsiteX122" fmla="*/ 351091 w 439877"/>
                <a:gd name="connsiteY122" fmla="*/ 205478 h 487550"/>
                <a:gd name="connsiteX123" fmla="*/ 352325 w 439877"/>
                <a:gd name="connsiteY123" fmla="*/ 201733 h 487550"/>
                <a:gd name="connsiteX124" fmla="*/ 352941 w 439877"/>
                <a:gd name="connsiteY124" fmla="*/ 197988 h 487550"/>
                <a:gd name="connsiteX125" fmla="*/ 352941 w 439877"/>
                <a:gd name="connsiteY125" fmla="*/ 194400 h 487550"/>
                <a:gd name="connsiteX126" fmla="*/ 352479 w 439877"/>
                <a:gd name="connsiteY126" fmla="*/ 190967 h 487550"/>
                <a:gd name="connsiteX127" fmla="*/ 351708 w 439877"/>
                <a:gd name="connsiteY127" fmla="*/ 187690 h 487550"/>
                <a:gd name="connsiteX128" fmla="*/ 350629 w 439877"/>
                <a:gd name="connsiteY128" fmla="*/ 184882 h 487550"/>
                <a:gd name="connsiteX129" fmla="*/ 349550 w 439877"/>
                <a:gd name="connsiteY129" fmla="*/ 182385 h 487550"/>
                <a:gd name="connsiteX130" fmla="*/ 348471 w 439877"/>
                <a:gd name="connsiteY130" fmla="*/ 180045 h 487550"/>
                <a:gd name="connsiteX131" fmla="*/ 347546 w 439877"/>
                <a:gd name="connsiteY131" fmla="*/ 178172 h 487550"/>
                <a:gd name="connsiteX132" fmla="*/ 346621 w 439877"/>
                <a:gd name="connsiteY132" fmla="*/ 176924 h 487550"/>
                <a:gd name="connsiteX133" fmla="*/ 346005 w 439877"/>
                <a:gd name="connsiteY133" fmla="*/ 175988 h 487550"/>
                <a:gd name="connsiteX134" fmla="*/ 345850 w 439877"/>
                <a:gd name="connsiteY134" fmla="*/ 175832 h 487550"/>
                <a:gd name="connsiteX135" fmla="*/ 267011 w 439877"/>
                <a:gd name="connsiteY135" fmla="*/ 99677 h 487550"/>
                <a:gd name="connsiteX136" fmla="*/ 275617 w 439877"/>
                <a:gd name="connsiteY136" fmla="*/ 99832 h 487550"/>
                <a:gd name="connsiteX137" fmla="*/ 284376 w 439877"/>
                <a:gd name="connsiteY137" fmla="*/ 100609 h 487550"/>
                <a:gd name="connsiteX138" fmla="*/ 292981 w 439877"/>
                <a:gd name="connsiteY138" fmla="*/ 102316 h 487550"/>
                <a:gd name="connsiteX139" fmla="*/ 301433 w 439877"/>
                <a:gd name="connsiteY139" fmla="*/ 104645 h 487550"/>
                <a:gd name="connsiteX140" fmla="*/ 309731 w 439877"/>
                <a:gd name="connsiteY140" fmla="*/ 107751 h 487550"/>
                <a:gd name="connsiteX141" fmla="*/ 317722 w 439877"/>
                <a:gd name="connsiteY141" fmla="*/ 111632 h 487550"/>
                <a:gd name="connsiteX142" fmla="*/ 325405 w 439877"/>
                <a:gd name="connsiteY142" fmla="*/ 115979 h 487550"/>
                <a:gd name="connsiteX143" fmla="*/ 332627 w 439877"/>
                <a:gd name="connsiteY143" fmla="*/ 121414 h 487550"/>
                <a:gd name="connsiteX144" fmla="*/ 339696 w 439877"/>
                <a:gd name="connsiteY144" fmla="*/ 127313 h 487550"/>
                <a:gd name="connsiteX145" fmla="*/ 346150 w 439877"/>
                <a:gd name="connsiteY145" fmla="*/ 133990 h 487550"/>
                <a:gd name="connsiteX146" fmla="*/ 355370 w 439877"/>
                <a:gd name="connsiteY146" fmla="*/ 144237 h 487550"/>
                <a:gd name="connsiteX147" fmla="*/ 334010 w 439877"/>
                <a:gd name="connsiteY147" fmla="*/ 163800 h 487550"/>
                <a:gd name="connsiteX148" fmla="*/ 330476 w 439877"/>
                <a:gd name="connsiteY148" fmla="*/ 160384 h 487550"/>
                <a:gd name="connsiteX149" fmla="*/ 326942 w 439877"/>
                <a:gd name="connsiteY149" fmla="*/ 157900 h 487550"/>
                <a:gd name="connsiteX150" fmla="*/ 323100 w 439877"/>
                <a:gd name="connsiteY150" fmla="*/ 156192 h 487550"/>
                <a:gd name="connsiteX151" fmla="*/ 319412 w 439877"/>
                <a:gd name="connsiteY151" fmla="*/ 155105 h 487550"/>
                <a:gd name="connsiteX152" fmla="*/ 315724 w 439877"/>
                <a:gd name="connsiteY152" fmla="*/ 154639 h 487550"/>
                <a:gd name="connsiteX153" fmla="*/ 312190 w 439877"/>
                <a:gd name="connsiteY153" fmla="*/ 154639 h 487550"/>
                <a:gd name="connsiteX154" fmla="*/ 308809 w 439877"/>
                <a:gd name="connsiteY154" fmla="*/ 154950 h 487550"/>
                <a:gd name="connsiteX155" fmla="*/ 305428 w 439877"/>
                <a:gd name="connsiteY155" fmla="*/ 155726 h 487550"/>
                <a:gd name="connsiteX156" fmla="*/ 302508 w 439877"/>
                <a:gd name="connsiteY156" fmla="*/ 156658 h 487550"/>
                <a:gd name="connsiteX157" fmla="*/ 299896 w 439877"/>
                <a:gd name="connsiteY157" fmla="*/ 157589 h 487550"/>
                <a:gd name="connsiteX158" fmla="*/ 297437 w 439877"/>
                <a:gd name="connsiteY158" fmla="*/ 158676 h 487550"/>
                <a:gd name="connsiteX159" fmla="*/ 295593 w 439877"/>
                <a:gd name="connsiteY159" fmla="*/ 159608 h 487550"/>
                <a:gd name="connsiteX160" fmla="*/ 294210 w 439877"/>
                <a:gd name="connsiteY160" fmla="*/ 160384 h 487550"/>
                <a:gd name="connsiteX161" fmla="*/ 293288 w 439877"/>
                <a:gd name="connsiteY161" fmla="*/ 161005 h 487550"/>
                <a:gd name="connsiteX162" fmla="*/ 292981 w 439877"/>
                <a:gd name="connsiteY162" fmla="*/ 161160 h 487550"/>
                <a:gd name="connsiteX163" fmla="*/ 269931 w 439877"/>
                <a:gd name="connsiteY163" fmla="*/ 182276 h 487550"/>
                <a:gd name="connsiteX164" fmla="*/ 266397 w 439877"/>
                <a:gd name="connsiteY164" fmla="*/ 186002 h 487550"/>
                <a:gd name="connsiteX165" fmla="*/ 263477 w 439877"/>
                <a:gd name="connsiteY165" fmla="*/ 189883 h 487550"/>
                <a:gd name="connsiteX166" fmla="*/ 261633 w 439877"/>
                <a:gd name="connsiteY166" fmla="*/ 193610 h 487550"/>
                <a:gd name="connsiteX167" fmla="*/ 260557 w 439877"/>
                <a:gd name="connsiteY167" fmla="*/ 197647 h 487550"/>
                <a:gd name="connsiteX168" fmla="*/ 260096 w 439877"/>
                <a:gd name="connsiteY168" fmla="*/ 201217 h 487550"/>
                <a:gd name="connsiteX169" fmla="*/ 260096 w 439877"/>
                <a:gd name="connsiteY169" fmla="*/ 204788 h 487550"/>
                <a:gd name="connsiteX170" fmla="*/ 260557 w 439877"/>
                <a:gd name="connsiteY170" fmla="*/ 208359 h 487550"/>
                <a:gd name="connsiteX171" fmla="*/ 261325 w 439877"/>
                <a:gd name="connsiteY171" fmla="*/ 211465 h 487550"/>
                <a:gd name="connsiteX172" fmla="*/ 262401 w 439877"/>
                <a:gd name="connsiteY172" fmla="*/ 214415 h 487550"/>
                <a:gd name="connsiteX173" fmla="*/ 263477 w 439877"/>
                <a:gd name="connsiteY173" fmla="*/ 217209 h 487550"/>
                <a:gd name="connsiteX174" fmla="*/ 264860 w 439877"/>
                <a:gd name="connsiteY174" fmla="*/ 219383 h 487550"/>
                <a:gd name="connsiteX175" fmla="*/ 265936 w 439877"/>
                <a:gd name="connsiteY175" fmla="*/ 221246 h 487550"/>
                <a:gd name="connsiteX176" fmla="*/ 266858 w 439877"/>
                <a:gd name="connsiteY176" fmla="*/ 222643 h 487550"/>
                <a:gd name="connsiteX177" fmla="*/ 267626 w 439877"/>
                <a:gd name="connsiteY177" fmla="*/ 223730 h 487550"/>
                <a:gd name="connsiteX178" fmla="*/ 267933 w 439877"/>
                <a:gd name="connsiteY178" fmla="*/ 224196 h 487550"/>
                <a:gd name="connsiteX179" fmla="*/ 240119 w 439877"/>
                <a:gd name="connsiteY179" fmla="*/ 249193 h 487550"/>
                <a:gd name="connsiteX180" fmla="*/ 162517 w 439877"/>
                <a:gd name="connsiteY180" fmla="*/ 161781 h 487550"/>
                <a:gd name="connsiteX181" fmla="*/ 201702 w 439877"/>
                <a:gd name="connsiteY181" fmla="*/ 126071 h 487550"/>
                <a:gd name="connsiteX182" fmla="*/ 208925 w 439877"/>
                <a:gd name="connsiteY182" fmla="*/ 120327 h 487550"/>
                <a:gd name="connsiteX183" fmla="*/ 216608 w 439877"/>
                <a:gd name="connsiteY183" fmla="*/ 115048 h 487550"/>
                <a:gd name="connsiteX184" fmla="*/ 224445 w 439877"/>
                <a:gd name="connsiteY184" fmla="*/ 110701 h 487550"/>
                <a:gd name="connsiteX185" fmla="*/ 232743 w 439877"/>
                <a:gd name="connsiteY185" fmla="*/ 106819 h 487550"/>
                <a:gd name="connsiteX186" fmla="*/ 241041 w 439877"/>
                <a:gd name="connsiteY186" fmla="*/ 104024 h 487550"/>
                <a:gd name="connsiteX187" fmla="*/ 249647 w 439877"/>
                <a:gd name="connsiteY187" fmla="*/ 101695 h 487550"/>
                <a:gd name="connsiteX188" fmla="*/ 258252 w 439877"/>
                <a:gd name="connsiteY188" fmla="*/ 100298 h 487550"/>
                <a:gd name="connsiteX189" fmla="*/ 396694 w 439877"/>
                <a:gd name="connsiteY189" fmla="*/ 0 h 487550"/>
                <a:gd name="connsiteX190" fmla="*/ 403195 w 439877"/>
                <a:gd name="connsiteY190" fmla="*/ 0 h 487550"/>
                <a:gd name="connsiteX191" fmla="*/ 409695 w 439877"/>
                <a:gd name="connsiteY191" fmla="*/ 461 h 487550"/>
                <a:gd name="connsiteX192" fmla="*/ 416660 w 439877"/>
                <a:gd name="connsiteY192" fmla="*/ 1689 h 487550"/>
                <a:gd name="connsiteX193" fmla="*/ 423780 w 439877"/>
                <a:gd name="connsiteY193" fmla="*/ 3532 h 487550"/>
                <a:gd name="connsiteX194" fmla="*/ 431210 w 439877"/>
                <a:gd name="connsiteY194" fmla="*/ 5989 h 487550"/>
                <a:gd name="connsiteX195" fmla="*/ 438639 w 439877"/>
                <a:gd name="connsiteY195" fmla="*/ 9214 h 487550"/>
                <a:gd name="connsiteX196" fmla="*/ 439568 w 439877"/>
                <a:gd name="connsiteY196" fmla="*/ 9828 h 487550"/>
                <a:gd name="connsiteX197" fmla="*/ 439877 w 439877"/>
                <a:gd name="connsiteY197" fmla="*/ 11056 h 487550"/>
                <a:gd name="connsiteX198" fmla="*/ 439722 w 439877"/>
                <a:gd name="connsiteY198" fmla="*/ 12438 h 487550"/>
                <a:gd name="connsiteX199" fmla="*/ 438948 w 439877"/>
                <a:gd name="connsiteY199" fmla="*/ 13974 h 487550"/>
                <a:gd name="connsiteX200" fmla="*/ 437710 w 439877"/>
                <a:gd name="connsiteY200" fmla="*/ 15663 h 487550"/>
                <a:gd name="connsiteX201" fmla="*/ 436008 w 439877"/>
                <a:gd name="connsiteY201" fmla="*/ 17352 h 487550"/>
                <a:gd name="connsiteX202" fmla="*/ 434305 w 439877"/>
                <a:gd name="connsiteY202" fmla="*/ 18427 h 487550"/>
                <a:gd name="connsiteX203" fmla="*/ 432603 w 439877"/>
                <a:gd name="connsiteY203" fmla="*/ 19195 h 487550"/>
                <a:gd name="connsiteX204" fmla="*/ 431055 w 439877"/>
                <a:gd name="connsiteY204" fmla="*/ 19502 h 487550"/>
                <a:gd name="connsiteX205" fmla="*/ 429662 w 439877"/>
                <a:gd name="connsiteY205" fmla="*/ 19195 h 487550"/>
                <a:gd name="connsiteX206" fmla="*/ 422232 w 439877"/>
                <a:gd name="connsiteY206" fmla="*/ 16124 h 487550"/>
                <a:gd name="connsiteX207" fmla="*/ 415113 w 439877"/>
                <a:gd name="connsiteY207" fmla="*/ 13667 h 487550"/>
                <a:gd name="connsiteX208" fmla="*/ 408612 w 439877"/>
                <a:gd name="connsiteY208" fmla="*/ 12131 h 487550"/>
                <a:gd name="connsiteX209" fmla="*/ 402576 w 439877"/>
                <a:gd name="connsiteY209" fmla="*/ 11056 h 487550"/>
                <a:gd name="connsiteX210" fmla="*/ 396849 w 439877"/>
                <a:gd name="connsiteY210" fmla="*/ 10442 h 487550"/>
                <a:gd name="connsiteX211" fmla="*/ 391741 w 439877"/>
                <a:gd name="connsiteY211" fmla="*/ 10442 h 487550"/>
                <a:gd name="connsiteX212" fmla="*/ 387098 w 439877"/>
                <a:gd name="connsiteY212" fmla="*/ 10749 h 487550"/>
                <a:gd name="connsiteX213" fmla="*/ 382919 w 439877"/>
                <a:gd name="connsiteY213" fmla="*/ 11517 h 487550"/>
                <a:gd name="connsiteX214" fmla="*/ 379359 w 439877"/>
                <a:gd name="connsiteY214" fmla="*/ 12592 h 487550"/>
                <a:gd name="connsiteX215" fmla="*/ 376418 w 439877"/>
                <a:gd name="connsiteY215" fmla="*/ 13820 h 487550"/>
                <a:gd name="connsiteX216" fmla="*/ 373787 w 439877"/>
                <a:gd name="connsiteY216" fmla="*/ 15356 h 487550"/>
                <a:gd name="connsiteX217" fmla="*/ 371929 w 439877"/>
                <a:gd name="connsiteY217" fmla="*/ 17045 h 487550"/>
                <a:gd name="connsiteX218" fmla="*/ 370227 w 439877"/>
                <a:gd name="connsiteY218" fmla="*/ 19348 h 487550"/>
                <a:gd name="connsiteX219" fmla="*/ 368989 w 439877"/>
                <a:gd name="connsiteY219" fmla="*/ 22266 h 487550"/>
                <a:gd name="connsiteX220" fmla="*/ 368215 w 439877"/>
                <a:gd name="connsiteY220" fmla="*/ 25644 h 487550"/>
                <a:gd name="connsiteX221" fmla="*/ 368060 w 439877"/>
                <a:gd name="connsiteY221" fmla="*/ 29330 h 487550"/>
                <a:gd name="connsiteX222" fmla="*/ 368524 w 439877"/>
                <a:gd name="connsiteY222" fmla="*/ 33476 h 487550"/>
                <a:gd name="connsiteX223" fmla="*/ 369763 w 439877"/>
                <a:gd name="connsiteY223" fmla="*/ 37929 h 487550"/>
                <a:gd name="connsiteX224" fmla="*/ 371620 w 439877"/>
                <a:gd name="connsiteY224" fmla="*/ 42689 h 487550"/>
                <a:gd name="connsiteX225" fmla="*/ 374561 w 439877"/>
                <a:gd name="connsiteY225" fmla="*/ 47603 h 487550"/>
                <a:gd name="connsiteX226" fmla="*/ 378430 w 439877"/>
                <a:gd name="connsiteY226" fmla="*/ 52671 h 487550"/>
                <a:gd name="connsiteX227" fmla="*/ 383228 w 439877"/>
                <a:gd name="connsiteY227" fmla="*/ 57892 h 487550"/>
                <a:gd name="connsiteX228" fmla="*/ 389265 w 439877"/>
                <a:gd name="connsiteY228" fmla="*/ 63113 h 487550"/>
                <a:gd name="connsiteX229" fmla="*/ 395920 w 439877"/>
                <a:gd name="connsiteY229" fmla="*/ 68948 h 487550"/>
                <a:gd name="connsiteX230" fmla="*/ 401492 w 439877"/>
                <a:gd name="connsiteY230" fmla="*/ 74630 h 487550"/>
                <a:gd name="connsiteX231" fmla="*/ 406445 w 439877"/>
                <a:gd name="connsiteY231" fmla="*/ 80311 h 487550"/>
                <a:gd name="connsiteX232" fmla="*/ 410005 w 439877"/>
                <a:gd name="connsiteY232" fmla="*/ 85839 h 487550"/>
                <a:gd name="connsiteX233" fmla="*/ 412946 w 439877"/>
                <a:gd name="connsiteY233" fmla="*/ 91214 h 487550"/>
                <a:gd name="connsiteX234" fmla="*/ 414648 w 439877"/>
                <a:gd name="connsiteY234" fmla="*/ 96742 h 487550"/>
                <a:gd name="connsiteX235" fmla="*/ 415577 w 439877"/>
                <a:gd name="connsiteY235" fmla="*/ 102117 h 487550"/>
                <a:gd name="connsiteX236" fmla="*/ 415422 w 439877"/>
                <a:gd name="connsiteY236" fmla="*/ 107338 h 487550"/>
                <a:gd name="connsiteX237" fmla="*/ 414339 w 439877"/>
                <a:gd name="connsiteY237" fmla="*/ 112559 h 487550"/>
                <a:gd name="connsiteX238" fmla="*/ 412327 w 439877"/>
                <a:gd name="connsiteY238" fmla="*/ 117626 h 487550"/>
                <a:gd name="connsiteX239" fmla="*/ 409076 w 439877"/>
                <a:gd name="connsiteY239" fmla="*/ 122694 h 487550"/>
                <a:gd name="connsiteX240" fmla="*/ 405826 w 439877"/>
                <a:gd name="connsiteY240" fmla="*/ 127147 h 487550"/>
                <a:gd name="connsiteX241" fmla="*/ 402111 w 439877"/>
                <a:gd name="connsiteY241" fmla="*/ 131447 h 487550"/>
                <a:gd name="connsiteX242" fmla="*/ 398397 w 439877"/>
                <a:gd name="connsiteY242" fmla="*/ 135132 h 487550"/>
                <a:gd name="connsiteX243" fmla="*/ 394527 w 439877"/>
                <a:gd name="connsiteY243" fmla="*/ 138817 h 487550"/>
                <a:gd name="connsiteX244" fmla="*/ 390503 w 439877"/>
                <a:gd name="connsiteY244" fmla="*/ 141889 h 487550"/>
                <a:gd name="connsiteX245" fmla="*/ 386633 w 439877"/>
                <a:gd name="connsiteY245" fmla="*/ 144960 h 487550"/>
                <a:gd name="connsiteX246" fmla="*/ 382764 w 439877"/>
                <a:gd name="connsiteY246" fmla="*/ 147417 h 487550"/>
                <a:gd name="connsiteX247" fmla="*/ 379204 w 439877"/>
                <a:gd name="connsiteY247" fmla="*/ 149567 h 487550"/>
                <a:gd name="connsiteX248" fmla="*/ 375799 w 439877"/>
                <a:gd name="connsiteY248" fmla="*/ 151409 h 487550"/>
                <a:gd name="connsiteX249" fmla="*/ 373013 w 439877"/>
                <a:gd name="connsiteY249" fmla="*/ 152945 h 487550"/>
                <a:gd name="connsiteX250" fmla="*/ 370536 w 439877"/>
                <a:gd name="connsiteY250" fmla="*/ 154327 h 487550"/>
                <a:gd name="connsiteX251" fmla="*/ 368524 w 439877"/>
                <a:gd name="connsiteY251" fmla="*/ 155248 h 487550"/>
                <a:gd name="connsiteX252" fmla="*/ 367131 w 439877"/>
                <a:gd name="connsiteY252" fmla="*/ 155862 h 487550"/>
                <a:gd name="connsiteX253" fmla="*/ 366357 w 439877"/>
                <a:gd name="connsiteY253" fmla="*/ 156016 h 487550"/>
                <a:gd name="connsiteX254" fmla="*/ 355368 w 439877"/>
                <a:gd name="connsiteY254" fmla="*/ 144192 h 487550"/>
                <a:gd name="connsiteX255" fmla="*/ 356142 w 439877"/>
                <a:gd name="connsiteY255" fmla="*/ 143117 h 487550"/>
                <a:gd name="connsiteX256" fmla="*/ 357535 w 439877"/>
                <a:gd name="connsiteY256" fmla="*/ 142349 h 487550"/>
                <a:gd name="connsiteX257" fmla="*/ 359702 w 439877"/>
                <a:gd name="connsiteY257" fmla="*/ 141735 h 487550"/>
                <a:gd name="connsiteX258" fmla="*/ 361869 w 439877"/>
                <a:gd name="connsiteY258" fmla="*/ 141121 h 487550"/>
                <a:gd name="connsiteX259" fmla="*/ 364190 w 439877"/>
                <a:gd name="connsiteY259" fmla="*/ 140660 h 487550"/>
                <a:gd name="connsiteX260" fmla="*/ 366512 w 439877"/>
                <a:gd name="connsiteY260" fmla="*/ 140199 h 487550"/>
                <a:gd name="connsiteX261" fmla="*/ 368524 w 439877"/>
                <a:gd name="connsiteY261" fmla="*/ 139892 h 487550"/>
                <a:gd name="connsiteX262" fmla="*/ 369917 w 439877"/>
                <a:gd name="connsiteY262" fmla="*/ 139739 h 487550"/>
                <a:gd name="connsiteX263" fmla="*/ 376108 w 439877"/>
                <a:gd name="connsiteY263" fmla="*/ 137435 h 487550"/>
                <a:gd name="connsiteX264" fmla="*/ 381526 w 439877"/>
                <a:gd name="connsiteY264" fmla="*/ 134978 h 487550"/>
                <a:gd name="connsiteX265" fmla="*/ 386169 w 439877"/>
                <a:gd name="connsiteY265" fmla="*/ 132368 h 487550"/>
                <a:gd name="connsiteX266" fmla="*/ 389884 w 439877"/>
                <a:gd name="connsiteY266" fmla="*/ 129911 h 487550"/>
                <a:gd name="connsiteX267" fmla="*/ 392824 w 439877"/>
                <a:gd name="connsiteY267" fmla="*/ 127300 h 487550"/>
                <a:gd name="connsiteX268" fmla="*/ 395301 w 439877"/>
                <a:gd name="connsiteY268" fmla="*/ 125151 h 487550"/>
                <a:gd name="connsiteX269" fmla="*/ 397004 w 439877"/>
                <a:gd name="connsiteY269" fmla="*/ 123154 h 487550"/>
                <a:gd name="connsiteX270" fmla="*/ 398242 w 439877"/>
                <a:gd name="connsiteY270" fmla="*/ 121619 h 487550"/>
                <a:gd name="connsiteX271" fmla="*/ 398861 w 439877"/>
                <a:gd name="connsiteY271" fmla="*/ 120697 h 487550"/>
                <a:gd name="connsiteX272" fmla="*/ 399016 w 439877"/>
                <a:gd name="connsiteY272" fmla="*/ 120390 h 487550"/>
                <a:gd name="connsiteX273" fmla="*/ 400099 w 439877"/>
                <a:gd name="connsiteY273" fmla="*/ 118701 h 487550"/>
                <a:gd name="connsiteX274" fmla="*/ 401028 w 439877"/>
                <a:gd name="connsiteY274" fmla="*/ 116858 h 487550"/>
                <a:gd name="connsiteX275" fmla="*/ 401956 w 439877"/>
                <a:gd name="connsiteY275" fmla="*/ 114862 h 487550"/>
                <a:gd name="connsiteX276" fmla="*/ 402730 w 439877"/>
                <a:gd name="connsiteY276" fmla="*/ 112712 h 487550"/>
                <a:gd name="connsiteX277" fmla="*/ 403195 w 439877"/>
                <a:gd name="connsiteY277" fmla="*/ 110102 h 487550"/>
                <a:gd name="connsiteX278" fmla="*/ 403349 w 439877"/>
                <a:gd name="connsiteY278" fmla="*/ 107491 h 487550"/>
                <a:gd name="connsiteX279" fmla="*/ 403040 w 439877"/>
                <a:gd name="connsiteY279" fmla="*/ 104574 h 487550"/>
                <a:gd name="connsiteX280" fmla="*/ 402111 w 439877"/>
                <a:gd name="connsiteY280" fmla="*/ 101349 h 487550"/>
                <a:gd name="connsiteX281" fmla="*/ 401028 w 439877"/>
                <a:gd name="connsiteY281" fmla="*/ 98124 h 487550"/>
                <a:gd name="connsiteX282" fmla="*/ 399170 w 439877"/>
                <a:gd name="connsiteY282" fmla="*/ 94592 h 487550"/>
                <a:gd name="connsiteX283" fmla="*/ 396849 w 439877"/>
                <a:gd name="connsiteY283" fmla="*/ 90600 h 487550"/>
                <a:gd name="connsiteX284" fmla="*/ 393753 w 439877"/>
                <a:gd name="connsiteY284" fmla="*/ 86607 h 487550"/>
                <a:gd name="connsiteX285" fmla="*/ 389729 w 439877"/>
                <a:gd name="connsiteY285" fmla="*/ 82154 h 487550"/>
                <a:gd name="connsiteX286" fmla="*/ 385086 w 439877"/>
                <a:gd name="connsiteY286" fmla="*/ 77547 h 487550"/>
                <a:gd name="connsiteX287" fmla="*/ 379359 w 439877"/>
                <a:gd name="connsiteY287" fmla="*/ 72633 h 487550"/>
                <a:gd name="connsiteX288" fmla="*/ 373632 w 439877"/>
                <a:gd name="connsiteY288" fmla="*/ 67720 h 487550"/>
                <a:gd name="connsiteX289" fmla="*/ 368834 w 439877"/>
                <a:gd name="connsiteY289" fmla="*/ 62499 h 487550"/>
                <a:gd name="connsiteX290" fmla="*/ 364655 w 439877"/>
                <a:gd name="connsiteY290" fmla="*/ 57277 h 487550"/>
                <a:gd name="connsiteX291" fmla="*/ 361404 w 439877"/>
                <a:gd name="connsiteY291" fmla="*/ 52210 h 487550"/>
                <a:gd name="connsiteX292" fmla="*/ 359083 w 439877"/>
                <a:gd name="connsiteY292" fmla="*/ 46989 h 487550"/>
                <a:gd name="connsiteX293" fmla="*/ 357225 w 439877"/>
                <a:gd name="connsiteY293" fmla="*/ 41768 h 487550"/>
                <a:gd name="connsiteX294" fmla="*/ 356452 w 439877"/>
                <a:gd name="connsiteY294" fmla="*/ 36701 h 487550"/>
                <a:gd name="connsiteX295" fmla="*/ 356606 w 439877"/>
                <a:gd name="connsiteY295" fmla="*/ 31633 h 487550"/>
                <a:gd name="connsiteX296" fmla="*/ 357535 w 439877"/>
                <a:gd name="connsiteY296" fmla="*/ 26873 h 487550"/>
                <a:gd name="connsiteX297" fmla="*/ 359547 w 439877"/>
                <a:gd name="connsiteY297" fmla="*/ 22112 h 487550"/>
                <a:gd name="connsiteX298" fmla="*/ 362178 w 439877"/>
                <a:gd name="connsiteY298" fmla="*/ 17659 h 487550"/>
                <a:gd name="connsiteX299" fmla="*/ 365738 w 439877"/>
                <a:gd name="connsiteY299" fmla="*/ 13206 h 487550"/>
                <a:gd name="connsiteX300" fmla="*/ 369917 w 439877"/>
                <a:gd name="connsiteY300" fmla="*/ 9521 h 487550"/>
                <a:gd name="connsiteX301" fmla="*/ 374406 w 439877"/>
                <a:gd name="connsiteY301" fmla="*/ 6296 h 487550"/>
                <a:gd name="connsiteX302" fmla="*/ 379514 w 439877"/>
                <a:gd name="connsiteY302" fmla="*/ 3839 h 487550"/>
                <a:gd name="connsiteX303" fmla="*/ 384776 w 439877"/>
                <a:gd name="connsiteY303" fmla="*/ 1996 h 487550"/>
                <a:gd name="connsiteX304" fmla="*/ 390503 w 439877"/>
                <a:gd name="connsiteY304" fmla="*/ 614 h 48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9877" h="487550">
                  <a:moveTo>
                    <a:pt x="320012" y="171183"/>
                  </a:moveTo>
                  <a:lnTo>
                    <a:pt x="323091" y="171646"/>
                  </a:lnTo>
                  <a:lnTo>
                    <a:pt x="326169" y="172881"/>
                  </a:lnTo>
                  <a:lnTo>
                    <a:pt x="329094" y="174578"/>
                  </a:lnTo>
                  <a:lnTo>
                    <a:pt x="331557" y="176894"/>
                  </a:lnTo>
                  <a:lnTo>
                    <a:pt x="333404" y="179517"/>
                  </a:lnTo>
                  <a:lnTo>
                    <a:pt x="334944" y="182758"/>
                  </a:lnTo>
                  <a:lnTo>
                    <a:pt x="335713" y="185845"/>
                  </a:lnTo>
                  <a:lnTo>
                    <a:pt x="335867" y="188932"/>
                  </a:lnTo>
                  <a:lnTo>
                    <a:pt x="335405" y="192173"/>
                  </a:lnTo>
                  <a:lnTo>
                    <a:pt x="334328" y="195260"/>
                  </a:lnTo>
                  <a:lnTo>
                    <a:pt x="332481" y="198192"/>
                  </a:lnTo>
                  <a:lnTo>
                    <a:pt x="330326" y="200662"/>
                  </a:lnTo>
                  <a:lnTo>
                    <a:pt x="307544" y="221035"/>
                  </a:lnTo>
                  <a:lnTo>
                    <a:pt x="304773" y="223041"/>
                  </a:lnTo>
                  <a:lnTo>
                    <a:pt x="301848" y="224584"/>
                  </a:lnTo>
                  <a:lnTo>
                    <a:pt x="298616" y="225356"/>
                  </a:lnTo>
                  <a:lnTo>
                    <a:pt x="295383" y="225356"/>
                  </a:lnTo>
                  <a:lnTo>
                    <a:pt x="292304" y="224893"/>
                  </a:lnTo>
                  <a:lnTo>
                    <a:pt x="289226" y="223658"/>
                  </a:lnTo>
                  <a:lnTo>
                    <a:pt x="286301" y="222115"/>
                  </a:lnTo>
                  <a:lnTo>
                    <a:pt x="283838" y="219800"/>
                  </a:lnTo>
                  <a:lnTo>
                    <a:pt x="281837" y="217022"/>
                  </a:lnTo>
                  <a:lnTo>
                    <a:pt x="280452" y="213935"/>
                  </a:lnTo>
                  <a:lnTo>
                    <a:pt x="279682" y="210848"/>
                  </a:lnTo>
                  <a:lnTo>
                    <a:pt x="279528" y="207607"/>
                  </a:lnTo>
                  <a:lnTo>
                    <a:pt x="279990" y="204366"/>
                  </a:lnTo>
                  <a:lnTo>
                    <a:pt x="281067" y="201433"/>
                  </a:lnTo>
                  <a:lnTo>
                    <a:pt x="282915" y="198655"/>
                  </a:lnTo>
                  <a:lnTo>
                    <a:pt x="285224" y="196032"/>
                  </a:lnTo>
                  <a:lnTo>
                    <a:pt x="307698" y="175659"/>
                  </a:lnTo>
                  <a:lnTo>
                    <a:pt x="310622" y="173652"/>
                  </a:lnTo>
                  <a:lnTo>
                    <a:pt x="313547" y="172263"/>
                  </a:lnTo>
                  <a:lnTo>
                    <a:pt x="316626" y="171337"/>
                  </a:lnTo>
                  <a:close/>
                  <a:moveTo>
                    <a:pt x="153539" y="169017"/>
                  </a:moveTo>
                  <a:lnTo>
                    <a:pt x="320698" y="355370"/>
                  </a:lnTo>
                  <a:lnTo>
                    <a:pt x="208949" y="455666"/>
                  </a:lnTo>
                  <a:lnTo>
                    <a:pt x="202603" y="460928"/>
                  </a:lnTo>
                  <a:lnTo>
                    <a:pt x="195948" y="465572"/>
                  </a:lnTo>
                  <a:lnTo>
                    <a:pt x="188828" y="470060"/>
                  </a:lnTo>
                  <a:lnTo>
                    <a:pt x="181399" y="473930"/>
                  </a:lnTo>
                  <a:lnTo>
                    <a:pt x="173660" y="477490"/>
                  </a:lnTo>
                  <a:lnTo>
                    <a:pt x="165612" y="480276"/>
                  </a:lnTo>
                  <a:lnTo>
                    <a:pt x="157563" y="482752"/>
                  </a:lnTo>
                  <a:lnTo>
                    <a:pt x="149205" y="484764"/>
                  </a:lnTo>
                  <a:lnTo>
                    <a:pt x="140847" y="486312"/>
                  </a:lnTo>
                  <a:lnTo>
                    <a:pt x="132489" y="487241"/>
                  </a:lnTo>
                  <a:lnTo>
                    <a:pt x="123976" y="487550"/>
                  </a:lnTo>
                  <a:lnTo>
                    <a:pt x="115618" y="487395"/>
                  </a:lnTo>
                  <a:lnTo>
                    <a:pt x="107415" y="486621"/>
                  </a:lnTo>
                  <a:lnTo>
                    <a:pt x="99367" y="485383"/>
                  </a:lnTo>
                  <a:lnTo>
                    <a:pt x="91628" y="483526"/>
                  </a:lnTo>
                  <a:lnTo>
                    <a:pt x="83889" y="480895"/>
                  </a:lnTo>
                  <a:lnTo>
                    <a:pt x="76460" y="477799"/>
                  </a:lnTo>
                  <a:lnTo>
                    <a:pt x="69495" y="474084"/>
                  </a:lnTo>
                  <a:lnTo>
                    <a:pt x="62839" y="469751"/>
                  </a:lnTo>
                  <a:lnTo>
                    <a:pt x="56803" y="464643"/>
                  </a:lnTo>
                  <a:lnTo>
                    <a:pt x="51076" y="459071"/>
                  </a:lnTo>
                  <a:lnTo>
                    <a:pt x="21359" y="426103"/>
                  </a:lnTo>
                  <a:lnTo>
                    <a:pt x="16406" y="419757"/>
                  </a:lnTo>
                  <a:lnTo>
                    <a:pt x="11918" y="413102"/>
                  </a:lnTo>
                  <a:lnTo>
                    <a:pt x="8358" y="406137"/>
                  </a:lnTo>
                  <a:lnTo>
                    <a:pt x="5417" y="398708"/>
                  </a:lnTo>
                  <a:lnTo>
                    <a:pt x="3095" y="391123"/>
                  </a:lnTo>
                  <a:lnTo>
                    <a:pt x="1393" y="383230"/>
                  </a:lnTo>
                  <a:lnTo>
                    <a:pt x="464" y="375027"/>
                  </a:lnTo>
                  <a:lnTo>
                    <a:pt x="0" y="366823"/>
                  </a:lnTo>
                  <a:lnTo>
                    <a:pt x="155" y="358620"/>
                  </a:lnTo>
                  <a:lnTo>
                    <a:pt x="929" y="350262"/>
                  </a:lnTo>
                  <a:lnTo>
                    <a:pt x="2167" y="341904"/>
                  </a:lnTo>
                  <a:lnTo>
                    <a:pt x="4024" y="333701"/>
                  </a:lnTo>
                  <a:lnTo>
                    <a:pt x="6346" y="325498"/>
                  </a:lnTo>
                  <a:lnTo>
                    <a:pt x="9286" y="317449"/>
                  </a:lnTo>
                  <a:lnTo>
                    <a:pt x="12537" y="309555"/>
                  </a:lnTo>
                  <a:lnTo>
                    <a:pt x="16406" y="302126"/>
                  </a:lnTo>
                  <a:lnTo>
                    <a:pt x="20585" y="294852"/>
                  </a:lnTo>
                  <a:lnTo>
                    <a:pt x="25383" y="287886"/>
                  </a:lnTo>
                  <a:lnTo>
                    <a:pt x="30491" y="281231"/>
                  </a:lnTo>
                  <a:lnTo>
                    <a:pt x="35908" y="275040"/>
                  </a:lnTo>
                  <a:lnTo>
                    <a:pt x="41790" y="269468"/>
                  </a:lnTo>
                  <a:close/>
                  <a:moveTo>
                    <a:pt x="367585" y="156016"/>
                  </a:moveTo>
                  <a:lnTo>
                    <a:pt x="376834" y="166314"/>
                  </a:lnTo>
                  <a:lnTo>
                    <a:pt x="382846" y="173648"/>
                  </a:lnTo>
                  <a:lnTo>
                    <a:pt x="388087" y="181293"/>
                  </a:lnTo>
                  <a:lnTo>
                    <a:pt x="392403" y="189407"/>
                  </a:lnTo>
                  <a:lnTo>
                    <a:pt x="396103" y="197676"/>
                  </a:lnTo>
                  <a:lnTo>
                    <a:pt x="398877" y="206102"/>
                  </a:lnTo>
                  <a:lnTo>
                    <a:pt x="401035" y="214840"/>
                  </a:lnTo>
                  <a:lnTo>
                    <a:pt x="402423" y="223577"/>
                  </a:lnTo>
                  <a:lnTo>
                    <a:pt x="403039" y="232471"/>
                  </a:lnTo>
                  <a:lnTo>
                    <a:pt x="402885" y="241365"/>
                  </a:lnTo>
                  <a:lnTo>
                    <a:pt x="402114" y="250103"/>
                  </a:lnTo>
                  <a:lnTo>
                    <a:pt x="400573" y="258840"/>
                  </a:lnTo>
                  <a:lnTo>
                    <a:pt x="398261" y="267422"/>
                  </a:lnTo>
                  <a:lnTo>
                    <a:pt x="395178" y="275848"/>
                  </a:lnTo>
                  <a:lnTo>
                    <a:pt x="391324" y="283805"/>
                  </a:lnTo>
                  <a:lnTo>
                    <a:pt x="387008" y="291763"/>
                  </a:lnTo>
                  <a:lnTo>
                    <a:pt x="381613" y="299252"/>
                  </a:lnTo>
                  <a:lnTo>
                    <a:pt x="375601" y="306274"/>
                  </a:lnTo>
                  <a:lnTo>
                    <a:pt x="369127" y="312983"/>
                  </a:lnTo>
                  <a:lnTo>
                    <a:pt x="329511" y="348870"/>
                  </a:lnTo>
                  <a:lnTo>
                    <a:pt x="251358" y="260713"/>
                  </a:lnTo>
                  <a:lnTo>
                    <a:pt x="279105" y="235436"/>
                  </a:lnTo>
                  <a:lnTo>
                    <a:pt x="279105" y="235124"/>
                  </a:lnTo>
                  <a:lnTo>
                    <a:pt x="282958" y="238712"/>
                  </a:lnTo>
                  <a:lnTo>
                    <a:pt x="286658" y="241521"/>
                  </a:lnTo>
                  <a:lnTo>
                    <a:pt x="290512" y="243237"/>
                  </a:lnTo>
                  <a:lnTo>
                    <a:pt x="294365" y="244329"/>
                  </a:lnTo>
                  <a:lnTo>
                    <a:pt x="298065" y="244798"/>
                  </a:lnTo>
                  <a:lnTo>
                    <a:pt x="301918" y="244641"/>
                  </a:lnTo>
                  <a:lnTo>
                    <a:pt x="305310" y="244173"/>
                  </a:lnTo>
                  <a:lnTo>
                    <a:pt x="308701" y="243237"/>
                  </a:lnTo>
                  <a:lnTo>
                    <a:pt x="311630" y="242145"/>
                  </a:lnTo>
                  <a:lnTo>
                    <a:pt x="314404" y="241053"/>
                  </a:lnTo>
                  <a:lnTo>
                    <a:pt x="316562" y="239649"/>
                  </a:lnTo>
                  <a:lnTo>
                    <a:pt x="318566" y="238556"/>
                  </a:lnTo>
                  <a:lnTo>
                    <a:pt x="319954" y="237620"/>
                  </a:lnTo>
                  <a:lnTo>
                    <a:pt x="320879" y="236996"/>
                  </a:lnTo>
                  <a:lnTo>
                    <a:pt x="321187" y="236840"/>
                  </a:lnTo>
                  <a:lnTo>
                    <a:pt x="343076" y="217024"/>
                  </a:lnTo>
                  <a:lnTo>
                    <a:pt x="346621" y="213123"/>
                  </a:lnTo>
                  <a:lnTo>
                    <a:pt x="349242" y="209379"/>
                  </a:lnTo>
                  <a:lnTo>
                    <a:pt x="351091" y="205478"/>
                  </a:lnTo>
                  <a:lnTo>
                    <a:pt x="352325" y="201733"/>
                  </a:lnTo>
                  <a:lnTo>
                    <a:pt x="352941" y="197988"/>
                  </a:lnTo>
                  <a:lnTo>
                    <a:pt x="352941" y="194400"/>
                  </a:lnTo>
                  <a:lnTo>
                    <a:pt x="352479" y="190967"/>
                  </a:lnTo>
                  <a:lnTo>
                    <a:pt x="351708" y="187690"/>
                  </a:lnTo>
                  <a:lnTo>
                    <a:pt x="350629" y="184882"/>
                  </a:lnTo>
                  <a:lnTo>
                    <a:pt x="349550" y="182385"/>
                  </a:lnTo>
                  <a:lnTo>
                    <a:pt x="348471" y="180045"/>
                  </a:lnTo>
                  <a:lnTo>
                    <a:pt x="347546" y="178172"/>
                  </a:lnTo>
                  <a:lnTo>
                    <a:pt x="346621" y="176924"/>
                  </a:lnTo>
                  <a:lnTo>
                    <a:pt x="346005" y="175988"/>
                  </a:lnTo>
                  <a:lnTo>
                    <a:pt x="345850" y="175832"/>
                  </a:lnTo>
                  <a:close/>
                  <a:moveTo>
                    <a:pt x="267011" y="99677"/>
                  </a:moveTo>
                  <a:lnTo>
                    <a:pt x="275617" y="99832"/>
                  </a:lnTo>
                  <a:lnTo>
                    <a:pt x="284376" y="100609"/>
                  </a:lnTo>
                  <a:lnTo>
                    <a:pt x="292981" y="102316"/>
                  </a:lnTo>
                  <a:lnTo>
                    <a:pt x="301433" y="104645"/>
                  </a:lnTo>
                  <a:lnTo>
                    <a:pt x="309731" y="107751"/>
                  </a:lnTo>
                  <a:lnTo>
                    <a:pt x="317722" y="111632"/>
                  </a:lnTo>
                  <a:lnTo>
                    <a:pt x="325405" y="115979"/>
                  </a:lnTo>
                  <a:lnTo>
                    <a:pt x="332627" y="121414"/>
                  </a:lnTo>
                  <a:lnTo>
                    <a:pt x="339696" y="127313"/>
                  </a:lnTo>
                  <a:lnTo>
                    <a:pt x="346150" y="133990"/>
                  </a:lnTo>
                  <a:lnTo>
                    <a:pt x="355370" y="144237"/>
                  </a:lnTo>
                  <a:lnTo>
                    <a:pt x="334010" y="163800"/>
                  </a:lnTo>
                  <a:lnTo>
                    <a:pt x="330476" y="160384"/>
                  </a:lnTo>
                  <a:lnTo>
                    <a:pt x="326942" y="157900"/>
                  </a:lnTo>
                  <a:lnTo>
                    <a:pt x="323100" y="156192"/>
                  </a:lnTo>
                  <a:lnTo>
                    <a:pt x="319412" y="155105"/>
                  </a:lnTo>
                  <a:lnTo>
                    <a:pt x="315724" y="154639"/>
                  </a:lnTo>
                  <a:lnTo>
                    <a:pt x="312190" y="154639"/>
                  </a:lnTo>
                  <a:lnTo>
                    <a:pt x="308809" y="154950"/>
                  </a:lnTo>
                  <a:lnTo>
                    <a:pt x="305428" y="155726"/>
                  </a:lnTo>
                  <a:lnTo>
                    <a:pt x="302508" y="156658"/>
                  </a:lnTo>
                  <a:lnTo>
                    <a:pt x="299896" y="157589"/>
                  </a:lnTo>
                  <a:lnTo>
                    <a:pt x="297437" y="158676"/>
                  </a:lnTo>
                  <a:lnTo>
                    <a:pt x="295593" y="159608"/>
                  </a:lnTo>
                  <a:lnTo>
                    <a:pt x="294210" y="160384"/>
                  </a:lnTo>
                  <a:lnTo>
                    <a:pt x="293288" y="161005"/>
                  </a:lnTo>
                  <a:lnTo>
                    <a:pt x="292981" y="161160"/>
                  </a:lnTo>
                  <a:lnTo>
                    <a:pt x="269931" y="182276"/>
                  </a:lnTo>
                  <a:lnTo>
                    <a:pt x="266397" y="186002"/>
                  </a:lnTo>
                  <a:lnTo>
                    <a:pt x="263477" y="189883"/>
                  </a:lnTo>
                  <a:lnTo>
                    <a:pt x="261633" y="193610"/>
                  </a:lnTo>
                  <a:lnTo>
                    <a:pt x="260557" y="197647"/>
                  </a:lnTo>
                  <a:lnTo>
                    <a:pt x="260096" y="201217"/>
                  </a:lnTo>
                  <a:lnTo>
                    <a:pt x="260096" y="204788"/>
                  </a:lnTo>
                  <a:lnTo>
                    <a:pt x="260557" y="208359"/>
                  </a:lnTo>
                  <a:lnTo>
                    <a:pt x="261325" y="211465"/>
                  </a:lnTo>
                  <a:lnTo>
                    <a:pt x="262401" y="214415"/>
                  </a:lnTo>
                  <a:lnTo>
                    <a:pt x="263477" y="217209"/>
                  </a:lnTo>
                  <a:lnTo>
                    <a:pt x="264860" y="219383"/>
                  </a:lnTo>
                  <a:lnTo>
                    <a:pt x="265936" y="221246"/>
                  </a:lnTo>
                  <a:lnTo>
                    <a:pt x="266858" y="222643"/>
                  </a:lnTo>
                  <a:lnTo>
                    <a:pt x="267626" y="223730"/>
                  </a:lnTo>
                  <a:lnTo>
                    <a:pt x="267933" y="224196"/>
                  </a:lnTo>
                  <a:lnTo>
                    <a:pt x="240119" y="249193"/>
                  </a:lnTo>
                  <a:lnTo>
                    <a:pt x="162517" y="161781"/>
                  </a:lnTo>
                  <a:lnTo>
                    <a:pt x="201702" y="126071"/>
                  </a:lnTo>
                  <a:lnTo>
                    <a:pt x="208925" y="120327"/>
                  </a:lnTo>
                  <a:lnTo>
                    <a:pt x="216608" y="115048"/>
                  </a:lnTo>
                  <a:lnTo>
                    <a:pt x="224445" y="110701"/>
                  </a:lnTo>
                  <a:lnTo>
                    <a:pt x="232743" y="106819"/>
                  </a:lnTo>
                  <a:lnTo>
                    <a:pt x="241041" y="104024"/>
                  </a:lnTo>
                  <a:lnTo>
                    <a:pt x="249647" y="101695"/>
                  </a:lnTo>
                  <a:lnTo>
                    <a:pt x="258252" y="100298"/>
                  </a:lnTo>
                  <a:close/>
                  <a:moveTo>
                    <a:pt x="396694" y="0"/>
                  </a:moveTo>
                  <a:lnTo>
                    <a:pt x="403195" y="0"/>
                  </a:lnTo>
                  <a:lnTo>
                    <a:pt x="409695" y="461"/>
                  </a:lnTo>
                  <a:lnTo>
                    <a:pt x="416660" y="1689"/>
                  </a:lnTo>
                  <a:lnTo>
                    <a:pt x="423780" y="3532"/>
                  </a:lnTo>
                  <a:lnTo>
                    <a:pt x="431210" y="5989"/>
                  </a:lnTo>
                  <a:lnTo>
                    <a:pt x="438639" y="9214"/>
                  </a:lnTo>
                  <a:lnTo>
                    <a:pt x="439568" y="9828"/>
                  </a:lnTo>
                  <a:lnTo>
                    <a:pt x="439877" y="11056"/>
                  </a:lnTo>
                  <a:lnTo>
                    <a:pt x="439722" y="12438"/>
                  </a:lnTo>
                  <a:lnTo>
                    <a:pt x="438948" y="13974"/>
                  </a:lnTo>
                  <a:lnTo>
                    <a:pt x="437710" y="15663"/>
                  </a:lnTo>
                  <a:lnTo>
                    <a:pt x="436008" y="17352"/>
                  </a:lnTo>
                  <a:lnTo>
                    <a:pt x="434305" y="18427"/>
                  </a:lnTo>
                  <a:lnTo>
                    <a:pt x="432603" y="19195"/>
                  </a:lnTo>
                  <a:lnTo>
                    <a:pt x="431055" y="19502"/>
                  </a:lnTo>
                  <a:lnTo>
                    <a:pt x="429662" y="19195"/>
                  </a:lnTo>
                  <a:lnTo>
                    <a:pt x="422232" y="16124"/>
                  </a:lnTo>
                  <a:lnTo>
                    <a:pt x="415113" y="13667"/>
                  </a:lnTo>
                  <a:lnTo>
                    <a:pt x="408612" y="12131"/>
                  </a:lnTo>
                  <a:lnTo>
                    <a:pt x="402576" y="11056"/>
                  </a:lnTo>
                  <a:lnTo>
                    <a:pt x="396849" y="10442"/>
                  </a:lnTo>
                  <a:lnTo>
                    <a:pt x="391741" y="10442"/>
                  </a:lnTo>
                  <a:lnTo>
                    <a:pt x="387098" y="10749"/>
                  </a:lnTo>
                  <a:lnTo>
                    <a:pt x="382919" y="11517"/>
                  </a:lnTo>
                  <a:lnTo>
                    <a:pt x="379359" y="12592"/>
                  </a:lnTo>
                  <a:lnTo>
                    <a:pt x="376418" y="13820"/>
                  </a:lnTo>
                  <a:lnTo>
                    <a:pt x="373787" y="15356"/>
                  </a:lnTo>
                  <a:lnTo>
                    <a:pt x="371929" y="17045"/>
                  </a:lnTo>
                  <a:lnTo>
                    <a:pt x="370227" y="19348"/>
                  </a:lnTo>
                  <a:lnTo>
                    <a:pt x="368989" y="22266"/>
                  </a:lnTo>
                  <a:lnTo>
                    <a:pt x="368215" y="25644"/>
                  </a:lnTo>
                  <a:lnTo>
                    <a:pt x="368060" y="29330"/>
                  </a:lnTo>
                  <a:lnTo>
                    <a:pt x="368524" y="33476"/>
                  </a:lnTo>
                  <a:lnTo>
                    <a:pt x="369763" y="37929"/>
                  </a:lnTo>
                  <a:lnTo>
                    <a:pt x="371620" y="42689"/>
                  </a:lnTo>
                  <a:lnTo>
                    <a:pt x="374561" y="47603"/>
                  </a:lnTo>
                  <a:lnTo>
                    <a:pt x="378430" y="52671"/>
                  </a:lnTo>
                  <a:lnTo>
                    <a:pt x="383228" y="57892"/>
                  </a:lnTo>
                  <a:lnTo>
                    <a:pt x="389265" y="63113"/>
                  </a:lnTo>
                  <a:lnTo>
                    <a:pt x="395920" y="68948"/>
                  </a:lnTo>
                  <a:lnTo>
                    <a:pt x="401492" y="74630"/>
                  </a:lnTo>
                  <a:lnTo>
                    <a:pt x="406445" y="80311"/>
                  </a:lnTo>
                  <a:lnTo>
                    <a:pt x="410005" y="85839"/>
                  </a:lnTo>
                  <a:lnTo>
                    <a:pt x="412946" y="91214"/>
                  </a:lnTo>
                  <a:lnTo>
                    <a:pt x="414648" y="96742"/>
                  </a:lnTo>
                  <a:lnTo>
                    <a:pt x="415577" y="102117"/>
                  </a:lnTo>
                  <a:lnTo>
                    <a:pt x="415422" y="107338"/>
                  </a:lnTo>
                  <a:lnTo>
                    <a:pt x="414339" y="112559"/>
                  </a:lnTo>
                  <a:lnTo>
                    <a:pt x="412327" y="117626"/>
                  </a:lnTo>
                  <a:lnTo>
                    <a:pt x="409076" y="122694"/>
                  </a:lnTo>
                  <a:lnTo>
                    <a:pt x="405826" y="127147"/>
                  </a:lnTo>
                  <a:lnTo>
                    <a:pt x="402111" y="131447"/>
                  </a:lnTo>
                  <a:lnTo>
                    <a:pt x="398397" y="135132"/>
                  </a:lnTo>
                  <a:lnTo>
                    <a:pt x="394527" y="138817"/>
                  </a:lnTo>
                  <a:lnTo>
                    <a:pt x="390503" y="141889"/>
                  </a:lnTo>
                  <a:lnTo>
                    <a:pt x="386633" y="144960"/>
                  </a:lnTo>
                  <a:lnTo>
                    <a:pt x="382764" y="147417"/>
                  </a:lnTo>
                  <a:lnTo>
                    <a:pt x="379204" y="149567"/>
                  </a:lnTo>
                  <a:lnTo>
                    <a:pt x="375799" y="151409"/>
                  </a:lnTo>
                  <a:lnTo>
                    <a:pt x="373013" y="152945"/>
                  </a:lnTo>
                  <a:lnTo>
                    <a:pt x="370536" y="154327"/>
                  </a:lnTo>
                  <a:lnTo>
                    <a:pt x="368524" y="155248"/>
                  </a:lnTo>
                  <a:lnTo>
                    <a:pt x="367131" y="155862"/>
                  </a:lnTo>
                  <a:lnTo>
                    <a:pt x="366357" y="156016"/>
                  </a:lnTo>
                  <a:lnTo>
                    <a:pt x="355368" y="144192"/>
                  </a:lnTo>
                  <a:lnTo>
                    <a:pt x="356142" y="143117"/>
                  </a:lnTo>
                  <a:lnTo>
                    <a:pt x="357535" y="142349"/>
                  </a:lnTo>
                  <a:lnTo>
                    <a:pt x="359702" y="141735"/>
                  </a:lnTo>
                  <a:lnTo>
                    <a:pt x="361869" y="141121"/>
                  </a:lnTo>
                  <a:lnTo>
                    <a:pt x="364190" y="140660"/>
                  </a:lnTo>
                  <a:lnTo>
                    <a:pt x="366512" y="140199"/>
                  </a:lnTo>
                  <a:lnTo>
                    <a:pt x="368524" y="139892"/>
                  </a:lnTo>
                  <a:lnTo>
                    <a:pt x="369917" y="139739"/>
                  </a:lnTo>
                  <a:lnTo>
                    <a:pt x="376108" y="137435"/>
                  </a:lnTo>
                  <a:lnTo>
                    <a:pt x="381526" y="134978"/>
                  </a:lnTo>
                  <a:lnTo>
                    <a:pt x="386169" y="132368"/>
                  </a:lnTo>
                  <a:lnTo>
                    <a:pt x="389884" y="129911"/>
                  </a:lnTo>
                  <a:lnTo>
                    <a:pt x="392824" y="127300"/>
                  </a:lnTo>
                  <a:lnTo>
                    <a:pt x="395301" y="125151"/>
                  </a:lnTo>
                  <a:lnTo>
                    <a:pt x="397004" y="123154"/>
                  </a:lnTo>
                  <a:lnTo>
                    <a:pt x="398242" y="121619"/>
                  </a:lnTo>
                  <a:lnTo>
                    <a:pt x="398861" y="120697"/>
                  </a:lnTo>
                  <a:lnTo>
                    <a:pt x="399016" y="120390"/>
                  </a:lnTo>
                  <a:lnTo>
                    <a:pt x="400099" y="118701"/>
                  </a:lnTo>
                  <a:lnTo>
                    <a:pt x="401028" y="116858"/>
                  </a:lnTo>
                  <a:lnTo>
                    <a:pt x="401956" y="114862"/>
                  </a:lnTo>
                  <a:lnTo>
                    <a:pt x="402730" y="112712"/>
                  </a:lnTo>
                  <a:lnTo>
                    <a:pt x="403195" y="110102"/>
                  </a:lnTo>
                  <a:lnTo>
                    <a:pt x="403349" y="107491"/>
                  </a:lnTo>
                  <a:lnTo>
                    <a:pt x="403040" y="104574"/>
                  </a:lnTo>
                  <a:lnTo>
                    <a:pt x="402111" y="101349"/>
                  </a:lnTo>
                  <a:lnTo>
                    <a:pt x="401028" y="98124"/>
                  </a:lnTo>
                  <a:lnTo>
                    <a:pt x="399170" y="94592"/>
                  </a:lnTo>
                  <a:lnTo>
                    <a:pt x="396849" y="90600"/>
                  </a:lnTo>
                  <a:lnTo>
                    <a:pt x="393753" y="86607"/>
                  </a:lnTo>
                  <a:lnTo>
                    <a:pt x="389729" y="82154"/>
                  </a:lnTo>
                  <a:lnTo>
                    <a:pt x="385086" y="77547"/>
                  </a:lnTo>
                  <a:lnTo>
                    <a:pt x="379359" y="72633"/>
                  </a:lnTo>
                  <a:lnTo>
                    <a:pt x="373632" y="67720"/>
                  </a:lnTo>
                  <a:lnTo>
                    <a:pt x="368834" y="62499"/>
                  </a:lnTo>
                  <a:lnTo>
                    <a:pt x="364655" y="57277"/>
                  </a:lnTo>
                  <a:lnTo>
                    <a:pt x="361404" y="52210"/>
                  </a:lnTo>
                  <a:lnTo>
                    <a:pt x="359083" y="46989"/>
                  </a:lnTo>
                  <a:lnTo>
                    <a:pt x="357225" y="41768"/>
                  </a:lnTo>
                  <a:lnTo>
                    <a:pt x="356452" y="36701"/>
                  </a:lnTo>
                  <a:lnTo>
                    <a:pt x="356606" y="31633"/>
                  </a:lnTo>
                  <a:lnTo>
                    <a:pt x="357535" y="26873"/>
                  </a:lnTo>
                  <a:lnTo>
                    <a:pt x="359547" y="22112"/>
                  </a:lnTo>
                  <a:lnTo>
                    <a:pt x="362178" y="17659"/>
                  </a:lnTo>
                  <a:lnTo>
                    <a:pt x="365738" y="13206"/>
                  </a:lnTo>
                  <a:lnTo>
                    <a:pt x="369917" y="9521"/>
                  </a:lnTo>
                  <a:lnTo>
                    <a:pt x="374406" y="6296"/>
                  </a:lnTo>
                  <a:lnTo>
                    <a:pt x="379514" y="3839"/>
                  </a:lnTo>
                  <a:lnTo>
                    <a:pt x="384776" y="1996"/>
                  </a:lnTo>
                  <a:lnTo>
                    <a:pt x="390503" y="614"/>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ko-KR" altLang="en-US" sz="1013">
                <a:solidFill>
                  <a:prstClr val="black"/>
                </a:solidFill>
              </a:endParaRPr>
            </a:p>
          </p:txBody>
        </p:sp>
        <p:sp>
          <p:nvSpPr>
            <p:cNvPr id="81" name="Freeform 6"/>
            <p:cNvSpPr>
              <a:spLocks/>
            </p:cNvSpPr>
            <p:nvPr/>
          </p:nvSpPr>
          <p:spPr bwMode="auto">
            <a:xfrm>
              <a:off x="5091166" y="2054170"/>
              <a:ext cx="296705" cy="263059"/>
            </a:xfrm>
            <a:custGeom>
              <a:avLst/>
              <a:gdLst>
                <a:gd name="T0" fmla="*/ 2689 w 3491"/>
                <a:gd name="T1" fmla="*/ 15 h 3097"/>
                <a:gd name="T2" fmla="*/ 2963 w 3491"/>
                <a:gd name="T3" fmla="*/ 108 h 3097"/>
                <a:gd name="T4" fmla="*/ 3204 w 3491"/>
                <a:gd name="T5" fmla="*/ 281 h 3097"/>
                <a:gd name="T6" fmla="*/ 3382 w 3491"/>
                <a:gd name="T7" fmla="*/ 518 h 3097"/>
                <a:gd name="T8" fmla="*/ 3475 w 3491"/>
                <a:gd name="T9" fmla="*/ 786 h 3097"/>
                <a:gd name="T10" fmla="*/ 3486 w 3491"/>
                <a:gd name="T11" fmla="*/ 1066 h 3097"/>
                <a:gd name="T12" fmla="*/ 3413 w 3491"/>
                <a:gd name="T13" fmla="*/ 1339 h 3097"/>
                <a:gd name="T14" fmla="*/ 3256 w 3491"/>
                <a:gd name="T15" fmla="*/ 1586 h 3097"/>
                <a:gd name="T16" fmla="*/ 1965 w 3491"/>
                <a:gd name="T17" fmla="*/ 2838 h 3097"/>
                <a:gd name="T18" fmla="*/ 1873 w 3491"/>
                <a:gd name="T19" fmla="*/ 2828 h 3097"/>
                <a:gd name="T20" fmla="*/ 1821 w 3491"/>
                <a:gd name="T21" fmla="*/ 2749 h 3097"/>
                <a:gd name="T22" fmla="*/ 1853 w 3491"/>
                <a:gd name="T23" fmla="*/ 2662 h 3097"/>
                <a:gd name="T24" fmla="*/ 3153 w 3491"/>
                <a:gd name="T25" fmla="*/ 1355 h 3097"/>
                <a:gd name="T26" fmla="*/ 3242 w 3491"/>
                <a:gd name="T27" fmla="*/ 1126 h 3097"/>
                <a:gd name="T28" fmla="*/ 3253 w 3491"/>
                <a:gd name="T29" fmla="*/ 885 h 3097"/>
                <a:gd name="T30" fmla="*/ 3183 w 3491"/>
                <a:gd name="T31" fmla="*/ 653 h 3097"/>
                <a:gd name="T32" fmla="*/ 3035 w 3491"/>
                <a:gd name="T33" fmla="*/ 448 h 3097"/>
                <a:gd name="T34" fmla="*/ 2825 w 3491"/>
                <a:gd name="T35" fmla="*/ 301 h 3097"/>
                <a:gd name="T36" fmla="*/ 2586 w 3491"/>
                <a:gd name="T37" fmla="*/ 234 h 3097"/>
                <a:gd name="T38" fmla="*/ 2340 w 3491"/>
                <a:gd name="T39" fmla="*/ 243 h 3097"/>
                <a:gd name="T40" fmla="*/ 2108 w 3491"/>
                <a:gd name="T41" fmla="*/ 331 h 3097"/>
                <a:gd name="T42" fmla="*/ 378 w 3491"/>
                <a:gd name="T43" fmla="*/ 1972 h 3097"/>
                <a:gd name="T44" fmla="*/ 258 w 3491"/>
                <a:gd name="T45" fmla="*/ 2149 h 3097"/>
                <a:gd name="T46" fmla="*/ 218 w 3491"/>
                <a:gd name="T47" fmla="*/ 2350 h 3097"/>
                <a:gd name="T48" fmla="*/ 258 w 3491"/>
                <a:gd name="T49" fmla="*/ 2551 h 3097"/>
                <a:gd name="T50" fmla="*/ 378 w 3491"/>
                <a:gd name="T51" fmla="*/ 2728 h 3097"/>
                <a:gd name="T52" fmla="*/ 558 w 3491"/>
                <a:gd name="T53" fmla="*/ 2846 h 3097"/>
                <a:gd name="T54" fmla="*/ 763 w 3491"/>
                <a:gd name="T55" fmla="*/ 2885 h 3097"/>
                <a:gd name="T56" fmla="*/ 968 w 3491"/>
                <a:gd name="T57" fmla="*/ 2846 h 3097"/>
                <a:gd name="T58" fmla="*/ 1149 w 3491"/>
                <a:gd name="T59" fmla="*/ 2728 h 3097"/>
                <a:gd name="T60" fmla="*/ 2809 w 3491"/>
                <a:gd name="T61" fmla="*/ 1091 h 3097"/>
                <a:gd name="T62" fmla="*/ 2837 w 3491"/>
                <a:gd name="T63" fmla="*/ 942 h 3097"/>
                <a:gd name="T64" fmla="*/ 2791 w 3491"/>
                <a:gd name="T65" fmla="*/ 797 h 3097"/>
                <a:gd name="T66" fmla="*/ 2677 w 3491"/>
                <a:gd name="T67" fmla="*/ 685 h 3097"/>
                <a:gd name="T68" fmla="*/ 2528 w 3491"/>
                <a:gd name="T69" fmla="*/ 641 h 3097"/>
                <a:gd name="T70" fmla="*/ 2377 w 3491"/>
                <a:gd name="T71" fmla="*/ 668 h 3097"/>
                <a:gd name="T72" fmla="*/ 1082 w 3491"/>
                <a:gd name="T73" fmla="*/ 1906 h 3097"/>
                <a:gd name="T74" fmla="*/ 992 w 3491"/>
                <a:gd name="T75" fmla="*/ 1937 h 3097"/>
                <a:gd name="T76" fmla="*/ 911 w 3491"/>
                <a:gd name="T77" fmla="*/ 1887 h 3097"/>
                <a:gd name="T78" fmla="*/ 900 w 3491"/>
                <a:gd name="T79" fmla="*/ 1796 h 3097"/>
                <a:gd name="T80" fmla="*/ 2165 w 3491"/>
                <a:gd name="T81" fmla="*/ 546 h 3097"/>
                <a:gd name="T82" fmla="*/ 2354 w 3491"/>
                <a:gd name="T83" fmla="*/ 449 h 3097"/>
                <a:gd name="T84" fmla="*/ 2562 w 3491"/>
                <a:gd name="T85" fmla="*/ 429 h 3097"/>
                <a:gd name="T86" fmla="*/ 2763 w 3491"/>
                <a:gd name="T87" fmla="*/ 488 h 3097"/>
                <a:gd name="T88" fmla="*/ 2932 w 3491"/>
                <a:gd name="T89" fmla="*/ 623 h 3097"/>
                <a:gd name="T90" fmla="*/ 3032 w 3491"/>
                <a:gd name="T91" fmla="*/ 809 h 3097"/>
                <a:gd name="T92" fmla="*/ 3053 w 3491"/>
                <a:gd name="T93" fmla="*/ 1012 h 3097"/>
                <a:gd name="T94" fmla="*/ 2993 w 3491"/>
                <a:gd name="T95" fmla="*/ 1209 h 3097"/>
                <a:gd name="T96" fmla="*/ 1303 w 3491"/>
                <a:gd name="T97" fmla="*/ 2879 h 3097"/>
                <a:gd name="T98" fmla="*/ 1094 w 3491"/>
                <a:gd name="T99" fmla="*/ 3025 h 3097"/>
                <a:gd name="T100" fmla="*/ 855 w 3491"/>
                <a:gd name="T101" fmla="*/ 3092 h 3097"/>
                <a:gd name="T102" fmla="*/ 609 w 3491"/>
                <a:gd name="T103" fmla="*/ 3083 h 3097"/>
                <a:gd name="T104" fmla="*/ 377 w 3491"/>
                <a:gd name="T105" fmla="*/ 2995 h 3097"/>
                <a:gd name="T106" fmla="*/ 178 w 3491"/>
                <a:gd name="T107" fmla="*/ 2832 h 3097"/>
                <a:gd name="T108" fmla="*/ 51 w 3491"/>
                <a:gd name="T109" fmla="*/ 2617 h 3097"/>
                <a:gd name="T110" fmla="*/ 0 w 3491"/>
                <a:gd name="T111" fmla="*/ 2381 h 3097"/>
                <a:gd name="T112" fmla="*/ 30 w 3491"/>
                <a:gd name="T113" fmla="*/ 2141 h 3097"/>
                <a:gd name="T114" fmla="*/ 139 w 3491"/>
                <a:gd name="T115" fmla="*/ 1920 h 3097"/>
                <a:gd name="T116" fmla="*/ 1872 w 3491"/>
                <a:gd name="T117" fmla="*/ 230 h 3097"/>
                <a:gd name="T118" fmla="*/ 2123 w 3491"/>
                <a:gd name="T119" fmla="*/ 76 h 3097"/>
                <a:gd name="T120" fmla="*/ 2402 w 3491"/>
                <a:gd name="T121" fmla="*/ 5 h 3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1" h="3097">
                  <a:moveTo>
                    <a:pt x="2474" y="0"/>
                  </a:moveTo>
                  <a:lnTo>
                    <a:pt x="2546" y="0"/>
                  </a:lnTo>
                  <a:lnTo>
                    <a:pt x="2618" y="5"/>
                  </a:lnTo>
                  <a:lnTo>
                    <a:pt x="2689" y="15"/>
                  </a:lnTo>
                  <a:lnTo>
                    <a:pt x="2758" y="31"/>
                  </a:lnTo>
                  <a:lnTo>
                    <a:pt x="2828" y="51"/>
                  </a:lnTo>
                  <a:lnTo>
                    <a:pt x="2896" y="76"/>
                  </a:lnTo>
                  <a:lnTo>
                    <a:pt x="2963" y="108"/>
                  </a:lnTo>
                  <a:lnTo>
                    <a:pt x="3026" y="143"/>
                  </a:lnTo>
                  <a:lnTo>
                    <a:pt x="3088" y="183"/>
                  </a:lnTo>
                  <a:lnTo>
                    <a:pt x="3147" y="230"/>
                  </a:lnTo>
                  <a:lnTo>
                    <a:pt x="3204" y="281"/>
                  </a:lnTo>
                  <a:lnTo>
                    <a:pt x="3256" y="336"/>
                  </a:lnTo>
                  <a:lnTo>
                    <a:pt x="3303" y="394"/>
                  </a:lnTo>
                  <a:lnTo>
                    <a:pt x="3345" y="455"/>
                  </a:lnTo>
                  <a:lnTo>
                    <a:pt x="3382" y="518"/>
                  </a:lnTo>
                  <a:lnTo>
                    <a:pt x="3413" y="582"/>
                  </a:lnTo>
                  <a:lnTo>
                    <a:pt x="3439" y="650"/>
                  </a:lnTo>
                  <a:lnTo>
                    <a:pt x="3460" y="717"/>
                  </a:lnTo>
                  <a:lnTo>
                    <a:pt x="3475" y="786"/>
                  </a:lnTo>
                  <a:lnTo>
                    <a:pt x="3486" y="856"/>
                  </a:lnTo>
                  <a:lnTo>
                    <a:pt x="3491" y="926"/>
                  </a:lnTo>
                  <a:lnTo>
                    <a:pt x="3491" y="996"/>
                  </a:lnTo>
                  <a:lnTo>
                    <a:pt x="3486" y="1066"/>
                  </a:lnTo>
                  <a:lnTo>
                    <a:pt x="3475" y="1136"/>
                  </a:lnTo>
                  <a:lnTo>
                    <a:pt x="3460" y="1205"/>
                  </a:lnTo>
                  <a:lnTo>
                    <a:pt x="3439" y="1273"/>
                  </a:lnTo>
                  <a:lnTo>
                    <a:pt x="3413" y="1339"/>
                  </a:lnTo>
                  <a:lnTo>
                    <a:pt x="3382" y="1404"/>
                  </a:lnTo>
                  <a:lnTo>
                    <a:pt x="3345" y="1467"/>
                  </a:lnTo>
                  <a:lnTo>
                    <a:pt x="3303" y="1528"/>
                  </a:lnTo>
                  <a:lnTo>
                    <a:pt x="3256" y="1586"/>
                  </a:lnTo>
                  <a:lnTo>
                    <a:pt x="3204" y="1641"/>
                  </a:lnTo>
                  <a:lnTo>
                    <a:pt x="2007" y="2813"/>
                  </a:lnTo>
                  <a:lnTo>
                    <a:pt x="1988" y="2828"/>
                  </a:lnTo>
                  <a:lnTo>
                    <a:pt x="1965" y="2838"/>
                  </a:lnTo>
                  <a:lnTo>
                    <a:pt x="1942" y="2844"/>
                  </a:lnTo>
                  <a:lnTo>
                    <a:pt x="1918" y="2844"/>
                  </a:lnTo>
                  <a:lnTo>
                    <a:pt x="1894" y="2838"/>
                  </a:lnTo>
                  <a:lnTo>
                    <a:pt x="1873" y="2828"/>
                  </a:lnTo>
                  <a:lnTo>
                    <a:pt x="1853" y="2813"/>
                  </a:lnTo>
                  <a:lnTo>
                    <a:pt x="1837" y="2793"/>
                  </a:lnTo>
                  <a:lnTo>
                    <a:pt x="1827" y="2772"/>
                  </a:lnTo>
                  <a:lnTo>
                    <a:pt x="1821" y="2749"/>
                  </a:lnTo>
                  <a:lnTo>
                    <a:pt x="1821" y="2726"/>
                  </a:lnTo>
                  <a:lnTo>
                    <a:pt x="1827" y="2703"/>
                  </a:lnTo>
                  <a:lnTo>
                    <a:pt x="1837" y="2681"/>
                  </a:lnTo>
                  <a:lnTo>
                    <a:pt x="1853" y="2662"/>
                  </a:lnTo>
                  <a:lnTo>
                    <a:pt x="3035" y="1505"/>
                  </a:lnTo>
                  <a:lnTo>
                    <a:pt x="3079" y="1458"/>
                  </a:lnTo>
                  <a:lnTo>
                    <a:pt x="3118" y="1407"/>
                  </a:lnTo>
                  <a:lnTo>
                    <a:pt x="3153" y="1355"/>
                  </a:lnTo>
                  <a:lnTo>
                    <a:pt x="3183" y="1300"/>
                  </a:lnTo>
                  <a:lnTo>
                    <a:pt x="3208" y="1243"/>
                  </a:lnTo>
                  <a:lnTo>
                    <a:pt x="3228" y="1185"/>
                  </a:lnTo>
                  <a:lnTo>
                    <a:pt x="3242" y="1126"/>
                  </a:lnTo>
                  <a:lnTo>
                    <a:pt x="3253" y="1066"/>
                  </a:lnTo>
                  <a:lnTo>
                    <a:pt x="3257" y="1006"/>
                  </a:lnTo>
                  <a:lnTo>
                    <a:pt x="3257" y="946"/>
                  </a:lnTo>
                  <a:lnTo>
                    <a:pt x="3253" y="885"/>
                  </a:lnTo>
                  <a:lnTo>
                    <a:pt x="3242" y="826"/>
                  </a:lnTo>
                  <a:lnTo>
                    <a:pt x="3228" y="766"/>
                  </a:lnTo>
                  <a:lnTo>
                    <a:pt x="3208" y="709"/>
                  </a:lnTo>
                  <a:lnTo>
                    <a:pt x="3183" y="653"/>
                  </a:lnTo>
                  <a:lnTo>
                    <a:pt x="3153" y="598"/>
                  </a:lnTo>
                  <a:lnTo>
                    <a:pt x="3118" y="545"/>
                  </a:lnTo>
                  <a:lnTo>
                    <a:pt x="3079" y="495"/>
                  </a:lnTo>
                  <a:lnTo>
                    <a:pt x="3035" y="448"/>
                  </a:lnTo>
                  <a:lnTo>
                    <a:pt x="2985" y="403"/>
                  </a:lnTo>
                  <a:lnTo>
                    <a:pt x="2935" y="364"/>
                  </a:lnTo>
                  <a:lnTo>
                    <a:pt x="2881" y="331"/>
                  </a:lnTo>
                  <a:lnTo>
                    <a:pt x="2825" y="301"/>
                  </a:lnTo>
                  <a:lnTo>
                    <a:pt x="2767" y="277"/>
                  </a:lnTo>
                  <a:lnTo>
                    <a:pt x="2708" y="258"/>
                  </a:lnTo>
                  <a:lnTo>
                    <a:pt x="2648" y="243"/>
                  </a:lnTo>
                  <a:lnTo>
                    <a:pt x="2586" y="234"/>
                  </a:lnTo>
                  <a:lnTo>
                    <a:pt x="2525" y="229"/>
                  </a:lnTo>
                  <a:lnTo>
                    <a:pt x="2464" y="229"/>
                  </a:lnTo>
                  <a:lnTo>
                    <a:pt x="2402" y="234"/>
                  </a:lnTo>
                  <a:lnTo>
                    <a:pt x="2340" y="243"/>
                  </a:lnTo>
                  <a:lnTo>
                    <a:pt x="2280" y="258"/>
                  </a:lnTo>
                  <a:lnTo>
                    <a:pt x="2221" y="277"/>
                  </a:lnTo>
                  <a:lnTo>
                    <a:pt x="2164" y="301"/>
                  </a:lnTo>
                  <a:lnTo>
                    <a:pt x="2108" y="331"/>
                  </a:lnTo>
                  <a:lnTo>
                    <a:pt x="2055" y="364"/>
                  </a:lnTo>
                  <a:lnTo>
                    <a:pt x="2003" y="403"/>
                  </a:lnTo>
                  <a:lnTo>
                    <a:pt x="1955" y="448"/>
                  </a:lnTo>
                  <a:lnTo>
                    <a:pt x="378" y="1972"/>
                  </a:lnTo>
                  <a:lnTo>
                    <a:pt x="341" y="2013"/>
                  </a:lnTo>
                  <a:lnTo>
                    <a:pt x="307" y="2057"/>
                  </a:lnTo>
                  <a:lnTo>
                    <a:pt x="280" y="2102"/>
                  </a:lnTo>
                  <a:lnTo>
                    <a:pt x="258" y="2149"/>
                  </a:lnTo>
                  <a:lnTo>
                    <a:pt x="241" y="2199"/>
                  </a:lnTo>
                  <a:lnTo>
                    <a:pt x="228" y="2248"/>
                  </a:lnTo>
                  <a:lnTo>
                    <a:pt x="220" y="2299"/>
                  </a:lnTo>
                  <a:lnTo>
                    <a:pt x="218" y="2350"/>
                  </a:lnTo>
                  <a:lnTo>
                    <a:pt x="220" y="2402"/>
                  </a:lnTo>
                  <a:lnTo>
                    <a:pt x="228" y="2452"/>
                  </a:lnTo>
                  <a:lnTo>
                    <a:pt x="241" y="2503"/>
                  </a:lnTo>
                  <a:lnTo>
                    <a:pt x="258" y="2551"/>
                  </a:lnTo>
                  <a:lnTo>
                    <a:pt x="280" y="2599"/>
                  </a:lnTo>
                  <a:lnTo>
                    <a:pt x="307" y="2644"/>
                  </a:lnTo>
                  <a:lnTo>
                    <a:pt x="341" y="2687"/>
                  </a:lnTo>
                  <a:lnTo>
                    <a:pt x="378" y="2728"/>
                  </a:lnTo>
                  <a:lnTo>
                    <a:pt x="419" y="2765"/>
                  </a:lnTo>
                  <a:lnTo>
                    <a:pt x="463" y="2796"/>
                  </a:lnTo>
                  <a:lnTo>
                    <a:pt x="509" y="2824"/>
                  </a:lnTo>
                  <a:lnTo>
                    <a:pt x="558" y="2846"/>
                  </a:lnTo>
                  <a:lnTo>
                    <a:pt x="608" y="2863"/>
                  </a:lnTo>
                  <a:lnTo>
                    <a:pt x="660" y="2874"/>
                  </a:lnTo>
                  <a:lnTo>
                    <a:pt x="711" y="2882"/>
                  </a:lnTo>
                  <a:lnTo>
                    <a:pt x="763" y="2885"/>
                  </a:lnTo>
                  <a:lnTo>
                    <a:pt x="816" y="2882"/>
                  </a:lnTo>
                  <a:lnTo>
                    <a:pt x="867" y="2874"/>
                  </a:lnTo>
                  <a:lnTo>
                    <a:pt x="919" y="2863"/>
                  </a:lnTo>
                  <a:lnTo>
                    <a:pt x="968" y="2846"/>
                  </a:lnTo>
                  <a:lnTo>
                    <a:pt x="1018" y="2824"/>
                  </a:lnTo>
                  <a:lnTo>
                    <a:pt x="1064" y="2796"/>
                  </a:lnTo>
                  <a:lnTo>
                    <a:pt x="1108" y="2765"/>
                  </a:lnTo>
                  <a:lnTo>
                    <a:pt x="1149" y="2728"/>
                  </a:lnTo>
                  <a:lnTo>
                    <a:pt x="2741" y="1187"/>
                  </a:lnTo>
                  <a:lnTo>
                    <a:pt x="2768" y="1158"/>
                  </a:lnTo>
                  <a:lnTo>
                    <a:pt x="2791" y="1125"/>
                  </a:lnTo>
                  <a:lnTo>
                    <a:pt x="2809" y="1091"/>
                  </a:lnTo>
                  <a:lnTo>
                    <a:pt x="2823" y="1055"/>
                  </a:lnTo>
                  <a:lnTo>
                    <a:pt x="2831" y="1018"/>
                  </a:lnTo>
                  <a:lnTo>
                    <a:pt x="2837" y="980"/>
                  </a:lnTo>
                  <a:lnTo>
                    <a:pt x="2837" y="942"/>
                  </a:lnTo>
                  <a:lnTo>
                    <a:pt x="2831" y="904"/>
                  </a:lnTo>
                  <a:lnTo>
                    <a:pt x="2823" y="867"/>
                  </a:lnTo>
                  <a:lnTo>
                    <a:pt x="2809" y="832"/>
                  </a:lnTo>
                  <a:lnTo>
                    <a:pt x="2791" y="797"/>
                  </a:lnTo>
                  <a:lnTo>
                    <a:pt x="2768" y="764"/>
                  </a:lnTo>
                  <a:lnTo>
                    <a:pt x="2741" y="734"/>
                  </a:lnTo>
                  <a:lnTo>
                    <a:pt x="2710" y="707"/>
                  </a:lnTo>
                  <a:lnTo>
                    <a:pt x="2677" y="685"/>
                  </a:lnTo>
                  <a:lnTo>
                    <a:pt x="2642" y="668"/>
                  </a:lnTo>
                  <a:lnTo>
                    <a:pt x="2605" y="654"/>
                  </a:lnTo>
                  <a:lnTo>
                    <a:pt x="2567" y="645"/>
                  </a:lnTo>
                  <a:lnTo>
                    <a:pt x="2528" y="641"/>
                  </a:lnTo>
                  <a:lnTo>
                    <a:pt x="2490" y="641"/>
                  </a:lnTo>
                  <a:lnTo>
                    <a:pt x="2452" y="645"/>
                  </a:lnTo>
                  <a:lnTo>
                    <a:pt x="2415" y="654"/>
                  </a:lnTo>
                  <a:lnTo>
                    <a:pt x="2377" y="668"/>
                  </a:lnTo>
                  <a:lnTo>
                    <a:pt x="2343" y="685"/>
                  </a:lnTo>
                  <a:lnTo>
                    <a:pt x="2309" y="707"/>
                  </a:lnTo>
                  <a:lnTo>
                    <a:pt x="2278" y="734"/>
                  </a:lnTo>
                  <a:lnTo>
                    <a:pt x="1082" y="1906"/>
                  </a:lnTo>
                  <a:lnTo>
                    <a:pt x="1062" y="1922"/>
                  </a:lnTo>
                  <a:lnTo>
                    <a:pt x="1040" y="1931"/>
                  </a:lnTo>
                  <a:lnTo>
                    <a:pt x="1017" y="1937"/>
                  </a:lnTo>
                  <a:lnTo>
                    <a:pt x="992" y="1937"/>
                  </a:lnTo>
                  <a:lnTo>
                    <a:pt x="969" y="1931"/>
                  </a:lnTo>
                  <a:lnTo>
                    <a:pt x="947" y="1922"/>
                  </a:lnTo>
                  <a:lnTo>
                    <a:pt x="927" y="1906"/>
                  </a:lnTo>
                  <a:lnTo>
                    <a:pt x="911" y="1887"/>
                  </a:lnTo>
                  <a:lnTo>
                    <a:pt x="900" y="1865"/>
                  </a:lnTo>
                  <a:lnTo>
                    <a:pt x="896" y="1842"/>
                  </a:lnTo>
                  <a:lnTo>
                    <a:pt x="896" y="1819"/>
                  </a:lnTo>
                  <a:lnTo>
                    <a:pt x="900" y="1796"/>
                  </a:lnTo>
                  <a:lnTo>
                    <a:pt x="911" y="1775"/>
                  </a:lnTo>
                  <a:lnTo>
                    <a:pt x="927" y="1755"/>
                  </a:lnTo>
                  <a:lnTo>
                    <a:pt x="2123" y="583"/>
                  </a:lnTo>
                  <a:lnTo>
                    <a:pt x="2165" y="546"/>
                  </a:lnTo>
                  <a:lnTo>
                    <a:pt x="2209" y="515"/>
                  </a:lnTo>
                  <a:lnTo>
                    <a:pt x="2255" y="488"/>
                  </a:lnTo>
                  <a:lnTo>
                    <a:pt x="2304" y="465"/>
                  </a:lnTo>
                  <a:lnTo>
                    <a:pt x="2354" y="449"/>
                  </a:lnTo>
                  <a:lnTo>
                    <a:pt x="2405" y="436"/>
                  </a:lnTo>
                  <a:lnTo>
                    <a:pt x="2457" y="429"/>
                  </a:lnTo>
                  <a:lnTo>
                    <a:pt x="2509" y="427"/>
                  </a:lnTo>
                  <a:lnTo>
                    <a:pt x="2562" y="429"/>
                  </a:lnTo>
                  <a:lnTo>
                    <a:pt x="2613" y="436"/>
                  </a:lnTo>
                  <a:lnTo>
                    <a:pt x="2665" y="449"/>
                  </a:lnTo>
                  <a:lnTo>
                    <a:pt x="2714" y="465"/>
                  </a:lnTo>
                  <a:lnTo>
                    <a:pt x="2763" y="488"/>
                  </a:lnTo>
                  <a:lnTo>
                    <a:pt x="2810" y="515"/>
                  </a:lnTo>
                  <a:lnTo>
                    <a:pt x="2854" y="546"/>
                  </a:lnTo>
                  <a:lnTo>
                    <a:pt x="2895" y="583"/>
                  </a:lnTo>
                  <a:lnTo>
                    <a:pt x="2932" y="623"/>
                  </a:lnTo>
                  <a:lnTo>
                    <a:pt x="2965" y="666"/>
                  </a:lnTo>
                  <a:lnTo>
                    <a:pt x="2993" y="713"/>
                  </a:lnTo>
                  <a:lnTo>
                    <a:pt x="3015" y="760"/>
                  </a:lnTo>
                  <a:lnTo>
                    <a:pt x="3032" y="809"/>
                  </a:lnTo>
                  <a:lnTo>
                    <a:pt x="3045" y="859"/>
                  </a:lnTo>
                  <a:lnTo>
                    <a:pt x="3053" y="910"/>
                  </a:lnTo>
                  <a:lnTo>
                    <a:pt x="3055" y="961"/>
                  </a:lnTo>
                  <a:lnTo>
                    <a:pt x="3053" y="1012"/>
                  </a:lnTo>
                  <a:lnTo>
                    <a:pt x="3045" y="1063"/>
                  </a:lnTo>
                  <a:lnTo>
                    <a:pt x="3032" y="1113"/>
                  </a:lnTo>
                  <a:lnTo>
                    <a:pt x="3015" y="1162"/>
                  </a:lnTo>
                  <a:lnTo>
                    <a:pt x="2993" y="1209"/>
                  </a:lnTo>
                  <a:lnTo>
                    <a:pt x="2965" y="1255"/>
                  </a:lnTo>
                  <a:lnTo>
                    <a:pt x="2932" y="1298"/>
                  </a:lnTo>
                  <a:lnTo>
                    <a:pt x="2895" y="1339"/>
                  </a:lnTo>
                  <a:lnTo>
                    <a:pt x="1303" y="2879"/>
                  </a:lnTo>
                  <a:lnTo>
                    <a:pt x="1255" y="2923"/>
                  </a:lnTo>
                  <a:lnTo>
                    <a:pt x="1203" y="2962"/>
                  </a:lnTo>
                  <a:lnTo>
                    <a:pt x="1150" y="2995"/>
                  </a:lnTo>
                  <a:lnTo>
                    <a:pt x="1094" y="3025"/>
                  </a:lnTo>
                  <a:lnTo>
                    <a:pt x="1036" y="3049"/>
                  </a:lnTo>
                  <a:lnTo>
                    <a:pt x="977" y="3068"/>
                  </a:lnTo>
                  <a:lnTo>
                    <a:pt x="917" y="3083"/>
                  </a:lnTo>
                  <a:lnTo>
                    <a:pt x="855" y="3092"/>
                  </a:lnTo>
                  <a:lnTo>
                    <a:pt x="794" y="3097"/>
                  </a:lnTo>
                  <a:lnTo>
                    <a:pt x="733" y="3097"/>
                  </a:lnTo>
                  <a:lnTo>
                    <a:pt x="671" y="3092"/>
                  </a:lnTo>
                  <a:lnTo>
                    <a:pt x="609" y="3083"/>
                  </a:lnTo>
                  <a:lnTo>
                    <a:pt x="549" y="3068"/>
                  </a:lnTo>
                  <a:lnTo>
                    <a:pt x="490" y="3049"/>
                  </a:lnTo>
                  <a:lnTo>
                    <a:pt x="433" y="3025"/>
                  </a:lnTo>
                  <a:lnTo>
                    <a:pt x="377" y="2995"/>
                  </a:lnTo>
                  <a:lnTo>
                    <a:pt x="323" y="2962"/>
                  </a:lnTo>
                  <a:lnTo>
                    <a:pt x="272" y="2923"/>
                  </a:lnTo>
                  <a:lnTo>
                    <a:pt x="224" y="2879"/>
                  </a:lnTo>
                  <a:lnTo>
                    <a:pt x="178" y="2832"/>
                  </a:lnTo>
                  <a:lnTo>
                    <a:pt x="139" y="2782"/>
                  </a:lnTo>
                  <a:lnTo>
                    <a:pt x="104" y="2729"/>
                  </a:lnTo>
                  <a:lnTo>
                    <a:pt x="75" y="2674"/>
                  </a:lnTo>
                  <a:lnTo>
                    <a:pt x="51" y="2617"/>
                  </a:lnTo>
                  <a:lnTo>
                    <a:pt x="30" y="2560"/>
                  </a:lnTo>
                  <a:lnTo>
                    <a:pt x="15" y="2501"/>
                  </a:lnTo>
                  <a:lnTo>
                    <a:pt x="5" y="2441"/>
                  </a:lnTo>
                  <a:lnTo>
                    <a:pt x="0" y="2381"/>
                  </a:lnTo>
                  <a:lnTo>
                    <a:pt x="0" y="2321"/>
                  </a:lnTo>
                  <a:lnTo>
                    <a:pt x="5" y="2260"/>
                  </a:lnTo>
                  <a:lnTo>
                    <a:pt x="15" y="2200"/>
                  </a:lnTo>
                  <a:lnTo>
                    <a:pt x="30" y="2141"/>
                  </a:lnTo>
                  <a:lnTo>
                    <a:pt x="51" y="2083"/>
                  </a:lnTo>
                  <a:lnTo>
                    <a:pt x="75" y="2027"/>
                  </a:lnTo>
                  <a:lnTo>
                    <a:pt x="104" y="1972"/>
                  </a:lnTo>
                  <a:lnTo>
                    <a:pt x="139" y="1920"/>
                  </a:lnTo>
                  <a:lnTo>
                    <a:pt x="178" y="1869"/>
                  </a:lnTo>
                  <a:lnTo>
                    <a:pt x="224" y="1822"/>
                  </a:lnTo>
                  <a:lnTo>
                    <a:pt x="1815" y="281"/>
                  </a:lnTo>
                  <a:lnTo>
                    <a:pt x="1872" y="230"/>
                  </a:lnTo>
                  <a:lnTo>
                    <a:pt x="1931" y="183"/>
                  </a:lnTo>
                  <a:lnTo>
                    <a:pt x="1992" y="143"/>
                  </a:lnTo>
                  <a:lnTo>
                    <a:pt x="2057" y="108"/>
                  </a:lnTo>
                  <a:lnTo>
                    <a:pt x="2123" y="76"/>
                  </a:lnTo>
                  <a:lnTo>
                    <a:pt x="2191" y="51"/>
                  </a:lnTo>
                  <a:lnTo>
                    <a:pt x="2261" y="31"/>
                  </a:lnTo>
                  <a:lnTo>
                    <a:pt x="2331" y="15"/>
                  </a:lnTo>
                  <a:lnTo>
                    <a:pt x="2402" y="5"/>
                  </a:lnTo>
                  <a:lnTo>
                    <a:pt x="2474"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sp>
          <p:nvSpPr>
            <p:cNvPr id="82" name="자유형 29"/>
            <p:cNvSpPr>
              <a:spLocks/>
            </p:cNvSpPr>
            <p:nvPr/>
          </p:nvSpPr>
          <p:spPr bwMode="auto">
            <a:xfrm>
              <a:off x="6431333" y="4595226"/>
              <a:ext cx="273699" cy="239540"/>
            </a:xfrm>
            <a:custGeom>
              <a:avLst/>
              <a:gdLst>
                <a:gd name="connsiteX0" fmla="*/ 149021 w 448462"/>
                <a:gd name="connsiteY0" fmla="*/ 328125 h 392491"/>
                <a:gd name="connsiteX1" fmla="*/ 210588 w 448462"/>
                <a:gd name="connsiteY1" fmla="*/ 357224 h 392491"/>
                <a:gd name="connsiteX2" fmla="*/ 160375 w 448462"/>
                <a:gd name="connsiteY2" fmla="*/ 391211 h 392491"/>
                <a:gd name="connsiteX3" fmla="*/ 158502 w 448462"/>
                <a:gd name="connsiteY3" fmla="*/ 392025 h 392491"/>
                <a:gd name="connsiteX4" fmla="*/ 156629 w 448462"/>
                <a:gd name="connsiteY4" fmla="*/ 392491 h 392491"/>
                <a:gd name="connsiteX5" fmla="*/ 154757 w 448462"/>
                <a:gd name="connsiteY5" fmla="*/ 392375 h 392491"/>
                <a:gd name="connsiteX6" fmla="*/ 153001 w 448462"/>
                <a:gd name="connsiteY6" fmla="*/ 391676 h 392491"/>
                <a:gd name="connsiteX7" fmla="*/ 151362 w 448462"/>
                <a:gd name="connsiteY7" fmla="*/ 390396 h 392491"/>
                <a:gd name="connsiteX8" fmla="*/ 150075 w 448462"/>
                <a:gd name="connsiteY8" fmla="*/ 388883 h 392491"/>
                <a:gd name="connsiteX9" fmla="*/ 149255 w 448462"/>
                <a:gd name="connsiteY9" fmla="*/ 387137 h 392491"/>
                <a:gd name="connsiteX10" fmla="*/ 149021 w 448462"/>
                <a:gd name="connsiteY10" fmla="*/ 385158 h 392491"/>
                <a:gd name="connsiteX11" fmla="*/ 441235 w 448462"/>
                <a:gd name="connsiteY11" fmla="*/ 0 h 392491"/>
                <a:gd name="connsiteX12" fmla="*/ 442983 w 448462"/>
                <a:gd name="connsiteY12" fmla="*/ 233 h 392491"/>
                <a:gd name="connsiteX13" fmla="*/ 444615 w 448462"/>
                <a:gd name="connsiteY13" fmla="*/ 816 h 392491"/>
                <a:gd name="connsiteX14" fmla="*/ 446131 w 448462"/>
                <a:gd name="connsiteY14" fmla="*/ 1866 h 392491"/>
                <a:gd name="connsiteX15" fmla="*/ 447530 w 448462"/>
                <a:gd name="connsiteY15" fmla="*/ 3615 h 392491"/>
                <a:gd name="connsiteX16" fmla="*/ 448346 w 448462"/>
                <a:gd name="connsiteY16" fmla="*/ 5714 h 392491"/>
                <a:gd name="connsiteX17" fmla="*/ 448462 w 448462"/>
                <a:gd name="connsiteY17" fmla="*/ 7696 h 392491"/>
                <a:gd name="connsiteX18" fmla="*/ 447879 w 448462"/>
                <a:gd name="connsiteY18" fmla="*/ 9911 h 392491"/>
                <a:gd name="connsiteX19" fmla="*/ 307990 w 448462"/>
                <a:gd name="connsiteY19" fmla="*/ 362641 h 392491"/>
                <a:gd name="connsiteX20" fmla="*/ 306708 w 448462"/>
                <a:gd name="connsiteY20" fmla="*/ 364973 h 392491"/>
                <a:gd name="connsiteX21" fmla="*/ 305076 w 448462"/>
                <a:gd name="connsiteY21" fmla="*/ 366955 h 392491"/>
                <a:gd name="connsiteX22" fmla="*/ 303094 w 448462"/>
                <a:gd name="connsiteY22" fmla="*/ 368588 h 392491"/>
                <a:gd name="connsiteX23" fmla="*/ 300646 w 448462"/>
                <a:gd name="connsiteY23" fmla="*/ 369870 h 392491"/>
                <a:gd name="connsiteX24" fmla="*/ 298314 w 448462"/>
                <a:gd name="connsiteY24" fmla="*/ 370570 h 392491"/>
                <a:gd name="connsiteX25" fmla="*/ 295983 w 448462"/>
                <a:gd name="connsiteY25" fmla="*/ 370803 h 392491"/>
                <a:gd name="connsiteX26" fmla="*/ 293068 w 448462"/>
                <a:gd name="connsiteY26" fmla="*/ 370453 h 392491"/>
                <a:gd name="connsiteX27" fmla="*/ 290387 w 448462"/>
                <a:gd name="connsiteY27" fmla="*/ 369404 h 392491"/>
                <a:gd name="connsiteX28" fmla="*/ 148982 w 448462"/>
                <a:gd name="connsiteY28" fmla="*/ 302123 h 392491"/>
                <a:gd name="connsiteX29" fmla="*/ 347858 w 448462"/>
                <a:gd name="connsiteY29" fmla="*/ 102379 h 392491"/>
                <a:gd name="connsiteX30" fmla="*/ 120771 w 448462"/>
                <a:gd name="connsiteY30" fmla="*/ 288830 h 392491"/>
                <a:gd name="connsiteX31" fmla="*/ 7344 w 448462"/>
                <a:gd name="connsiteY31" fmla="*/ 234842 h 392491"/>
                <a:gd name="connsiteX32" fmla="*/ 4896 w 448462"/>
                <a:gd name="connsiteY32" fmla="*/ 233209 h 392491"/>
                <a:gd name="connsiteX33" fmla="*/ 2798 w 448462"/>
                <a:gd name="connsiteY33" fmla="*/ 231227 h 392491"/>
                <a:gd name="connsiteX34" fmla="*/ 1282 w 448462"/>
                <a:gd name="connsiteY34" fmla="*/ 228895 h 392491"/>
                <a:gd name="connsiteX35" fmla="*/ 349 w 448462"/>
                <a:gd name="connsiteY35" fmla="*/ 226213 h 392491"/>
                <a:gd name="connsiteX36" fmla="*/ 0 w 448462"/>
                <a:gd name="connsiteY36" fmla="*/ 223298 h 392491"/>
                <a:gd name="connsiteX37" fmla="*/ 233 w 448462"/>
                <a:gd name="connsiteY37" fmla="*/ 220499 h 392491"/>
                <a:gd name="connsiteX38" fmla="*/ 1165 w 448462"/>
                <a:gd name="connsiteY38" fmla="*/ 217701 h 392491"/>
                <a:gd name="connsiteX39" fmla="*/ 2681 w 448462"/>
                <a:gd name="connsiteY39" fmla="*/ 215252 h 392491"/>
                <a:gd name="connsiteX40" fmla="*/ 4779 w 448462"/>
                <a:gd name="connsiteY40" fmla="*/ 213270 h 392491"/>
                <a:gd name="connsiteX41" fmla="*/ 7227 w 448462"/>
                <a:gd name="connsiteY41" fmla="*/ 211754 h 392491"/>
                <a:gd name="connsiteX42" fmla="*/ 437971 w 448462"/>
                <a:gd name="connsiteY42" fmla="*/ 583 h 392491"/>
                <a:gd name="connsiteX43" fmla="*/ 439603 w 448462"/>
                <a:gd name="connsiteY43" fmla="*/ 117 h 39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8462" h="392491">
                  <a:moveTo>
                    <a:pt x="149021" y="328125"/>
                  </a:moveTo>
                  <a:lnTo>
                    <a:pt x="210588" y="357224"/>
                  </a:lnTo>
                  <a:lnTo>
                    <a:pt x="160375" y="391211"/>
                  </a:lnTo>
                  <a:lnTo>
                    <a:pt x="158502" y="392025"/>
                  </a:lnTo>
                  <a:lnTo>
                    <a:pt x="156629" y="392491"/>
                  </a:lnTo>
                  <a:lnTo>
                    <a:pt x="154757" y="392375"/>
                  </a:lnTo>
                  <a:lnTo>
                    <a:pt x="153001" y="391676"/>
                  </a:lnTo>
                  <a:lnTo>
                    <a:pt x="151362" y="390396"/>
                  </a:lnTo>
                  <a:lnTo>
                    <a:pt x="150075" y="388883"/>
                  </a:lnTo>
                  <a:lnTo>
                    <a:pt x="149255" y="387137"/>
                  </a:lnTo>
                  <a:lnTo>
                    <a:pt x="149021" y="385158"/>
                  </a:lnTo>
                  <a:close/>
                  <a:moveTo>
                    <a:pt x="441235" y="0"/>
                  </a:moveTo>
                  <a:lnTo>
                    <a:pt x="442983" y="233"/>
                  </a:lnTo>
                  <a:lnTo>
                    <a:pt x="444615" y="816"/>
                  </a:lnTo>
                  <a:lnTo>
                    <a:pt x="446131" y="1866"/>
                  </a:lnTo>
                  <a:lnTo>
                    <a:pt x="447530" y="3615"/>
                  </a:lnTo>
                  <a:lnTo>
                    <a:pt x="448346" y="5714"/>
                  </a:lnTo>
                  <a:lnTo>
                    <a:pt x="448462" y="7696"/>
                  </a:lnTo>
                  <a:lnTo>
                    <a:pt x="447879" y="9911"/>
                  </a:lnTo>
                  <a:lnTo>
                    <a:pt x="307990" y="362641"/>
                  </a:lnTo>
                  <a:lnTo>
                    <a:pt x="306708" y="364973"/>
                  </a:lnTo>
                  <a:lnTo>
                    <a:pt x="305076" y="366955"/>
                  </a:lnTo>
                  <a:lnTo>
                    <a:pt x="303094" y="368588"/>
                  </a:lnTo>
                  <a:lnTo>
                    <a:pt x="300646" y="369870"/>
                  </a:lnTo>
                  <a:lnTo>
                    <a:pt x="298314" y="370570"/>
                  </a:lnTo>
                  <a:lnTo>
                    <a:pt x="295983" y="370803"/>
                  </a:lnTo>
                  <a:lnTo>
                    <a:pt x="293068" y="370453"/>
                  </a:lnTo>
                  <a:lnTo>
                    <a:pt x="290387" y="369404"/>
                  </a:lnTo>
                  <a:lnTo>
                    <a:pt x="148982" y="302123"/>
                  </a:lnTo>
                  <a:lnTo>
                    <a:pt x="347858" y="102379"/>
                  </a:lnTo>
                  <a:lnTo>
                    <a:pt x="120771" y="288830"/>
                  </a:lnTo>
                  <a:lnTo>
                    <a:pt x="7344" y="234842"/>
                  </a:lnTo>
                  <a:lnTo>
                    <a:pt x="4896" y="233209"/>
                  </a:lnTo>
                  <a:lnTo>
                    <a:pt x="2798" y="231227"/>
                  </a:lnTo>
                  <a:lnTo>
                    <a:pt x="1282" y="228895"/>
                  </a:lnTo>
                  <a:lnTo>
                    <a:pt x="349" y="226213"/>
                  </a:lnTo>
                  <a:lnTo>
                    <a:pt x="0" y="223298"/>
                  </a:lnTo>
                  <a:lnTo>
                    <a:pt x="233" y="220499"/>
                  </a:lnTo>
                  <a:lnTo>
                    <a:pt x="1165" y="217701"/>
                  </a:lnTo>
                  <a:lnTo>
                    <a:pt x="2681" y="215252"/>
                  </a:lnTo>
                  <a:lnTo>
                    <a:pt x="4779" y="213270"/>
                  </a:lnTo>
                  <a:lnTo>
                    <a:pt x="7227" y="211754"/>
                  </a:lnTo>
                  <a:lnTo>
                    <a:pt x="437971" y="583"/>
                  </a:lnTo>
                  <a:lnTo>
                    <a:pt x="439603" y="117"/>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ko-KR" altLang="en-US" sz="1013">
                <a:solidFill>
                  <a:prstClr val="black"/>
                </a:solidFill>
              </a:endParaRPr>
            </a:p>
          </p:txBody>
        </p:sp>
        <p:grpSp>
          <p:nvGrpSpPr>
            <p:cNvPr id="83" name="Group 20"/>
            <p:cNvGrpSpPr>
              <a:grpSpLocks noChangeAspect="1"/>
            </p:cNvGrpSpPr>
            <p:nvPr/>
          </p:nvGrpSpPr>
          <p:grpSpPr bwMode="auto">
            <a:xfrm>
              <a:off x="7379438" y="3281788"/>
              <a:ext cx="215847" cy="294425"/>
              <a:chOff x="2597" y="4163"/>
              <a:chExt cx="217" cy="296"/>
            </a:xfrm>
            <a:solidFill>
              <a:schemeClr val="tx1">
                <a:lumMod val="65000"/>
                <a:lumOff val="35000"/>
              </a:schemeClr>
            </a:solidFill>
          </p:grpSpPr>
          <p:sp>
            <p:nvSpPr>
              <p:cNvPr id="84" name="Freeform 22"/>
              <p:cNvSpPr>
                <a:spLocks noEditPoints="1"/>
              </p:cNvSpPr>
              <p:nvPr/>
            </p:nvSpPr>
            <p:spPr bwMode="auto">
              <a:xfrm>
                <a:off x="2630" y="4163"/>
                <a:ext cx="151" cy="176"/>
              </a:xfrm>
              <a:custGeom>
                <a:avLst/>
                <a:gdLst>
                  <a:gd name="T0" fmla="*/ 410 w 1662"/>
                  <a:gd name="T1" fmla="*/ 645 h 1942"/>
                  <a:gd name="T2" fmla="*/ 309 w 1662"/>
                  <a:gd name="T3" fmla="*/ 847 h 1942"/>
                  <a:gd name="T4" fmla="*/ 255 w 1662"/>
                  <a:gd name="T5" fmla="*/ 1023 h 1942"/>
                  <a:gd name="T6" fmla="*/ 263 w 1662"/>
                  <a:gd name="T7" fmla="*/ 1206 h 1942"/>
                  <a:gd name="T8" fmla="*/ 347 w 1662"/>
                  <a:gd name="T9" fmla="*/ 1429 h 1942"/>
                  <a:gd name="T10" fmla="*/ 476 w 1662"/>
                  <a:gd name="T11" fmla="*/ 1620 h 1942"/>
                  <a:gd name="T12" fmla="*/ 638 w 1662"/>
                  <a:gd name="T13" fmla="*/ 1753 h 1942"/>
                  <a:gd name="T14" fmla="*/ 825 w 1662"/>
                  <a:gd name="T15" fmla="*/ 1803 h 1942"/>
                  <a:gd name="T16" fmla="*/ 1013 w 1662"/>
                  <a:gd name="T17" fmla="*/ 1753 h 1942"/>
                  <a:gd name="T18" fmla="*/ 1176 w 1662"/>
                  <a:gd name="T19" fmla="*/ 1619 h 1942"/>
                  <a:gd name="T20" fmla="*/ 1305 w 1662"/>
                  <a:gd name="T21" fmla="*/ 1428 h 1942"/>
                  <a:gd name="T22" fmla="*/ 1388 w 1662"/>
                  <a:gd name="T23" fmla="*/ 1205 h 1942"/>
                  <a:gd name="T24" fmla="*/ 1418 w 1662"/>
                  <a:gd name="T25" fmla="*/ 974 h 1942"/>
                  <a:gd name="T26" fmla="*/ 1266 w 1662"/>
                  <a:gd name="T27" fmla="*/ 836 h 1942"/>
                  <a:gd name="T28" fmla="*/ 1012 w 1662"/>
                  <a:gd name="T29" fmla="*/ 794 h 1942"/>
                  <a:gd name="T30" fmla="*/ 806 w 1662"/>
                  <a:gd name="T31" fmla="*/ 713 h 1942"/>
                  <a:gd name="T32" fmla="*/ 646 w 1662"/>
                  <a:gd name="T33" fmla="*/ 610 h 1942"/>
                  <a:gd name="T34" fmla="*/ 526 w 1662"/>
                  <a:gd name="T35" fmla="*/ 499 h 1942"/>
                  <a:gd name="T36" fmla="*/ 944 w 1662"/>
                  <a:gd name="T37" fmla="*/ 23 h 1942"/>
                  <a:gd name="T38" fmla="*/ 1152 w 1662"/>
                  <a:gd name="T39" fmla="*/ 118 h 1942"/>
                  <a:gd name="T40" fmla="*/ 1271 w 1662"/>
                  <a:gd name="T41" fmla="*/ 205 h 1942"/>
                  <a:gd name="T42" fmla="*/ 1388 w 1662"/>
                  <a:gd name="T43" fmla="*/ 323 h 1942"/>
                  <a:gd name="T44" fmla="*/ 1455 w 1662"/>
                  <a:gd name="T45" fmla="*/ 429 h 1942"/>
                  <a:gd name="T46" fmla="*/ 1524 w 1662"/>
                  <a:gd name="T47" fmla="*/ 626 h 1942"/>
                  <a:gd name="T48" fmla="*/ 1555 w 1662"/>
                  <a:gd name="T49" fmla="*/ 892 h 1942"/>
                  <a:gd name="T50" fmla="*/ 1619 w 1662"/>
                  <a:gd name="T51" fmla="*/ 939 h 1942"/>
                  <a:gd name="T52" fmla="*/ 1657 w 1662"/>
                  <a:gd name="T53" fmla="*/ 1032 h 1942"/>
                  <a:gd name="T54" fmla="*/ 1655 w 1662"/>
                  <a:gd name="T55" fmla="*/ 1183 h 1942"/>
                  <a:gd name="T56" fmla="*/ 1611 w 1662"/>
                  <a:gd name="T57" fmla="*/ 1304 h 1942"/>
                  <a:gd name="T58" fmla="*/ 1537 w 1662"/>
                  <a:gd name="T59" fmla="*/ 1372 h 1942"/>
                  <a:gd name="T60" fmla="*/ 1445 w 1662"/>
                  <a:gd name="T61" fmla="*/ 1454 h 1942"/>
                  <a:gd name="T62" fmla="*/ 1313 w 1662"/>
                  <a:gd name="T63" fmla="*/ 1670 h 1942"/>
                  <a:gd name="T64" fmla="*/ 1141 w 1662"/>
                  <a:gd name="T65" fmla="*/ 1836 h 1942"/>
                  <a:gd name="T66" fmla="*/ 937 w 1662"/>
                  <a:gd name="T67" fmla="*/ 1930 h 1942"/>
                  <a:gd name="T68" fmla="*/ 714 w 1662"/>
                  <a:gd name="T69" fmla="*/ 1930 h 1942"/>
                  <a:gd name="T70" fmla="*/ 510 w 1662"/>
                  <a:gd name="T71" fmla="*/ 1836 h 1942"/>
                  <a:gd name="T72" fmla="*/ 337 w 1662"/>
                  <a:gd name="T73" fmla="*/ 1669 h 1942"/>
                  <a:gd name="T74" fmla="*/ 205 w 1662"/>
                  <a:gd name="T75" fmla="*/ 1452 h 1942"/>
                  <a:gd name="T76" fmla="*/ 111 w 1662"/>
                  <a:gd name="T77" fmla="*/ 1364 h 1942"/>
                  <a:gd name="T78" fmla="*/ 39 w 1662"/>
                  <a:gd name="T79" fmla="*/ 1284 h 1942"/>
                  <a:gd name="T80" fmla="*/ 2 w 1662"/>
                  <a:gd name="T81" fmla="*/ 1143 h 1942"/>
                  <a:gd name="T82" fmla="*/ 9 w 1662"/>
                  <a:gd name="T83" fmla="*/ 1009 h 1942"/>
                  <a:gd name="T84" fmla="*/ 50 w 1662"/>
                  <a:gd name="T85" fmla="*/ 930 h 1942"/>
                  <a:gd name="T86" fmla="*/ 98 w 1662"/>
                  <a:gd name="T87" fmla="*/ 851 h 1942"/>
                  <a:gd name="T88" fmla="*/ 85 w 1662"/>
                  <a:gd name="T89" fmla="*/ 643 h 1942"/>
                  <a:gd name="T90" fmla="*/ 120 w 1662"/>
                  <a:gd name="T91" fmla="*/ 487 h 1942"/>
                  <a:gd name="T92" fmla="*/ 183 w 1662"/>
                  <a:gd name="T93" fmla="*/ 377 h 1942"/>
                  <a:gd name="T94" fmla="*/ 257 w 1662"/>
                  <a:gd name="T95" fmla="*/ 305 h 1942"/>
                  <a:gd name="T96" fmla="*/ 319 w 1662"/>
                  <a:gd name="T97" fmla="*/ 266 h 1942"/>
                  <a:gd name="T98" fmla="*/ 352 w 1662"/>
                  <a:gd name="T99" fmla="*/ 246 h 1942"/>
                  <a:gd name="T100" fmla="*/ 390 w 1662"/>
                  <a:gd name="T101" fmla="*/ 196 h 1942"/>
                  <a:gd name="T102" fmla="*/ 459 w 1662"/>
                  <a:gd name="T103" fmla="*/ 127 h 1942"/>
                  <a:gd name="T104" fmla="*/ 559 w 1662"/>
                  <a:gd name="T105" fmla="*/ 57 h 1942"/>
                  <a:gd name="T106" fmla="*/ 690 w 1662"/>
                  <a:gd name="T107" fmla="*/ 10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2" h="1942">
                    <a:moveTo>
                      <a:pt x="526" y="499"/>
                    </a:moveTo>
                    <a:lnTo>
                      <a:pt x="484" y="546"/>
                    </a:lnTo>
                    <a:lnTo>
                      <a:pt x="445" y="595"/>
                    </a:lnTo>
                    <a:lnTo>
                      <a:pt x="410" y="645"/>
                    </a:lnTo>
                    <a:lnTo>
                      <a:pt x="379" y="696"/>
                    </a:lnTo>
                    <a:lnTo>
                      <a:pt x="352" y="747"/>
                    </a:lnTo>
                    <a:lnTo>
                      <a:pt x="329" y="797"/>
                    </a:lnTo>
                    <a:lnTo>
                      <a:pt x="309" y="847"/>
                    </a:lnTo>
                    <a:lnTo>
                      <a:pt x="291" y="895"/>
                    </a:lnTo>
                    <a:lnTo>
                      <a:pt x="277" y="941"/>
                    </a:lnTo>
                    <a:lnTo>
                      <a:pt x="264" y="984"/>
                    </a:lnTo>
                    <a:lnTo>
                      <a:pt x="255" y="1023"/>
                    </a:lnTo>
                    <a:lnTo>
                      <a:pt x="247" y="1059"/>
                    </a:lnTo>
                    <a:lnTo>
                      <a:pt x="241" y="1091"/>
                    </a:lnTo>
                    <a:lnTo>
                      <a:pt x="250" y="1148"/>
                    </a:lnTo>
                    <a:lnTo>
                      <a:pt x="263" y="1206"/>
                    </a:lnTo>
                    <a:lnTo>
                      <a:pt x="280" y="1263"/>
                    </a:lnTo>
                    <a:lnTo>
                      <a:pt x="299" y="1320"/>
                    </a:lnTo>
                    <a:lnTo>
                      <a:pt x="322" y="1375"/>
                    </a:lnTo>
                    <a:lnTo>
                      <a:pt x="347" y="1429"/>
                    </a:lnTo>
                    <a:lnTo>
                      <a:pt x="375" y="1480"/>
                    </a:lnTo>
                    <a:lnTo>
                      <a:pt x="406" y="1530"/>
                    </a:lnTo>
                    <a:lnTo>
                      <a:pt x="440" y="1576"/>
                    </a:lnTo>
                    <a:lnTo>
                      <a:pt x="476" y="1620"/>
                    </a:lnTo>
                    <a:lnTo>
                      <a:pt x="513" y="1659"/>
                    </a:lnTo>
                    <a:lnTo>
                      <a:pt x="553" y="1695"/>
                    </a:lnTo>
                    <a:lnTo>
                      <a:pt x="594" y="1726"/>
                    </a:lnTo>
                    <a:lnTo>
                      <a:pt x="638" y="1753"/>
                    </a:lnTo>
                    <a:lnTo>
                      <a:pt x="683" y="1774"/>
                    </a:lnTo>
                    <a:lnTo>
                      <a:pt x="729" y="1789"/>
                    </a:lnTo>
                    <a:lnTo>
                      <a:pt x="777" y="1800"/>
                    </a:lnTo>
                    <a:lnTo>
                      <a:pt x="825" y="1803"/>
                    </a:lnTo>
                    <a:lnTo>
                      <a:pt x="875" y="1800"/>
                    </a:lnTo>
                    <a:lnTo>
                      <a:pt x="922" y="1789"/>
                    </a:lnTo>
                    <a:lnTo>
                      <a:pt x="968" y="1774"/>
                    </a:lnTo>
                    <a:lnTo>
                      <a:pt x="1013" y="1753"/>
                    </a:lnTo>
                    <a:lnTo>
                      <a:pt x="1056" y="1726"/>
                    </a:lnTo>
                    <a:lnTo>
                      <a:pt x="1099" y="1695"/>
                    </a:lnTo>
                    <a:lnTo>
                      <a:pt x="1139" y="1659"/>
                    </a:lnTo>
                    <a:lnTo>
                      <a:pt x="1176" y="1619"/>
                    </a:lnTo>
                    <a:lnTo>
                      <a:pt x="1212" y="1576"/>
                    </a:lnTo>
                    <a:lnTo>
                      <a:pt x="1245" y="1529"/>
                    </a:lnTo>
                    <a:lnTo>
                      <a:pt x="1276" y="1480"/>
                    </a:lnTo>
                    <a:lnTo>
                      <a:pt x="1305" y="1428"/>
                    </a:lnTo>
                    <a:lnTo>
                      <a:pt x="1330" y="1374"/>
                    </a:lnTo>
                    <a:lnTo>
                      <a:pt x="1353" y="1319"/>
                    </a:lnTo>
                    <a:lnTo>
                      <a:pt x="1372" y="1262"/>
                    </a:lnTo>
                    <a:lnTo>
                      <a:pt x="1388" y="1205"/>
                    </a:lnTo>
                    <a:lnTo>
                      <a:pt x="1401" y="1147"/>
                    </a:lnTo>
                    <a:lnTo>
                      <a:pt x="1411" y="1089"/>
                    </a:lnTo>
                    <a:lnTo>
                      <a:pt x="1416" y="1032"/>
                    </a:lnTo>
                    <a:lnTo>
                      <a:pt x="1418" y="974"/>
                    </a:lnTo>
                    <a:lnTo>
                      <a:pt x="1417" y="904"/>
                    </a:lnTo>
                    <a:lnTo>
                      <a:pt x="1414" y="838"/>
                    </a:lnTo>
                    <a:lnTo>
                      <a:pt x="1339" y="839"/>
                    </a:lnTo>
                    <a:lnTo>
                      <a:pt x="1266" y="836"/>
                    </a:lnTo>
                    <a:lnTo>
                      <a:pt x="1198" y="830"/>
                    </a:lnTo>
                    <a:lnTo>
                      <a:pt x="1133" y="820"/>
                    </a:lnTo>
                    <a:lnTo>
                      <a:pt x="1070" y="808"/>
                    </a:lnTo>
                    <a:lnTo>
                      <a:pt x="1012" y="794"/>
                    </a:lnTo>
                    <a:lnTo>
                      <a:pt x="956" y="777"/>
                    </a:lnTo>
                    <a:lnTo>
                      <a:pt x="903" y="757"/>
                    </a:lnTo>
                    <a:lnTo>
                      <a:pt x="853" y="737"/>
                    </a:lnTo>
                    <a:lnTo>
                      <a:pt x="806" y="713"/>
                    </a:lnTo>
                    <a:lnTo>
                      <a:pt x="762" y="690"/>
                    </a:lnTo>
                    <a:lnTo>
                      <a:pt x="721" y="664"/>
                    </a:lnTo>
                    <a:lnTo>
                      <a:pt x="682" y="638"/>
                    </a:lnTo>
                    <a:lnTo>
                      <a:pt x="646" y="610"/>
                    </a:lnTo>
                    <a:lnTo>
                      <a:pt x="612" y="583"/>
                    </a:lnTo>
                    <a:lnTo>
                      <a:pt x="581" y="555"/>
                    </a:lnTo>
                    <a:lnTo>
                      <a:pt x="552" y="527"/>
                    </a:lnTo>
                    <a:lnTo>
                      <a:pt x="526" y="499"/>
                    </a:lnTo>
                    <a:close/>
                    <a:moveTo>
                      <a:pt x="808" y="0"/>
                    </a:moveTo>
                    <a:lnTo>
                      <a:pt x="851" y="3"/>
                    </a:lnTo>
                    <a:lnTo>
                      <a:pt x="897" y="11"/>
                    </a:lnTo>
                    <a:lnTo>
                      <a:pt x="944" y="23"/>
                    </a:lnTo>
                    <a:lnTo>
                      <a:pt x="993" y="39"/>
                    </a:lnTo>
                    <a:lnTo>
                      <a:pt x="1044" y="60"/>
                    </a:lnTo>
                    <a:lnTo>
                      <a:pt x="1097" y="86"/>
                    </a:lnTo>
                    <a:lnTo>
                      <a:pt x="1152" y="118"/>
                    </a:lnTo>
                    <a:lnTo>
                      <a:pt x="1179" y="135"/>
                    </a:lnTo>
                    <a:lnTo>
                      <a:pt x="1208" y="155"/>
                    </a:lnTo>
                    <a:lnTo>
                      <a:pt x="1239" y="179"/>
                    </a:lnTo>
                    <a:lnTo>
                      <a:pt x="1271" y="205"/>
                    </a:lnTo>
                    <a:lnTo>
                      <a:pt x="1304" y="233"/>
                    </a:lnTo>
                    <a:lnTo>
                      <a:pt x="1334" y="261"/>
                    </a:lnTo>
                    <a:lnTo>
                      <a:pt x="1363" y="292"/>
                    </a:lnTo>
                    <a:lnTo>
                      <a:pt x="1388" y="323"/>
                    </a:lnTo>
                    <a:lnTo>
                      <a:pt x="1409" y="353"/>
                    </a:lnTo>
                    <a:lnTo>
                      <a:pt x="1409" y="353"/>
                    </a:lnTo>
                    <a:lnTo>
                      <a:pt x="1433" y="389"/>
                    </a:lnTo>
                    <a:lnTo>
                      <a:pt x="1455" y="429"/>
                    </a:lnTo>
                    <a:lnTo>
                      <a:pt x="1475" y="472"/>
                    </a:lnTo>
                    <a:lnTo>
                      <a:pt x="1493" y="519"/>
                    </a:lnTo>
                    <a:lnTo>
                      <a:pt x="1509" y="570"/>
                    </a:lnTo>
                    <a:lnTo>
                      <a:pt x="1524" y="626"/>
                    </a:lnTo>
                    <a:lnTo>
                      <a:pt x="1535" y="685"/>
                    </a:lnTo>
                    <a:lnTo>
                      <a:pt x="1545" y="749"/>
                    </a:lnTo>
                    <a:lnTo>
                      <a:pt x="1551" y="817"/>
                    </a:lnTo>
                    <a:lnTo>
                      <a:pt x="1555" y="892"/>
                    </a:lnTo>
                    <a:lnTo>
                      <a:pt x="1573" y="900"/>
                    </a:lnTo>
                    <a:lnTo>
                      <a:pt x="1590" y="910"/>
                    </a:lnTo>
                    <a:lnTo>
                      <a:pt x="1605" y="922"/>
                    </a:lnTo>
                    <a:lnTo>
                      <a:pt x="1619" y="939"/>
                    </a:lnTo>
                    <a:lnTo>
                      <a:pt x="1632" y="957"/>
                    </a:lnTo>
                    <a:lnTo>
                      <a:pt x="1642" y="979"/>
                    </a:lnTo>
                    <a:lnTo>
                      <a:pt x="1651" y="1003"/>
                    </a:lnTo>
                    <a:lnTo>
                      <a:pt x="1657" y="1032"/>
                    </a:lnTo>
                    <a:lnTo>
                      <a:pt x="1661" y="1064"/>
                    </a:lnTo>
                    <a:lnTo>
                      <a:pt x="1662" y="1102"/>
                    </a:lnTo>
                    <a:lnTo>
                      <a:pt x="1660" y="1143"/>
                    </a:lnTo>
                    <a:lnTo>
                      <a:pt x="1655" y="1183"/>
                    </a:lnTo>
                    <a:lnTo>
                      <a:pt x="1648" y="1218"/>
                    </a:lnTo>
                    <a:lnTo>
                      <a:pt x="1638" y="1250"/>
                    </a:lnTo>
                    <a:lnTo>
                      <a:pt x="1625" y="1278"/>
                    </a:lnTo>
                    <a:lnTo>
                      <a:pt x="1611" y="1304"/>
                    </a:lnTo>
                    <a:lnTo>
                      <a:pt x="1595" y="1325"/>
                    </a:lnTo>
                    <a:lnTo>
                      <a:pt x="1577" y="1344"/>
                    </a:lnTo>
                    <a:lnTo>
                      <a:pt x="1558" y="1360"/>
                    </a:lnTo>
                    <a:lnTo>
                      <a:pt x="1537" y="1372"/>
                    </a:lnTo>
                    <a:lnTo>
                      <a:pt x="1515" y="1382"/>
                    </a:lnTo>
                    <a:lnTo>
                      <a:pt x="1493" y="1390"/>
                    </a:lnTo>
                    <a:lnTo>
                      <a:pt x="1471" y="1395"/>
                    </a:lnTo>
                    <a:lnTo>
                      <a:pt x="1445" y="1454"/>
                    </a:lnTo>
                    <a:lnTo>
                      <a:pt x="1416" y="1512"/>
                    </a:lnTo>
                    <a:lnTo>
                      <a:pt x="1385" y="1567"/>
                    </a:lnTo>
                    <a:lnTo>
                      <a:pt x="1350" y="1620"/>
                    </a:lnTo>
                    <a:lnTo>
                      <a:pt x="1313" y="1670"/>
                    </a:lnTo>
                    <a:lnTo>
                      <a:pt x="1273" y="1717"/>
                    </a:lnTo>
                    <a:lnTo>
                      <a:pt x="1231" y="1761"/>
                    </a:lnTo>
                    <a:lnTo>
                      <a:pt x="1187" y="1801"/>
                    </a:lnTo>
                    <a:lnTo>
                      <a:pt x="1141" y="1836"/>
                    </a:lnTo>
                    <a:lnTo>
                      <a:pt x="1092" y="1868"/>
                    </a:lnTo>
                    <a:lnTo>
                      <a:pt x="1042" y="1893"/>
                    </a:lnTo>
                    <a:lnTo>
                      <a:pt x="990" y="1915"/>
                    </a:lnTo>
                    <a:lnTo>
                      <a:pt x="937" y="1930"/>
                    </a:lnTo>
                    <a:lnTo>
                      <a:pt x="882" y="1939"/>
                    </a:lnTo>
                    <a:lnTo>
                      <a:pt x="825" y="1942"/>
                    </a:lnTo>
                    <a:lnTo>
                      <a:pt x="769" y="1939"/>
                    </a:lnTo>
                    <a:lnTo>
                      <a:pt x="714" y="1930"/>
                    </a:lnTo>
                    <a:lnTo>
                      <a:pt x="661" y="1915"/>
                    </a:lnTo>
                    <a:lnTo>
                      <a:pt x="608" y="1893"/>
                    </a:lnTo>
                    <a:lnTo>
                      <a:pt x="558" y="1867"/>
                    </a:lnTo>
                    <a:lnTo>
                      <a:pt x="510" y="1836"/>
                    </a:lnTo>
                    <a:lnTo>
                      <a:pt x="464" y="1800"/>
                    </a:lnTo>
                    <a:lnTo>
                      <a:pt x="419" y="1760"/>
                    </a:lnTo>
                    <a:lnTo>
                      <a:pt x="377" y="1716"/>
                    </a:lnTo>
                    <a:lnTo>
                      <a:pt x="337" y="1669"/>
                    </a:lnTo>
                    <a:lnTo>
                      <a:pt x="300" y="1618"/>
                    </a:lnTo>
                    <a:lnTo>
                      <a:pt x="266" y="1565"/>
                    </a:lnTo>
                    <a:lnTo>
                      <a:pt x="234" y="1510"/>
                    </a:lnTo>
                    <a:lnTo>
                      <a:pt x="205" y="1452"/>
                    </a:lnTo>
                    <a:lnTo>
                      <a:pt x="179" y="1392"/>
                    </a:lnTo>
                    <a:lnTo>
                      <a:pt x="156" y="1386"/>
                    </a:lnTo>
                    <a:lnTo>
                      <a:pt x="133" y="1376"/>
                    </a:lnTo>
                    <a:lnTo>
                      <a:pt x="111" y="1364"/>
                    </a:lnTo>
                    <a:lnTo>
                      <a:pt x="91" y="1349"/>
                    </a:lnTo>
                    <a:lnTo>
                      <a:pt x="72" y="1330"/>
                    </a:lnTo>
                    <a:lnTo>
                      <a:pt x="55" y="1309"/>
                    </a:lnTo>
                    <a:lnTo>
                      <a:pt x="39" y="1284"/>
                    </a:lnTo>
                    <a:lnTo>
                      <a:pt x="26" y="1254"/>
                    </a:lnTo>
                    <a:lnTo>
                      <a:pt x="15" y="1221"/>
                    </a:lnTo>
                    <a:lnTo>
                      <a:pt x="7" y="1184"/>
                    </a:lnTo>
                    <a:lnTo>
                      <a:pt x="2" y="1143"/>
                    </a:lnTo>
                    <a:lnTo>
                      <a:pt x="0" y="1104"/>
                    </a:lnTo>
                    <a:lnTo>
                      <a:pt x="1" y="1068"/>
                    </a:lnTo>
                    <a:lnTo>
                      <a:pt x="4" y="1038"/>
                    </a:lnTo>
                    <a:lnTo>
                      <a:pt x="9" y="1009"/>
                    </a:lnTo>
                    <a:lnTo>
                      <a:pt x="17" y="985"/>
                    </a:lnTo>
                    <a:lnTo>
                      <a:pt x="27" y="964"/>
                    </a:lnTo>
                    <a:lnTo>
                      <a:pt x="38" y="946"/>
                    </a:lnTo>
                    <a:lnTo>
                      <a:pt x="50" y="930"/>
                    </a:lnTo>
                    <a:lnTo>
                      <a:pt x="65" y="916"/>
                    </a:lnTo>
                    <a:lnTo>
                      <a:pt x="80" y="906"/>
                    </a:lnTo>
                    <a:lnTo>
                      <a:pt x="96" y="897"/>
                    </a:lnTo>
                    <a:lnTo>
                      <a:pt x="98" y="851"/>
                    </a:lnTo>
                    <a:lnTo>
                      <a:pt x="89" y="794"/>
                    </a:lnTo>
                    <a:lnTo>
                      <a:pt x="85" y="740"/>
                    </a:lnTo>
                    <a:lnTo>
                      <a:pt x="83" y="690"/>
                    </a:lnTo>
                    <a:lnTo>
                      <a:pt x="85" y="643"/>
                    </a:lnTo>
                    <a:lnTo>
                      <a:pt x="90" y="599"/>
                    </a:lnTo>
                    <a:lnTo>
                      <a:pt x="98" y="559"/>
                    </a:lnTo>
                    <a:lnTo>
                      <a:pt x="108" y="522"/>
                    </a:lnTo>
                    <a:lnTo>
                      <a:pt x="120" y="487"/>
                    </a:lnTo>
                    <a:lnTo>
                      <a:pt x="134" y="455"/>
                    </a:lnTo>
                    <a:lnTo>
                      <a:pt x="149" y="427"/>
                    </a:lnTo>
                    <a:lnTo>
                      <a:pt x="166" y="400"/>
                    </a:lnTo>
                    <a:lnTo>
                      <a:pt x="183" y="377"/>
                    </a:lnTo>
                    <a:lnTo>
                      <a:pt x="202" y="355"/>
                    </a:lnTo>
                    <a:lnTo>
                      <a:pt x="220" y="337"/>
                    </a:lnTo>
                    <a:lnTo>
                      <a:pt x="239" y="320"/>
                    </a:lnTo>
                    <a:lnTo>
                      <a:pt x="257" y="305"/>
                    </a:lnTo>
                    <a:lnTo>
                      <a:pt x="274" y="293"/>
                    </a:lnTo>
                    <a:lnTo>
                      <a:pt x="290" y="282"/>
                    </a:lnTo>
                    <a:lnTo>
                      <a:pt x="305" y="273"/>
                    </a:lnTo>
                    <a:lnTo>
                      <a:pt x="319" y="266"/>
                    </a:lnTo>
                    <a:lnTo>
                      <a:pt x="331" y="260"/>
                    </a:lnTo>
                    <a:lnTo>
                      <a:pt x="341" y="255"/>
                    </a:lnTo>
                    <a:lnTo>
                      <a:pt x="348" y="253"/>
                    </a:lnTo>
                    <a:lnTo>
                      <a:pt x="352" y="246"/>
                    </a:lnTo>
                    <a:lnTo>
                      <a:pt x="359" y="237"/>
                    </a:lnTo>
                    <a:lnTo>
                      <a:pt x="367" y="225"/>
                    </a:lnTo>
                    <a:lnTo>
                      <a:pt x="377" y="212"/>
                    </a:lnTo>
                    <a:lnTo>
                      <a:pt x="390" y="196"/>
                    </a:lnTo>
                    <a:lnTo>
                      <a:pt x="404" y="180"/>
                    </a:lnTo>
                    <a:lnTo>
                      <a:pt x="421" y="163"/>
                    </a:lnTo>
                    <a:lnTo>
                      <a:pt x="439" y="145"/>
                    </a:lnTo>
                    <a:lnTo>
                      <a:pt x="459" y="127"/>
                    </a:lnTo>
                    <a:lnTo>
                      <a:pt x="481" y="108"/>
                    </a:lnTo>
                    <a:lnTo>
                      <a:pt x="505" y="91"/>
                    </a:lnTo>
                    <a:lnTo>
                      <a:pt x="531" y="74"/>
                    </a:lnTo>
                    <a:lnTo>
                      <a:pt x="559" y="57"/>
                    </a:lnTo>
                    <a:lnTo>
                      <a:pt x="589" y="43"/>
                    </a:lnTo>
                    <a:lnTo>
                      <a:pt x="620" y="30"/>
                    </a:lnTo>
                    <a:lnTo>
                      <a:pt x="655" y="19"/>
                    </a:lnTo>
                    <a:lnTo>
                      <a:pt x="690" y="10"/>
                    </a:lnTo>
                    <a:lnTo>
                      <a:pt x="728" y="3"/>
                    </a:lnTo>
                    <a:lnTo>
                      <a:pt x="767" y="0"/>
                    </a:lnTo>
                    <a:lnTo>
                      <a:pt x="80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sp>
            <p:nvSpPr>
              <p:cNvPr id="85" name="Freeform 23"/>
              <p:cNvSpPr>
                <a:spLocks noEditPoints="1"/>
              </p:cNvSpPr>
              <p:nvPr/>
            </p:nvSpPr>
            <p:spPr bwMode="auto">
              <a:xfrm>
                <a:off x="2664" y="4250"/>
                <a:ext cx="83" cy="27"/>
              </a:xfrm>
              <a:custGeom>
                <a:avLst/>
                <a:gdLst>
                  <a:gd name="T0" fmla="*/ 613 w 916"/>
                  <a:gd name="T1" fmla="*/ 78 h 300"/>
                  <a:gd name="T2" fmla="*/ 561 w 916"/>
                  <a:gd name="T3" fmla="*/ 109 h 300"/>
                  <a:gd name="T4" fmla="*/ 554 w 916"/>
                  <a:gd name="T5" fmla="*/ 165 h 300"/>
                  <a:gd name="T6" fmla="*/ 579 w 916"/>
                  <a:gd name="T7" fmla="*/ 210 h 300"/>
                  <a:gd name="T8" fmla="*/ 665 w 916"/>
                  <a:gd name="T9" fmla="*/ 229 h 300"/>
                  <a:gd name="T10" fmla="*/ 787 w 916"/>
                  <a:gd name="T11" fmla="*/ 223 h 300"/>
                  <a:gd name="T12" fmla="*/ 839 w 916"/>
                  <a:gd name="T13" fmla="*/ 191 h 300"/>
                  <a:gd name="T14" fmla="*/ 846 w 916"/>
                  <a:gd name="T15" fmla="*/ 135 h 300"/>
                  <a:gd name="T16" fmla="*/ 820 w 916"/>
                  <a:gd name="T17" fmla="*/ 90 h 300"/>
                  <a:gd name="T18" fmla="*/ 734 w 916"/>
                  <a:gd name="T19" fmla="*/ 72 h 300"/>
                  <a:gd name="T20" fmla="*/ 153 w 916"/>
                  <a:gd name="T21" fmla="*/ 74 h 300"/>
                  <a:gd name="T22" fmla="*/ 85 w 916"/>
                  <a:gd name="T23" fmla="*/ 99 h 300"/>
                  <a:gd name="T24" fmla="*/ 70 w 916"/>
                  <a:gd name="T25" fmla="*/ 150 h 300"/>
                  <a:gd name="T26" fmla="*/ 85 w 916"/>
                  <a:gd name="T27" fmla="*/ 201 h 300"/>
                  <a:gd name="T28" fmla="*/ 153 w 916"/>
                  <a:gd name="T29" fmla="*/ 227 h 300"/>
                  <a:gd name="T30" fmla="*/ 280 w 916"/>
                  <a:gd name="T31" fmla="*/ 227 h 300"/>
                  <a:gd name="T32" fmla="*/ 348 w 916"/>
                  <a:gd name="T33" fmla="*/ 201 h 300"/>
                  <a:gd name="T34" fmla="*/ 363 w 916"/>
                  <a:gd name="T35" fmla="*/ 150 h 300"/>
                  <a:gd name="T36" fmla="*/ 348 w 916"/>
                  <a:gd name="T37" fmla="*/ 99 h 300"/>
                  <a:gd name="T38" fmla="*/ 280 w 916"/>
                  <a:gd name="T39" fmla="*/ 74 h 300"/>
                  <a:gd name="T40" fmla="*/ 234 w 916"/>
                  <a:gd name="T41" fmla="*/ 0 h 300"/>
                  <a:gd name="T42" fmla="*/ 321 w 916"/>
                  <a:gd name="T43" fmla="*/ 9 h 300"/>
                  <a:gd name="T44" fmla="*/ 400 w 916"/>
                  <a:gd name="T45" fmla="*/ 53 h 300"/>
                  <a:gd name="T46" fmla="*/ 574 w 916"/>
                  <a:gd name="T47" fmla="*/ 17 h 300"/>
                  <a:gd name="T48" fmla="*/ 662 w 916"/>
                  <a:gd name="T49" fmla="*/ 1 h 300"/>
                  <a:gd name="T50" fmla="*/ 732 w 916"/>
                  <a:gd name="T51" fmla="*/ 0 h 300"/>
                  <a:gd name="T52" fmla="*/ 806 w 916"/>
                  <a:gd name="T53" fmla="*/ 10 h 300"/>
                  <a:gd name="T54" fmla="*/ 875 w 916"/>
                  <a:gd name="T55" fmla="*/ 45 h 300"/>
                  <a:gd name="T56" fmla="*/ 914 w 916"/>
                  <a:gd name="T57" fmla="*/ 123 h 300"/>
                  <a:gd name="T58" fmla="*/ 900 w 916"/>
                  <a:gd name="T59" fmla="*/ 223 h 300"/>
                  <a:gd name="T60" fmla="*/ 843 w 916"/>
                  <a:gd name="T61" fmla="*/ 277 h 300"/>
                  <a:gd name="T62" fmla="*/ 768 w 916"/>
                  <a:gd name="T63" fmla="*/ 297 h 300"/>
                  <a:gd name="T64" fmla="*/ 699 w 916"/>
                  <a:gd name="T65" fmla="*/ 300 h 300"/>
                  <a:gd name="T66" fmla="*/ 632 w 916"/>
                  <a:gd name="T67" fmla="*/ 297 h 300"/>
                  <a:gd name="T68" fmla="*/ 557 w 916"/>
                  <a:gd name="T69" fmla="*/ 277 h 300"/>
                  <a:gd name="T70" fmla="*/ 500 w 916"/>
                  <a:gd name="T71" fmla="*/ 224 h 300"/>
                  <a:gd name="T72" fmla="*/ 485 w 916"/>
                  <a:gd name="T73" fmla="*/ 137 h 300"/>
                  <a:gd name="T74" fmla="*/ 432 w 916"/>
                  <a:gd name="T75" fmla="*/ 150 h 300"/>
                  <a:gd name="T76" fmla="*/ 405 w 916"/>
                  <a:gd name="T77" fmla="*/ 241 h 300"/>
                  <a:gd name="T78" fmla="*/ 342 w 916"/>
                  <a:gd name="T79" fmla="*/ 284 h 300"/>
                  <a:gd name="T80" fmla="*/ 266 w 916"/>
                  <a:gd name="T81" fmla="*/ 298 h 300"/>
                  <a:gd name="T82" fmla="*/ 201 w 916"/>
                  <a:gd name="T83" fmla="*/ 299 h 300"/>
                  <a:gd name="T84" fmla="*/ 129 w 916"/>
                  <a:gd name="T85" fmla="*/ 294 h 300"/>
                  <a:gd name="T86" fmla="*/ 57 w 916"/>
                  <a:gd name="T87" fmla="*/ 267 h 300"/>
                  <a:gd name="T88" fmla="*/ 7 w 916"/>
                  <a:gd name="T89" fmla="*/ 202 h 300"/>
                  <a:gd name="T90" fmla="*/ 7 w 916"/>
                  <a:gd name="T91" fmla="*/ 98 h 300"/>
                  <a:gd name="T92" fmla="*/ 57 w 916"/>
                  <a:gd name="T93" fmla="*/ 33 h 300"/>
                  <a:gd name="T94" fmla="*/ 129 w 916"/>
                  <a:gd name="T95" fmla="*/ 6 h 300"/>
                  <a:gd name="T96" fmla="*/ 201 w 916"/>
                  <a:gd name="T9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6" h="300">
                    <a:moveTo>
                      <a:pt x="699" y="71"/>
                    </a:moveTo>
                    <a:lnTo>
                      <a:pt x="665" y="72"/>
                    </a:lnTo>
                    <a:lnTo>
                      <a:pt x="636" y="74"/>
                    </a:lnTo>
                    <a:lnTo>
                      <a:pt x="613" y="78"/>
                    </a:lnTo>
                    <a:lnTo>
                      <a:pt x="594" y="83"/>
                    </a:lnTo>
                    <a:lnTo>
                      <a:pt x="579" y="90"/>
                    </a:lnTo>
                    <a:lnTo>
                      <a:pt x="569" y="99"/>
                    </a:lnTo>
                    <a:lnTo>
                      <a:pt x="561" y="109"/>
                    </a:lnTo>
                    <a:lnTo>
                      <a:pt x="556" y="122"/>
                    </a:lnTo>
                    <a:lnTo>
                      <a:pt x="554" y="135"/>
                    </a:lnTo>
                    <a:lnTo>
                      <a:pt x="553" y="150"/>
                    </a:lnTo>
                    <a:lnTo>
                      <a:pt x="554" y="165"/>
                    </a:lnTo>
                    <a:lnTo>
                      <a:pt x="556" y="179"/>
                    </a:lnTo>
                    <a:lnTo>
                      <a:pt x="561" y="191"/>
                    </a:lnTo>
                    <a:lnTo>
                      <a:pt x="569" y="201"/>
                    </a:lnTo>
                    <a:lnTo>
                      <a:pt x="579" y="210"/>
                    </a:lnTo>
                    <a:lnTo>
                      <a:pt x="594" y="216"/>
                    </a:lnTo>
                    <a:lnTo>
                      <a:pt x="613" y="223"/>
                    </a:lnTo>
                    <a:lnTo>
                      <a:pt x="636" y="227"/>
                    </a:lnTo>
                    <a:lnTo>
                      <a:pt x="665" y="229"/>
                    </a:lnTo>
                    <a:lnTo>
                      <a:pt x="699" y="230"/>
                    </a:lnTo>
                    <a:lnTo>
                      <a:pt x="734" y="229"/>
                    </a:lnTo>
                    <a:lnTo>
                      <a:pt x="763" y="227"/>
                    </a:lnTo>
                    <a:lnTo>
                      <a:pt x="787" y="223"/>
                    </a:lnTo>
                    <a:lnTo>
                      <a:pt x="805" y="216"/>
                    </a:lnTo>
                    <a:lnTo>
                      <a:pt x="820" y="210"/>
                    </a:lnTo>
                    <a:lnTo>
                      <a:pt x="831" y="201"/>
                    </a:lnTo>
                    <a:lnTo>
                      <a:pt x="839" y="191"/>
                    </a:lnTo>
                    <a:lnTo>
                      <a:pt x="843" y="179"/>
                    </a:lnTo>
                    <a:lnTo>
                      <a:pt x="846" y="165"/>
                    </a:lnTo>
                    <a:lnTo>
                      <a:pt x="847" y="150"/>
                    </a:lnTo>
                    <a:lnTo>
                      <a:pt x="846" y="135"/>
                    </a:lnTo>
                    <a:lnTo>
                      <a:pt x="843" y="122"/>
                    </a:lnTo>
                    <a:lnTo>
                      <a:pt x="839" y="109"/>
                    </a:lnTo>
                    <a:lnTo>
                      <a:pt x="831" y="99"/>
                    </a:lnTo>
                    <a:lnTo>
                      <a:pt x="820" y="90"/>
                    </a:lnTo>
                    <a:lnTo>
                      <a:pt x="805" y="83"/>
                    </a:lnTo>
                    <a:lnTo>
                      <a:pt x="787" y="78"/>
                    </a:lnTo>
                    <a:lnTo>
                      <a:pt x="763" y="74"/>
                    </a:lnTo>
                    <a:lnTo>
                      <a:pt x="734" y="72"/>
                    </a:lnTo>
                    <a:lnTo>
                      <a:pt x="699" y="71"/>
                    </a:lnTo>
                    <a:close/>
                    <a:moveTo>
                      <a:pt x="216" y="71"/>
                    </a:moveTo>
                    <a:lnTo>
                      <a:pt x="182" y="72"/>
                    </a:lnTo>
                    <a:lnTo>
                      <a:pt x="153" y="74"/>
                    </a:lnTo>
                    <a:lnTo>
                      <a:pt x="130" y="78"/>
                    </a:lnTo>
                    <a:lnTo>
                      <a:pt x="111" y="83"/>
                    </a:lnTo>
                    <a:lnTo>
                      <a:pt x="96" y="90"/>
                    </a:lnTo>
                    <a:lnTo>
                      <a:pt x="85" y="99"/>
                    </a:lnTo>
                    <a:lnTo>
                      <a:pt x="78" y="109"/>
                    </a:lnTo>
                    <a:lnTo>
                      <a:pt x="73" y="122"/>
                    </a:lnTo>
                    <a:lnTo>
                      <a:pt x="70" y="135"/>
                    </a:lnTo>
                    <a:lnTo>
                      <a:pt x="70" y="150"/>
                    </a:lnTo>
                    <a:lnTo>
                      <a:pt x="70" y="165"/>
                    </a:lnTo>
                    <a:lnTo>
                      <a:pt x="73" y="179"/>
                    </a:lnTo>
                    <a:lnTo>
                      <a:pt x="78" y="191"/>
                    </a:lnTo>
                    <a:lnTo>
                      <a:pt x="85" y="201"/>
                    </a:lnTo>
                    <a:lnTo>
                      <a:pt x="96" y="210"/>
                    </a:lnTo>
                    <a:lnTo>
                      <a:pt x="111" y="216"/>
                    </a:lnTo>
                    <a:lnTo>
                      <a:pt x="130" y="223"/>
                    </a:lnTo>
                    <a:lnTo>
                      <a:pt x="153" y="227"/>
                    </a:lnTo>
                    <a:lnTo>
                      <a:pt x="182" y="229"/>
                    </a:lnTo>
                    <a:lnTo>
                      <a:pt x="216" y="230"/>
                    </a:lnTo>
                    <a:lnTo>
                      <a:pt x="250" y="229"/>
                    </a:lnTo>
                    <a:lnTo>
                      <a:pt x="280" y="227"/>
                    </a:lnTo>
                    <a:lnTo>
                      <a:pt x="304" y="223"/>
                    </a:lnTo>
                    <a:lnTo>
                      <a:pt x="322" y="216"/>
                    </a:lnTo>
                    <a:lnTo>
                      <a:pt x="337" y="210"/>
                    </a:lnTo>
                    <a:lnTo>
                      <a:pt x="348" y="201"/>
                    </a:lnTo>
                    <a:lnTo>
                      <a:pt x="355" y="191"/>
                    </a:lnTo>
                    <a:lnTo>
                      <a:pt x="360" y="179"/>
                    </a:lnTo>
                    <a:lnTo>
                      <a:pt x="363" y="165"/>
                    </a:lnTo>
                    <a:lnTo>
                      <a:pt x="363" y="150"/>
                    </a:lnTo>
                    <a:lnTo>
                      <a:pt x="363" y="135"/>
                    </a:lnTo>
                    <a:lnTo>
                      <a:pt x="360" y="122"/>
                    </a:lnTo>
                    <a:lnTo>
                      <a:pt x="355" y="109"/>
                    </a:lnTo>
                    <a:lnTo>
                      <a:pt x="348" y="99"/>
                    </a:lnTo>
                    <a:lnTo>
                      <a:pt x="337" y="90"/>
                    </a:lnTo>
                    <a:lnTo>
                      <a:pt x="322" y="83"/>
                    </a:lnTo>
                    <a:lnTo>
                      <a:pt x="304" y="78"/>
                    </a:lnTo>
                    <a:lnTo>
                      <a:pt x="280" y="74"/>
                    </a:lnTo>
                    <a:lnTo>
                      <a:pt x="250" y="72"/>
                    </a:lnTo>
                    <a:lnTo>
                      <a:pt x="216" y="71"/>
                    </a:lnTo>
                    <a:close/>
                    <a:moveTo>
                      <a:pt x="216" y="0"/>
                    </a:moveTo>
                    <a:lnTo>
                      <a:pt x="234" y="0"/>
                    </a:lnTo>
                    <a:lnTo>
                      <a:pt x="254" y="1"/>
                    </a:lnTo>
                    <a:lnTo>
                      <a:pt x="276" y="2"/>
                    </a:lnTo>
                    <a:lnTo>
                      <a:pt x="298" y="5"/>
                    </a:lnTo>
                    <a:lnTo>
                      <a:pt x="321" y="9"/>
                    </a:lnTo>
                    <a:lnTo>
                      <a:pt x="343" y="17"/>
                    </a:lnTo>
                    <a:lnTo>
                      <a:pt x="364" y="26"/>
                    </a:lnTo>
                    <a:lnTo>
                      <a:pt x="383" y="37"/>
                    </a:lnTo>
                    <a:lnTo>
                      <a:pt x="400" y="53"/>
                    </a:lnTo>
                    <a:lnTo>
                      <a:pt x="516" y="53"/>
                    </a:lnTo>
                    <a:lnTo>
                      <a:pt x="533" y="37"/>
                    </a:lnTo>
                    <a:lnTo>
                      <a:pt x="553" y="26"/>
                    </a:lnTo>
                    <a:lnTo>
                      <a:pt x="574" y="17"/>
                    </a:lnTo>
                    <a:lnTo>
                      <a:pt x="596" y="9"/>
                    </a:lnTo>
                    <a:lnTo>
                      <a:pt x="618" y="5"/>
                    </a:lnTo>
                    <a:lnTo>
                      <a:pt x="640" y="2"/>
                    </a:lnTo>
                    <a:lnTo>
                      <a:pt x="662" y="1"/>
                    </a:lnTo>
                    <a:lnTo>
                      <a:pt x="682" y="0"/>
                    </a:lnTo>
                    <a:lnTo>
                      <a:pt x="699" y="0"/>
                    </a:lnTo>
                    <a:lnTo>
                      <a:pt x="715" y="0"/>
                    </a:lnTo>
                    <a:lnTo>
                      <a:pt x="732" y="0"/>
                    </a:lnTo>
                    <a:lnTo>
                      <a:pt x="749" y="1"/>
                    </a:lnTo>
                    <a:lnTo>
                      <a:pt x="768" y="3"/>
                    </a:lnTo>
                    <a:lnTo>
                      <a:pt x="787" y="6"/>
                    </a:lnTo>
                    <a:lnTo>
                      <a:pt x="806" y="10"/>
                    </a:lnTo>
                    <a:lnTo>
                      <a:pt x="825" y="16"/>
                    </a:lnTo>
                    <a:lnTo>
                      <a:pt x="843" y="24"/>
                    </a:lnTo>
                    <a:lnTo>
                      <a:pt x="860" y="33"/>
                    </a:lnTo>
                    <a:lnTo>
                      <a:pt x="875" y="45"/>
                    </a:lnTo>
                    <a:lnTo>
                      <a:pt x="889" y="59"/>
                    </a:lnTo>
                    <a:lnTo>
                      <a:pt x="900" y="77"/>
                    </a:lnTo>
                    <a:lnTo>
                      <a:pt x="908" y="98"/>
                    </a:lnTo>
                    <a:lnTo>
                      <a:pt x="914" y="123"/>
                    </a:lnTo>
                    <a:lnTo>
                      <a:pt x="916" y="150"/>
                    </a:lnTo>
                    <a:lnTo>
                      <a:pt x="914" y="178"/>
                    </a:lnTo>
                    <a:lnTo>
                      <a:pt x="908" y="202"/>
                    </a:lnTo>
                    <a:lnTo>
                      <a:pt x="900" y="223"/>
                    </a:lnTo>
                    <a:lnTo>
                      <a:pt x="889" y="241"/>
                    </a:lnTo>
                    <a:lnTo>
                      <a:pt x="875" y="255"/>
                    </a:lnTo>
                    <a:lnTo>
                      <a:pt x="860" y="267"/>
                    </a:lnTo>
                    <a:lnTo>
                      <a:pt x="843" y="277"/>
                    </a:lnTo>
                    <a:lnTo>
                      <a:pt x="825" y="285"/>
                    </a:lnTo>
                    <a:lnTo>
                      <a:pt x="806" y="290"/>
                    </a:lnTo>
                    <a:lnTo>
                      <a:pt x="787" y="294"/>
                    </a:lnTo>
                    <a:lnTo>
                      <a:pt x="768" y="297"/>
                    </a:lnTo>
                    <a:lnTo>
                      <a:pt x="749" y="298"/>
                    </a:lnTo>
                    <a:lnTo>
                      <a:pt x="732" y="299"/>
                    </a:lnTo>
                    <a:lnTo>
                      <a:pt x="715" y="299"/>
                    </a:lnTo>
                    <a:lnTo>
                      <a:pt x="699" y="300"/>
                    </a:lnTo>
                    <a:lnTo>
                      <a:pt x="685" y="299"/>
                    </a:lnTo>
                    <a:lnTo>
                      <a:pt x="668" y="299"/>
                    </a:lnTo>
                    <a:lnTo>
                      <a:pt x="650" y="298"/>
                    </a:lnTo>
                    <a:lnTo>
                      <a:pt x="632" y="297"/>
                    </a:lnTo>
                    <a:lnTo>
                      <a:pt x="613" y="294"/>
                    </a:lnTo>
                    <a:lnTo>
                      <a:pt x="593" y="290"/>
                    </a:lnTo>
                    <a:lnTo>
                      <a:pt x="575" y="285"/>
                    </a:lnTo>
                    <a:lnTo>
                      <a:pt x="557" y="277"/>
                    </a:lnTo>
                    <a:lnTo>
                      <a:pt x="540" y="267"/>
                    </a:lnTo>
                    <a:lnTo>
                      <a:pt x="524" y="255"/>
                    </a:lnTo>
                    <a:lnTo>
                      <a:pt x="511" y="241"/>
                    </a:lnTo>
                    <a:lnTo>
                      <a:pt x="500" y="224"/>
                    </a:lnTo>
                    <a:lnTo>
                      <a:pt x="491" y="202"/>
                    </a:lnTo>
                    <a:lnTo>
                      <a:pt x="486" y="179"/>
                    </a:lnTo>
                    <a:lnTo>
                      <a:pt x="484" y="150"/>
                    </a:lnTo>
                    <a:lnTo>
                      <a:pt x="485" y="137"/>
                    </a:lnTo>
                    <a:lnTo>
                      <a:pt x="486" y="125"/>
                    </a:lnTo>
                    <a:lnTo>
                      <a:pt x="430" y="125"/>
                    </a:lnTo>
                    <a:lnTo>
                      <a:pt x="432" y="137"/>
                    </a:lnTo>
                    <a:lnTo>
                      <a:pt x="432" y="150"/>
                    </a:lnTo>
                    <a:lnTo>
                      <a:pt x="430" y="179"/>
                    </a:lnTo>
                    <a:lnTo>
                      <a:pt x="425" y="202"/>
                    </a:lnTo>
                    <a:lnTo>
                      <a:pt x="416" y="224"/>
                    </a:lnTo>
                    <a:lnTo>
                      <a:pt x="405" y="241"/>
                    </a:lnTo>
                    <a:lnTo>
                      <a:pt x="392" y="255"/>
                    </a:lnTo>
                    <a:lnTo>
                      <a:pt x="377" y="267"/>
                    </a:lnTo>
                    <a:lnTo>
                      <a:pt x="360" y="277"/>
                    </a:lnTo>
                    <a:lnTo>
                      <a:pt x="342" y="284"/>
                    </a:lnTo>
                    <a:lnTo>
                      <a:pt x="323" y="290"/>
                    </a:lnTo>
                    <a:lnTo>
                      <a:pt x="304" y="294"/>
                    </a:lnTo>
                    <a:lnTo>
                      <a:pt x="285" y="296"/>
                    </a:lnTo>
                    <a:lnTo>
                      <a:pt x="266" y="298"/>
                    </a:lnTo>
                    <a:lnTo>
                      <a:pt x="248" y="299"/>
                    </a:lnTo>
                    <a:lnTo>
                      <a:pt x="231" y="299"/>
                    </a:lnTo>
                    <a:lnTo>
                      <a:pt x="216" y="299"/>
                    </a:lnTo>
                    <a:lnTo>
                      <a:pt x="201" y="299"/>
                    </a:lnTo>
                    <a:lnTo>
                      <a:pt x="185" y="299"/>
                    </a:lnTo>
                    <a:lnTo>
                      <a:pt x="167" y="298"/>
                    </a:lnTo>
                    <a:lnTo>
                      <a:pt x="148" y="296"/>
                    </a:lnTo>
                    <a:lnTo>
                      <a:pt x="129" y="294"/>
                    </a:lnTo>
                    <a:lnTo>
                      <a:pt x="110" y="290"/>
                    </a:lnTo>
                    <a:lnTo>
                      <a:pt x="91" y="284"/>
                    </a:lnTo>
                    <a:lnTo>
                      <a:pt x="73" y="277"/>
                    </a:lnTo>
                    <a:lnTo>
                      <a:pt x="57" y="267"/>
                    </a:lnTo>
                    <a:lnTo>
                      <a:pt x="41" y="255"/>
                    </a:lnTo>
                    <a:lnTo>
                      <a:pt x="27" y="240"/>
                    </a:lnTo>
                    <a:lnTo>
                      <a:pt x="16" y="223"/>
                    </a:lnTo>
                    <a:lnTo>
                      <a:pt x="7" y="202"/>
                    </a:lnTo>
                    <a:lnTo>
                      <a:pt x="2" y="178"/>
                    </a:lnTo>
                    <a:lnTo>
                      <a:pt x="0" y="150"/>
                    </a:lnTo>
                    <a:lnTo>
                      <a:pt x="2" y="122"/>
                    </a:lnTo>
                    <a:lnTo>
                      <a:pt x="7" y="98"/>
                    </a:lnTo>
                    <a:lnTo>
                      <a:pt x="16" y="77"/>
                    </a:lnTo>
                    <a:lnTo>
                      <a:pt x="27" y="59"/>
                    </a:lnTo>
                    <a:lnTo>
                      <a:pt x="41" y="45"/>
                    </a:lnTo>
                    <a:lnTo>
                      <a:pt x="57" y="33"/>
                    </a:lnTo>
                    <a:lnTo>
                      <a:pt x="73" y="23"/>
                    </a:lnTo>
                    <a:lnTo>
                      <a:pt x="91" y="16"/>
                    </a:lnTo>
                    <a:lnTo>
                      <a:pt x="110" y="10"/>
                    </a:lnTo>
                    <a:lnTo>
                      <a:pt x="129" y="6"/>
                    </a:lnTo>
                    <a:lnTo>
                      <a:pt x="148" y="3"/>
                    </a:lnTo>
                    <a:lnTo>
                      <a:pt x="167" y="1"/>
                    </a:lnTo>
                    <a:lnTo>
                      <a:pt x="185" y="0"/>
                    </a:lnTo>
                    <a:lnTo>
                      <a:pt x="201" y="0"/>
                    </a:lnTo>
                    <a:lnTo>
                      <a:pt x="2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sp>
            <p:nvSpPr>
              <p:cNvPr id="86" name="Freeform 24"/>
              <p:cNvSpPr>
                <a:spLocks noEditPoints="1"/>
              </p:cNvSpPr>
              <p:nvPr/>
            </p:nvSpPr>
            <p:spPr bwMode="auto">
              <a:xfrm>
                <a:off x="2597" y="4335"/>
                <a:ext cx="217" cy="124"/>
              </a:xfrm>
              <a:custGeom>
                <a:avLst/>
                <a:gdLst>
                  <a:gd name="T0" fmla="*/ 1796 w 2393"/>
                  <a:gd name="T1" fmla="*/ 704 h 1360"/>
                  <a:gd name="T2" fmla="*/ 1761 w 2393"/>
                  <a:gd name="T3" fmla="*/ 720 h 1360"/>
                  <a:gd name="T4" fmla="*/ 1590 w 2393"/>
                  <a:gd name="T5" fmla="*/ 904 h 1360"/>
                  <a:gd name="T6" fmla="*/ 1882 w 2393"/>
                  <a:gd name="T7" fmla="*/ 733 h 1360"/>
                  <a:gd name="T8" fmla="*/ 1851 w 2393"/>
                  <a:gd name="T9" fmla="*/ 709 h 1360"/>
                  <a:gd name="T10" fmla="*/ 1814 w 2393"/>
                  <a:gd name="T11" fmla="*/ 702 h 1360"/>
                  <a:gd name="T12" fmla="*/ 1831 w 2393"/>
                  <a:gd name="T13" fmla="*/ 20 h 1360"/>
                  <a:gd name="T14" fmla="*/ 1950 w 2393"/>
                  <a:gd name="T15" fmla="*/ 61 h 1360"/>
                  <a:gd name="T16" fmla="*/ 2057 w 2393"/>
                  <a:gd name="T17" fmla="*/ 121 h 1360"/>
                  <a:gd name="T18" fmla="*/ 2154 w 2393"/>
                  <a:gd name="T19" fmla="*/ 196 h 1360"/>
                  <a:gd name="T20" fmla="*/ 2235 w 2393"/>
                  <a:gd name="T21" fmla="*/ 286 h 1360"/>
                  <a:gd name="T22" fmla="*/ 2301 w 2393"/>
                  <a:gd name="T23" fmla="*/ 388 h 1360"/>
                  <a:gd name="T24" fmla="*/ 2352 w 2393"/>
                  <a:gd name="T25" fmla="*/ 501 h 1360"/>
                  <a:gd name="T26" fmla="*/ 2382 w 2393"/>
                  <a:gd name="T27" fmla="*/ 622 h 1360"/>
                  <a:gd name="T28" fmla="*/ 2393 w 2393"/>
                  <a:gd name="T29" fmla="*/ 748 h 1360"/>
                  <a:gd name="T30" fmla="*/ 2390 w 2393"/>
                  <a:gd name="T31" fmla="*/ 1230 h 1360"/>
                  <a:gd name="T32" fmla="*/ 2370 w 2393"/>
                  <a:gd name="T33" fmla="*/ 1282 h 1360"/>
                  <a:gd name="T34" fmla="*/ 2335 w 2393"/>
                  <a:gd name="T35" fmla="*/ 1324 h 1360"/>
                  <a:gd name="T36" fmla="*/ 2286 w 2393"/>
                  <a:gd name="T37" fmla="*/ 1351 h 1360"/>
                  <a:gd name="T38" fmla="*/ 2230 w 2393"/>
                  <a:gd name="T39" fmla="*/ 1360 h 1360"/>
                  <a:gd name="T40" fmla="*/ 129 w 2393"/>
                  <a:gd name="T41" fmla="*/ 1358 h 1360"/>
                  <a:gd name="T42" fmla="*/ 77 w 2393"/>
                  <a:gd name="T43" fmla="*/ 1339 h 1360"/>
                  <a:gd name="T44" fmla="*/ 36 w 2393"/>
                  <a:gd name="T45" fmla="*/ 1304 h 1360"/>
                  <a:gd name="T46" fmla="*/ 10 w 2393"/>
                  <a:gd name="T47" fmla="*/ 1256 h 1360"/>
                  <a:gd name="T48" fmla="*/ 0 w 2393"/>
                  <a:gd name="T49" fmla="*/ 1200 h 1360"/>
                  <a:gd name="T50" fmla="*/ 3 w 2393"/>
                  <a:gd name="T51" fmla="*/ 684 h 1360"/>
                  <a:gd name="T52" fmla="*/ 23 w 2393"/>
                  <a:gd name="T53" fmla="*/ 561 h 1360"/>
                  <a:gd name="T54" fmla="*/ 63 w 2393"/>
                  <a:gd name="T55" fmla="*/ 443 h 1360"/>
                  <a:gd name="T56" fmla="*/ 122 w 2393"/>
                  <a:gd name="T57" fmla="*/ 336 h 1360"/>
                  <a:gd name="T58" fmla="*/ 195 w 2393"/>
                  <a:gd name="T59" fmla="*/ 240 h 1360"/>
                  <a:gd name="T60" fmla="*/ 283 w 2393"/>
                  <a:gd name="T61" fmla="*/ 157 h 1360"/>
                  <a:gd name="T62" fmla="*/ 385 w 2393"/>
                  <a:gd name="T63" fmla="*/ 89 h 1360"/>
                  <a:gd name="T64" fmla="*/ 498 w 2393"/>
                  <a:gd name="T65" fmla="*/ 38 h 1360"/>
                  <a:gd name="T66" fmla="*/ 640 w 2393"/>
                  <a:gd name="T67" fmla="*/ 0 h 1360"/>
                  <a:gd name="T68" fmla="*/ 1748 w 2393"/>
                  <a:gd name="T6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3" h="1360">
                    <a:moveTo>
                      <a:pt x="1814" y="702"/>
                    </a:moveTo>
                    <a:lnTo>
                      <a:pt x="1796" y="704"/>
                    </a:lnTo>
                    <a:lnTo>
                      <a:pt x="1778" y="709"/>
                    </a:lnTo>
                    <a:lnTo>
                      <a:pt x="1761" y="720"/>
                    </a:lnTo>
                    <a:lnTo>
                      <a:pt x="1746" y="733"/>
                    </a:lnTo>
                    <a:lnTo>
                      <a:pt x="1590" y="904"/>
                    </a:lnTo>
                    <a:lnTo>
                      <a:pt x="2038" y="904"/>
                    </a:lnTo>
                    <a:lnTo>
                      <a:pt x="1882" y="733"/>
                    </a:lnTo>
                    <a:lnTo>
                      <a:pt x="1867" y="719"/>
                    </a:lnTo>
                    <a:lnTo>
                      <a:pt x="1851" y="709"/>
                    </a:lnTo>
                    <a:lnTo>
                      <a:pt x="1833" y="703"/>
                    </a:lnTo>
                    <a:lnTo>
                      <a:pt x="1814" y="702"/>
                    </a:lnTo>
                    <a:close/>
                    <a:moveTo>
                      <a:pt x="1748" y="0"/>
                    </a:moveTo>
                    <a:lnTo>
                      <a:pt x="1831" y="20"/>
                    </a:lnTo>
                    <a:lnTo>
                      <a:pt x="1892" y="38"/>
                    </a:lnTo>
                    <a:lnTo>
                      <a:pt x="1950" y="61"/>
                    </a:lnTo>
                    <a:lnTo>
                      <a:pt x="2005" y="88"/>
                    </a:lnTo>
                    <a:lnTo>
                      <a:pt x="2057" y="121"/>
                    </a:lnTo>
                    <a:lnTo>
                      <a:pt x="2107" y="157"/>
                    </a:lnTo>
                    <a:lnTo>
                      <a:pt x="2154" y="196"/>
                    </a:lnTo>
                    <a:lnTo>
                      <a:pt x="2196" y="239"/>
                    </a:lnTo>
                    <a:lnTo>
                      <a:pt x="2235" y="286"/>
                    </a:lnTo>
                    <a:lnTo>
                      <a:pt x="2270" y="336"/>
                    </a:lnTo>
                    <a:lnTo>
                      <a:pt x="2301" y="388"/>
                    </a:lnTo>
                    <a:lnTo>
                      <a:pt x="2328" y="443"/>
                    </a:lnTo>
                    <a:lnTo>
                      <a:pt x="2352" y="501"/>
                    </a:lnTo>
                    <a:lnTo>
                      <a:pt x="2369" y="561"/>
                    </a:lnTo>
                    <a:lnTo>
                      <a:pt x="2382" y="622"/>
                    </a:lnTo>
                    <a:lnTo>
                      <a:pt x="2390" y="684"/>
                    </a:lnTo>
                    <a:lnTo>
                      <a:pt x="2393" y="748"/>
                    </a:lnTo>
                    <a:lnTo>
                      <a:pt x="2393" y="1200"/>
                    </a:lnTo>
                    <a:lnTo>
                      <a:pt x="2390" y="1230"/>
                    </a:lnTo>
                    <a:lnTo>
                      <a:pt x="2383" y="1256"/>
                    </a:lnTo>
                    <a:lnTo>
                      <a:pt x="2370" y="1282"/>
                    </a:lnTo>
                    <a:lnTo>
                      <a:pt x="2354" y="1304"/>
                    </a:lnTo>
                    <a:lnTo>
                      <a:pt x="2335" y="1324"/>
                    </a:lnTo>
                    <a:lnTo>
                      <a:pt x="2311" y="1339"/>
                    </a:lnTo>
                    <a:lnTo>
                      <a:pt x="2286" y="1351"/>
                    </a:lnTo>
                    <a:lnTo>
                      <a:pt x="2259" y="1358"/>
                    </a:lnTo>
                    <a:lnTo>
                      <a:pt x="2230" y="1360"/>
                    </a:lnTo>
                    <a:lnTo>
                      <a:pt x="157" y="1360"/>
                    </a:lnTo>
                    <a:lnTo>
                      <a:pt x="129" y="1358"/>
                    </a:lnTo>
                    <a:lnTo>
                      <a:pt x="101" y="1351"/>
                    </a:lnTo>
                    <a:lnTo>
                      <a:pt x="77" y="1339"/>
                    </a:lnTo>
                    <a:lnTo>
                      <a:pt x="55" y="1324"/>
                    </a:lnTo>
                    <a:lnTo>
                      <a:pt x="36" y="1304"/>
                    </a:lnTo>
                    <a:lnTo>
                      <a:pt x="21" y="1282"/>
                    </a:lnTo>
                    <a:lnTo>
                      <a:pt x="10" y="1256"/>
                    </a:lnTo>
                    <a:lnTo>
                      <a:pt x="3" y="1230"/>
                    </a:lnTo>
                    <a:lnTo>
                      <a:pt x="0" y="1200"/>
                    </a:lnTo>
                    <a:lnTo>
                      <a:pt x="0" y="748"/>
                    </a:lnTo>
                    <a:lnTo>
                      <a:pt x="3" y="684"/>
                    </a:lnTo>
                    <a:lnTo>
                      <a:pt x="11" y="622"/>
                    </a:lnTo>
                    <a:lnTo>
                      <a:pt x="23" y="561"/>
                    </a:lnTo>
                    <a:lnTo>
                      <a:pt x="41" y="501"/>
                    </a:lnTo>
                    <a:lnTo>
                      <a:pt x="63" y="443"/>
                    </a:lnTo>
                    <a:lnTo>
                      <a:pt x="90" y="389"/>
                    </a:lnTo>
                    <a:lnTo>
                      <a:pt x="122" y="336"/>
                    </a:lnTo>
                    <a:lnTo>
                      <a:pt x="156" y="286"/>
                    </a:lnTo>
                    <a:lnTo>
                      <a:pt x="195" y="240"/>
                    </a:lnTo>
                    <a:lnTo>
                      <a:pt x="237" y="196"/>
                    </a:lnTo>
                    <a:lnTo>
                      <a:pt x="283" y="157"/>
                    </a:lnTo>
                    <a:lnTo>
                      <a:pt x="332" y="121"/>
                    </a:lnTo>
                    <a:lnTo>
                      <a:pt x="385" y="89"/>
                    </a:lnTo>
                    <a:lnTo>
                      <a:pt x="440" y="62"/>
                    </a:lnTo>
                    <a:lnTo>
                      <a:pt x="498" y="38"/>
                    </a:lnTo>
                    <a:lnTo>
                      <a:pt x="559" y="20"/>
                    </a:lnTo>
                    <a:lnTo>
                      <a:pt x="640" y="0"/>
                    </a:lnTo>
                    <a:lnTo>
                      <a:pt x="1193" y="1280"/>
                    </a:lnTo>
                    <a:lnTo>
                      <a:pt x="174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sp>
            <p:nvSpPr>
              <p:cNvPr id="87" name="Freeform 25"/>
              <p:cNvSpPr>
                <a:spLocks/>
              </p:cNvSpPr>
              <p:nvPr/>
            </p:nvSpPr>
            <p:spPr bwMode="auto">
              <a:xfrm>
                <a:off x="2689" y="4347"/>
                <a:ext cx="34" cy="83"/>
              </a:xfrm>
              <a:custGeom>
                <a:avLst/>
                <a:gdLst>
                  <a:gd name="T0" fmla="*/ 135 w 373"/>
                  <a:gd name="T1" fmla="*/ 0 h 915"/>
                  <a:gd name="T2" fmla="*/ 237 w 373"/>
                  <a:gd name="T3" fmla="*/ 0 h 915"/>
                  <a:gd name="T4" fmla="*/ 258 w 373"/>
                  <a:gd name="T5" fmla="*/ 2 h 915"/>
                  <a:gd name="T6" fmla="*/ 278 w 373"/>
                  <a:gd name="T7" fmla="*/ 9 h 915"/>
                  <a:gd name="T8" fmla="*/ 295 w 373"/>
                  <a:gd name="T9" fmla="*/ 21 h 915"/>
                  <a:gd name="T10" fmla="*/ 310 w 373"/>
                  <a:gd name="T11" fmla="*/ 36 h 915"/>
                  <a:gd name="T12" fmla="*/ 321 w 373"/>
                  <a:gd name="T13" fmla="*/ 53 h 915"/>
                  <a:gd name="T14" fmla="*/ 328 w 373"/>
                  <a:gd name="T15" fmla="*/ 74 h 915"/>
                  <a:gd name="T16" fmla="*/ 366 w 373"/>
                  <a:gd name="T17" fmla="*/ 234 h 915"/>
                  <a:gd name="T18" fmla="*/ 368 w 373"/>
                  <a:gd name="T19" fmla="*/ 257 h 915"/>
                  <a:gd name="T20" fmla="*/ 365 w 373"/>
                  <a:gd name="T21" fmla="*/ 281 h 915"/>
                  <a:gd name="T22" fmla="*/ 357 w 373"/>
                  <a:gd name="T23" fmla="*/ 301 h 915"/>
                  <a:gd name="T24" fmla="*/ 345 w 373"/>
                  <a:gd name="T25" fmla="*/ 319 h 915"/>
                  <a:gd name="T26" fmla="*/ 329 w 373"/>
                  <a:gd name="T27" fmla="*/ 334 h 915"/>
                  <a:gd name="T28" fmla="*/ 309 w 373"/>
                  <a:gd name="T29" fmla="*/ 345 h 915"/>
                  <a:gd name="T30" fmla="*/ 287 w 373"/>
                  <a:gd name="T31" fmla="*/ 351 h 915"/>
                  <a:gd name="T32" fmla="*/ 373 w 373"/>
                  <a:gd name="T33" fmla="*/ 438 h 915"/>
                  <a:gd name="T34" fmla="*/ 187 w 373"/>
                  <a:gd name="T35" fmla="*/ 915 h 915"/>
                  <a:gd name="T36" fmla="*/ 0 w 373"/>
                  <a:gd name="T37" fmla="*/ 438 h 915"/>
                  <a:gd name="T38" fmla="*/ 85 w 373"/>
                  <a:gd name="T39" fmla="*/ 351 h 915"/>
                  <a:gd name="T40" fmla="*/ 63 w 373"/>
                  <a:gd name="T41" fmla="*/ 345 h 915"/>
                  <a:gd name="T42" fmla="*/ 44 w 373"/>
                  <a:gd name="T43" fmla="*/ 334 h 915"/>
                  <a:gd name="T44" fmla="*/ 27 w 373"/>
                  <a:gd name="T45" fmla="*/ 319 h 915"/>
                  <a:gd name="T46" fmla="*/ 15 w 373"/>
                  <a:gd name="T47" fmla="*/ 301 h 915"/>
                  <a:gd name="T48" fmla="*/ 7 w 373"/>
                  <a:gd name="T49" fmla="*/ 281 h 915"/>
                  <a:gd name="T50" fmla="*/ 4 w 373"/>
                  <a:gd name="T51" fmla="*/ 257 h 915"/>
                  <a:gd name="T52" fmla="*/ 6 w 373"/>
                  <a:gd name="T53" fmla="*/ 234 h 915"/>
                  <a:gd name="T54" fmla="*/ 44 w 373"/>
                  <a:gd name="T55" fmla="*/ 74 h 915"/>
                  <a:gd name="T56" fmla="*/ 52 w 373"/>
                  <a:gd name="T57" fmla="*/ 53 h 915"/>
                  <a:gd name="T58" fmla="*/ 63 w 373"/>
                  <a:gd name="T59" fmla="*/ 36 h 915"/>
                  <a:gd name="T60" fmla="*/ 77 w 373"/>
                  <a:gd name="T61" fmla="*/ 21 h 915"/>
                  <a:gd name="T62" fmla="*/ 95 w 373"/>
                  <a:gd name="T63" fmla="*/ 9 h 915"/>
                  <a:gd name="T64" fmla="*/ 114 w 373"/>
                  <a:gd name="T65" fmla="*/ 2 h 915"/>
                  <a:gd name="T66" fmla="*/ 135 w 373"/>
                  <a:gd name="T67"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915">
                    <a:moveTo>
                      <a:pt x="135" y="0"/>
                    </a:moveTo>
                    <a:lnTo>
                      <a:pt x="237" y="0"/>
                    </a:lnTo>
                    <a:lnTo>
                      <a:pt x="258" y="2"/>
                    </a:lnTo>
                    <a:lnTo>
                      <a:pt x="278" y="9"/>
                    </a:lnTo>
                    <a:lnTo>
                      <a:pt x="295" y="21"/>
                    </a:lnTo>
                    <a:lnTo>
                      <a:pt x="310" y="36"/>
                    </a:lnTo>
                    <a:lnTo>
                      <a:pt x="321" y="53"/>
                    </a:lnTo>
                    <a:lnTo>
                      <a:pt x="328" y="74"/>
                    </a:lnTo>
                    <a:lnTo>
                      <a:pt x="366" y="234"/>
                    </a:lnTo>
                    <a:lnTo>
                      <a:pt x="368" y="257"/>
                    </a:lnTo>
                    <a:lnTo>
                      <a:pt x="365" y="281"/>
                    </a:lnTo>
                    <a:lnTo>
                      <a:pt x="357" y="301"/>
                    </a:lnTo>
                    <a:lnTo>
                      <a:pt x="345" y="319"/>
                    </a:lnTo>
                    <a:lnTo>
                      <a:pt x="329" y="334"/>
                    </a:lnTo>
                    <a:lnTo>
                      <a:pt x="309" y="345"/>
                    </a:lnTo>
                    <a:lnTo>
                      <a:pt x="287" y="351"/>
                    </a:lnTo>
                    <a:lnTo>
                      <a:pt x="373" y="438"/>
                    </a:lnTo>
                    <a:lnTo>
                      <a:pt x="187" y="915"/>
                    </a:lnTo>
                    <a:lnTo>
                      <a:pt x="0" y="438"/>
                    </a:lnTo>
                    <a:lnTo>
                      <a:pt x="85" y="351"/>
                    </a:lnTo>
                    <a:lnTo>
                      <a:pt x="63" y="345"/>
                    </a:lnTo>
                    <a:lnTo>
                      <a:pt x="44" y="334"/>
                    </a:lnTo>
                    <a:lnTo>
                      <a:pt x="27" y="319"/>
                    </a:lnTo>
                    <a:lnTo>
                      <a:pt x="15" y="301"/>
                    </a:lnTo>
                    <a:lnTo>
                      <a:pt x="7" y="281"/>
                    </a:lnTo>
                    <a:lnTo>
                      <a:pt x="4" y="257"/>
                    </a:lnTo>
                    <a:lnTo>
                      <a:pt x="6" y="234"/>
                    </a:lnTo>
                    <a:lnTo>
                      <a:pt x="44" y="74"/>
                    </a:lnTo>
                    <a:lnTo>
                      <a:pt x="52" y="53"/>
                    </a:lnTo>
                    <a:lnTo>
                      <a:pt x="63" y="36"/>
                    </a:lnTo>
                    <a:lnTo>
                      <a:pt x="77" y="21"/>
                    </a:lnTo>
                    <a:lnTo>
                      <a:pt x="95" y="9"/>
                    </a:lnTo>
                    <a:lnTo>
                      <a:pt x="114" y="2"/>
                    </a:lnTo>
                    <a:lnTo>
                      <a:pt x="135" y="0"/>
                    </a:lnTo>
                    <a:close/>
                  </a:path>
                </a:pathLst>
              </a:custGeom>
              <a:solidFill>
                <a:srgbClr val="FF66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grpSp>
        <p:sp>
          <p:nvSpPr>
            <p:cNvPr id="88" name="Freeform 36"/>
            <p:cNvSpPr>
              <a:spLocks noEditPoints="1"/>
            </p:cNvSpPr>
            <p:nvPr/>
          </p:nvSpPr>
          <p:spPr bwMode="auto">
            <a:xfrm>
              <a:off x="4116154" y="1425665"/>
              <a:ext cx="161556" cy="271721"/>
            </a:xfrm>
            <a:custGeom>
              <a:avLst/>
              <a:gdLst>
                <a:gd name="T0" fmla="*/ 937 w 1926"/>
                <a:gd name="T1" fmla="*/ 3639 h 4045"/>
                <a:gd name="T2" fmla="*/ 893 w 1926"/>
                <a:gd name="T3" fmla="*/ 3665 h 4045"/>
                <a:gd name="T4" fmla="*/ 863 w 1926"/>
                <a:gd name="T5" fmla="*/ 3712 h 4045"/>
                <a:gd name="T6" fmla="*/ 851 w 1926"/>
                <a:gd name="T7" fmla="*/ 3772 h 4045"/>
                <a:gd name="T8" fmla="*/ 863 w 1926"/>
                <a:gd name="T9" fmla="*/ 3832 h 4045"/>
                <a:gd name="T10" fmla="*/ 893 w 1926"/>
                <a:gd name="T11" fmla="*/ 3878 h 4045"/>
                <a:gd name="T12" fmla="*/ 937 w 1926"/>
                <a:gd name="T13" fmla="*/ 3905 h 4045"/>
                <a:gd name="T14" fmla="*/ 988 w 1926"/>
                <a:gd name="T15" fmla="*/ 3905 h 4045"/>
                <a:gd name="T16" fmla="*/ 1033 w 1926"/>
                <a:gd name="T17" fmla="*/ 3878 h 4045"/>
                <a:gd name="T18" fmla="*/ 1064 w 1926"/>
                <a:gd name="T19" fmla="*/ 3832 h 4045"/>
                <a:gd name="T20" fmla="*/ 1075 w 1926"/>
                <a:gd name="T21" fmla="*/ 3772 h 4045"/>
                <a:gd name="T22" fmla="*/ 1064 w 1926"/>
                <a:gd name="T23" fmla="*/ 3712 h 4045"/>
                <a:gd name="T24" fmla="*/ 1033 w 1926"/>
                <a:gd name="T25" fmla="*/ 3665 h 4045"/>
                <a:gd name="T26" fmla="*/ 988 w 1926"/>
                <a:gd name="T27" fmla="*/ 3639 h 4045"/>
                <a:gd name="T28" fmla="*/ 156 w 1926"/>
                <a:gd name="T29" fmla="*/ 434 h 4045"/>
                <a:gd name="T30" fmla="*/ 1770 w 1926"/>
                <a:gd name="T31" fmla="*/ 3540 h 4045"/>
                <a:gd name="T32" fmla="*/ 156 w 1926"/>
                <a:gd name="T33" fmla="*/ 434 h 4045"/>
                <a:gd name="T34" fmla="*/ 716 w 1926"/>
                <a:gd name="T35" fmla="*/ 200 h 4045"/>
                <a:gd name="T36" fmla="*/ 701 w 1926"/>
                <a:gd name="T37" fmla="*/ 217 h 4045"/>
                <a:gd name="T38" fmla="*/ 701 w 1926"/>
                <a:gd name="T39" fmla="*/ 243 h 4045"/>
                <a:gd name="T40" fmla="*/ 716 w 1926"/>
                <a:gd name="T41" fmla="*/ 260 h 4045"/>
                <a:gd name="T42" fmla="*/ 1199 w 1926"/>
                <a:gd name="T43" fmla="*/ 262 h 4045"/>
                <a:gd name="T44" fmla="*/ 1218 w 1926"/>
                <a:gd name="T45" fmla="*/ 254 h 4045"/>
                <a:gd name="T46" fmla="*/ 1226 w 1926"/>
                <a:gd name="T47" fmla="*/ 230 h 4045"/>
                <a:gd name="T48" fmla="*/ 1218 w 1926"/>
                <a:gd name="T49" fmla="*/ 207 h 4045"/>
                <a:gd name="T50" fmla="*/ 1199 w 1926"/>
                <a:gd name="T51" fmla="*/ 197 h 4045"/>
                <a:gd name="T52" fmla="*/ 224 w 1926"/>
                <a:gd name="T53" fmla="*/ 0 h 4045"/>
                <a:gd name="T54" fmla="*/ 1738 w 1926"/>
                <a:gd name="T55" fmla="*/ 4 h 4045"/>
                <a:gd name="T56" fmla="*/ 1805 w 1926"/>
                <a:gd name="T57" fmla="*/ 31 h 4045"/>
                <a:gd name="T58" fmla="*/ 1860 w 1926"/>
                <a:gd name="T59" fmla="*/ 81 h 4045"/>
                <a:gd name="T60" fmla="*/ 1900 w 1926"/>
                <a:gd name="T61" fmla="*/ 148 h 4045"/>
                <a:gd name="T62" fmla="*/ 1923 w 1926"/>
                <a:gd name="T63" fmla="*/ 229 h 4045"/>
                <a:gd name="T64" fmla="*/ 1926 w 1926"/>
                <a:gd name="T65" fmla="*/ 3772 h 4045"/>
                <a:gd name="T66" fmla="*/ 1915 w 1926"/>
                <a:gd name="T67" fmla="*/ 3857 h 4045"/>
                <a:gd name="T68" fmla="*/ 1882 w 1926"/>
                <a:gd name="T69" fmla="*/ 3932 h 4045"/>
                <a:gd name="T70" fmla="*/ 1834 w 1926"/>
                <a:gd name="T71" fmla="*/ 3992 h 4045"/>
                <a:gd name="T72" fmla="*/ 1773 w 1926"/>
                <a:gd name="T73" fmla="*/ 4032 h 4045"/>
                <a:gd name="T74" fmla="*/ 1702 w 1926"/>
                <a:gd name="T75" fmla="*/ 4045 h 4045"/>
                <a:gd name="T76" fmla="*/ 188 w 1926"/>
                <a:gd name="T77" fmla="*/ 4041 h 4045"/>
                <a:gd name="T78" fmla="*/ 122 w 1926"/>
                <a:gd name="T79" fmla="*/ 4014 h 4045"/>
                <a:gd name="T80" fmla="*/ 66 w 1926"/>
                <a:gd name="T81" fmla="*/ 3964 h 4045"/>
                <a:gd name="T82" fmla="*/ 25 w 1926"/>
                <a:gd name="T83" fmla="*/ 3897 h 4045"/>
                <a:gd name="T84" fmla="*/ 3 w 1926"/>
                <a:gd name="T85" fmla="*/ 3816 h 4045"/>
                <a:gd name="T86" fmla="*/ 0 w 1926"/>
                <a:gd name="T87" fmla="*/ 273 h 4045"/>
                <a:gd name="T88" fmla="*/ 12 w 1926"/>
                <a:gd name="T89" fmla="*/ 188 h 4045"/>
                <a:gd name="T90" fmla="*/ 43 w 1926"/>
                <a:gd name="T91" fmla="*/ 113 h 4045"/>
                <a:gd name="T92" fmla="*/ 92 w 1926"/>
                <a:gd name="T93" fmla="*/ 53 h 4045"/>
                <a:gd name="T94" fmla="*/ 154 w 1926"/>
                <a:gd name="T95" fmla="*/ 13 h 4045"/>
                <a:gd name="T96" fmla="*/ 224 w 1926"/>
                <a:gd name="T97" fmla="*/ 0 h 4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6" h="4045">
                  <a:moveTo>
                    <a:pt x="963" y="3636"/>
                  </a:moveTo>
                  <a:lnTo>
                    <a:pt x="937" y="3639"/>
                  </a:lnTo>
                  <a:lnTo>
                    <a:pt x="914" y="3649"/>
                  </a:lnTo>
                  <a:lnTo>
                    <a:pt x="893" y="3665"/>
                  </a:lnTo>
                  <a:lnTo>
                    <a:pt x="876" y="3686"/>
                  </a:lnTo>
                  <a:lnTo>
                    <a:pt x="863" y="3712"/>
                  </a:lnTo>
                  <a:lnTo>
                    <a:pt x="854" y="3741"/>
                  </a:lnTo>
                  <a:lnTo>
                    <a:pt x="851" y="3772"/>
                  </a:lnTo>
                  <a:lnTo>
                    <a:pt x="854" y="3804"/>
                  </a:lnTo>
                  <a:lnTo>
                    <a:pt x="863" y="3832"/>
                  </a:lnTo>
                  <a:lnTo>
                    <a:pt x="876" y="3857"/>
                  </a:lnTo>
                  <a:lnTo>
                    <a:pt x="893" y="3878"/>
                  </a:lnTo>
                  <a:lnTo>
                    <a:pt x="914" y="3894"/>
                  </a:lnTo>
                  <a:lnTo>
                    <a:pt x="937" y="3905"/>
                  </a:lnTo>
                  <a:lnTo>
                    <a:pt x="963" y="3909"/>
                  </a:lnTo>
                  <a:lnTo>
                    <a:pt x="988" y="3905"/>
                  </a:lnTo>
                  <a:lnTo>
                    <a:pt x="1013" y="3894"/>
                  </a:lnTo>
                  <a:lnTo>
                    <a:pt x="1033" y="3878"/>
                  </a:lnTo>
                  <a:lnTo>
                    <a:pt x="1051" y="3857"/>
                  </a:lnTo>
                  <a:lnTo>
                    <a:pt x="1064" y="3832"/>
                  </a:lnTo>
                  <a:lnTo>
                    <a:pt x="1072" y="3804"/>
                  </a:lnTo>
                  <a:lnTo>
                    <a:pt x="1075" y="3772"/>
                  </a:lnTo>
                  <a:lnTo>
                    <a:pt x="1072" y="3741"/>
                  </a:lnTo>
                  <a:lnTo>
                    <a:pt x="1064" y="3712"/>
                  </a:lnTo>
                  <a:lnTo>
                    <a:pt x="1051" y="3686"/>
                  </a:lnTo>
                  <a:lnTo>
                    <a:pt x="1033" y="3665"/>
                  </a:lnTo>
                  <a:lnTo>
                    <a:pt x="1013" y="3649"/>
                  </a:lnTo>
                  <a:lnTo>
                    <a:pt x="988" y="3639"/>
                  </a:lnTo>
                  <a:lnTo>
                    <a:pt x="963" y="3636"/>
                  </a:lnTo>
                  <a:close/>
                  <a:moveTo>
                    <a:pt x="156" y="434"/>
                  </a:moveTo>
                  <a:lnTo>
                    <a:pt x="156" y="3540"/>
                  </a:lnTo>
                  <a:lnTo>
                    <a:pt x="1770" y="3540"/>
                  </a:lnTo>
                  <a:lnTo>
                    <a:pt x="1770" y="434"/>
                  </a:lnTo>
                  <a:lnTo>
                    <a:pt x="156" y="434"/>
                  </a:lnTo>
                  <a:close/>
                  <a:moveTo>
                    <a:pt x="727" y="197"/>
                  </a:moveTo>
                  <a:lnTo>
                    <a:pt x="716" y="200"/>
                  </a:lnTo>
                  <a:lnTo>
                    <a:pt x="707" y="207"/>
                  </a:lnTo>
                  <a:lnTo>
                    <a:pt x="701" y="217"/>
                  </a:lnTo>
                  <a:lnTo>
                    <a:pt x="699" y="230"/>
                  </a:lnTo>
                  <a:lnTo>
                    <a:pt x="701" y="243"/>
                  </a:lnTo>
                  <a:lnTo>
                    <a:pt x="707" y="254"/>
                  </a:lnTo>
                  <a:lnTo>
                    <a:pt x="716" y="260"/>
                  </a:lnTo>
                  <a:lnTo>
                    <a:pt x="727" y="262"/>
                  </a:lnTo>
                  <a:lnTo>
                    <a:pt x="1199" y="262"/>
                  </a:lnTo>
                  <a:lnTo>
                    <a:pt x="1210" y="260"/>
                  </a:lnTo>
                  <a:lnTo>
                    <a:pt x="1218" y="254"/>
                  </a:lnTo>
                  <a:lnTo>
                    <a:pt x="1224" y="243"/>
                  </a:lnTo>
                  <a:lnTo>
                    <a:pt x="1226" y="230"/>
                  </a:lnTo>
                  <a:lnTo>
                    <a:pt x="1224" y="217"/>
                  </a:lnTo>
                  <a:lnTo>
                    <a:pt x="1218" y="207"/>
                  </a:lnTo>
                  <a:lnTo>
                    <a:pt x="1210" y="200"/>
                  </a:lnTo>
                  <a:lnTo>
                    <a:pt x="1199" y="197"/>
                  </a:lnTo>
                  <a:lnTo>
                    <a:pt x="727" y="197"/>
                  </a:lnTo>
                  <a:close/>
                  <a:moveTo>
                    <a:pt x="224" y="0"/>
                  </a:moveTo>
                  <a:lnTo>
                    <a:pt x="1702" y="0"/>
                  </a:lnTo>
                  <a:lnTo>
                    <a:pt x="1738" y="4"/>
                  </a:lnTo>
                  <a:lnTo>
                    <a:pt x="1773" y="13"/>
                  </a:lnTo>
                  <a:lnTo>
                    <a:pt x="1805" y="31"/>
                  </a:lnTo>
                  <a:lnTo>
                    <a:pt x="1834" y="53"/>
                  </a:lnTo>
                  <a:lnTo>
                    <a:pt x="1860" y="81"/>
                  </a:lnTo>
                  <a:lnTo>
                    <a:pt x="1882" y="113"/>
                  </a:lnTo>
                  <a:lnTo>
                    <a:pt x="1900" y="148"/>
                  </a:lnTo>
                  <a:lnTo>
                    <a:pt x="1915" y="188"/>
                  </a:lnTo>
                  <a:lnTo>
                    <a:pt x="1923" y="229"/>
                  </a:lnTo>
                  <a:lnTo>
                    <a:pt x="1926" y="273"/>
                  </a:lnTo>
                  <a:lnTo>
                    <a:pt x="1926" y="3772"/>
                  </a:lnTo>
                  <a:lnTo>
                    <a:pt x="1923" y="3816"/>
                  </a:lnTo>
                  <a:lnTo>
                    <a:pt x="1915" y="3857"/>
                  </a:lnTo>
                  <a:lnTo>
                    <a:pt x="1900" y="3897"/>
                  </a:lnTo>
                  <a:lnTo>
                    <a:pt x="1882" y="3932"/>
                  </a:lnTo>
                  <a:lnTo>
                    <a:pt x="1860" y="3964"/>
                  </a:lnTo>
                  <a:lnTo>
                    <a:pt x="1834" y="3992"/>
                  </a:lnTo>
                  <a:lnTo>
                    <a:pt x="1805" y="4014"/>
                  </a:lnTo>
                  <a:lnTo>
                    <a:pt x="1773" y="4032"/>
                  </a:lnTo>
                  <a:lnTo>
                    <a:pt x="1738" y="4041"/>
                  </a:lnTo>
                  <a:lnTo>
                    <a:pt x="1702" y="4045"/>
                  </a:lnTo>
                  <a:lnTo>
                    <a:pt x="224" y="4045"/>
                  </a:lnTo>
                  <a:lnTo>
                    <a:pt x="188" y="4041"/>
                  </a:lnTo>
                  <a:lnTo>
                    <a:pt x="154" y="4032"/>
                  </a:lnTo>
                  <a:lnTo>
                    <a:pt x="122" y="4014"/>
                  </a:lnTo>
                  <a:lnTo>
                    <a:pt x="92" y="3992"/>
                  </a:lnTo>
                  <a:lnTo>
                    <a:pt x="66" y="3964"/>
                  </a:lnTo>
                  <a:lnTo>
                    <a:pt x="43" y="3932"/>
                  </a:lnTo>
                  <a:lnTo>
                    <a:pt x="25" y="3897"/>
                  </a:lnTo>
                  <a:lnTo>
                    <a:pt x="12" y="3857"/>
                  </a:lnTo>
                  <a:lnTo>
                    <a:pt x="3" y="3816"/>
                  </a:lnTo>
                  <a:lnTo>
                    <a:pt x="0" y="3772"/>
                  </a:lnTo>
                  <a:lnTo>
                    <a:pt x="0" y="273"/>
                  </a:lnTo>
                  <a:lnTo>
                    <a:pt x="3" y="229"/>
                  </a:lnTo>
                  <a:lnTo>
                    <a:pt x="12" y="188"/>
                  </a:lnTo>
                  <a:lnTo>
                    <a:pt x="25" y="148"/>
                  </a:lnTo>
                  <a:lnTo>
                    <a:pt x="43" y="113"/>
                  </a:lnTo>
                  <a:lnTo>
                    <a:pt x="66" y="81"/>
                  </a:lnTo>
                  <a:lnTo>
                    <a:pt x="92" y="53"/>
                  </a:lnTo>
                  <a:lnTo>
                    <a:pt x="122" y="31"/>
                  </a:lnTo>
                  <a:lnTo>
                    <a:pt x="154" y="13"/>
                  </a:lnTo>
                  <a:lnTo>
                    <a:pt x="188" y="4"/>
                  </a:lnTo>
                  <a:lnTo>
                    <a:pt x="224"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grpSp>
          <p:nvGrpSpPr>
            <p:cNvPr id="89" name="Group 39"/>
            <p:cNvGrpSpPr>
              <a:grpSpLocks noChangeAspect="1"/>
            </p:cNvGrpSpPr>
            <p:nvPr/>
          </p:nvGrpSpPr>
          <p:grpSpPr bwMode="auto">
            <a:xfrm>
              <a:off x="3446914" y="2695611"/>
              <a:ext cx="262435" cy="212216"/>
              <a:chOff x="5919" y="4283"/>
              <a:chExt cx="324" cy="262"/>
            </a:xfrm>
            <a:solidFill>
              <a:schemeClr val="tx1">
                <a:lumMod val="65000"/>
                <a:lumOff val="35000"/>
              </a:schemeClr>
            </a:solidFill>
          </p:grpSpPr>
          <p:sp>
            <p:nvSpPr>
              <p:cNvPr id="90" name="Freeform 41"/>
              <p:cNvSpPr>
                <a:spLocks/>
              </p:cNvSpPr>
              <p:nvPr/>
            </p:nvSpPr>
            <p:spPr bwMode="auto">
              <a:xfrm>
                <a:off x="6065" y="4421"/>
                <a:ext cx="32" cy="38"/>
              </a:xfrm>
              <a:custGeom>
                <a:avLst/>
                <a:gdLst>
                  <a:gd name="T0" fmla="*/ 175 w 349"/>
                  <a:gd name="T1" fmla="*/ 0 h 421"/>
                  <a:gd name="T2" fmla="*/ 206 w 349"/>
                  <a:gd name="T3" fmla="*/ 2 h 421"/>
                  <a:gd name="T4" fmla="*/ 235 w 349"/>
                  <a:gd name="T5" fmla="*/ 9 h 421"/>
                  <a:gd name="T6" fmla="*/ 263 w 349"/>
                  <a:gd name="T7" fmla="*/ 22 h 421"/>
                  <a:gd name="T8" fmla="*/ 287 w 349"/>
                  <a:gd name="T9" fmla="*/ 40 h 421"/>
                  <a:gd name="T10" fmla="*/ 308 w 349"/>
                  <a:gd name="T11" fmla="*/ 60 h 421"/>
                  <a:gd name="T12" fmla="*/ 326 w 349"/>
                  <a:gd name="T13" fmla="*/ 84 h 421"/>
                  <a:gd name="T14" fmla="*/ 338 w 349"/>
                  <a:gd name="T15" fmla="*/ 111 h 421"/>
                  <a:gd name="T16" fmla="*/ 346 w 349"/>
                  <a:gd name="T17" fmla="*/ 140 h 421"/>
                  <a:gd name="T18" fmla="*/ 349 w 349"/>
                  <a:gd name="T19" fmla="*/ 171 h 421"/>
                  <a:gd name="T20" fmla="*/ 349 w 349"/>
                  <a:gd name="T21" fmla="*/ 249 h 421"/>
                  <a:gd name="T22" fmla="*/ 346 w 349"/>
                  <a:gd name="T23" fmla="*/ 280 h 421"/>
                  <a:gd name="T24" fmla="*/ 338 w 349"/>
                  <a:gd name="T25" fmla="*/ 309 h 421"/>
                  <a:gd name="T26" fmla="*/ 326 w 349"/>
                  <a:gd name="T27" fmla="*/ 336 h 421"/>
                  <a:gd name="T28" fmla="*/ 308 w 349"/>
                  <a:gd name="T29" fmla="*/ 360 h 421"/>
                  <a:gd name="T30" fmla="*/ 287 w 349"/>
                  <a:gd name="T31" fmla="*/ 381 h 421"/>
                  <a:gd name="T32" fmla="*/ 263 w 349"/>
                  <a:gd name="T33" fmla="*/ 398 h 421"/>
                  <a:gd name="T34" fmla="*/ 235 w 349"/>
                  <a:gd name="T35" fmla="*/ 410 h 421"/>
                  <a:gd name="T36" fmla="*/ 206 w 349"/>
                  <a:gd name="T37" fmla="*/ 419 h 421"/>
                  <a:gd name="T38" fmla="*/ 175 w 349"/>
                  <a:gd name="T39" fmla="*/ 421 h 421"/>
                  <a:gd name="T40" fmla="*/ 143 w 349"/>
                  <a:gd name="T41" fmla="*/ 419 h 421"/>
                  <a:gd name="T42" fmla="*/ 113 w 349"/>
                  <a:gd name="T43" fmla="*/ 410 h 421"/>
                  <a:gd name="T44" fmla="*/ 87 w 349"/>
                  <a:gd name="T45" fmla="*/ 398 h 421"/>
                  <a:gd name="T46" fmla="*/ 62 w 349"/>
                  <a:gd name="T47" fmla="*/ 381 h 421"/>
                  <a:gd name="T48" fmla="*/ 41 w 349"/>
                  <a:gd name="T49" fmla="*/ 360 h 421"/>
                  <a:gd name="T50" fmla="*/ 24 w 349"/>
                  <a:gd name="T51" fmla="*/ 336 h 421"/>
                  <a:gd name="T52" fmla="*/ 11 w 349"/>
                  <a:gd name="T53" fmla="*/ 309 h 421"/>
                  <a:gd name="T54" fmla="*/ 3 w 349"/>
                  <a:gd name="T55" fmla="*/ 280 h 421"/>
                  <a:gd name="T56" fmla="*/ 0 w 349"/>
                  <a:gd name="T57" fmla="*/ 249 h 421"/>
                  <a:gd name="T58" fmla="*/ 0 w 349"/>
                  <a:gd name="T59" fmla="*/ 171 h 421"/>
                  <a:gd name="T60" fmla="*/ 3 w 349"/>
                  <a:gd name="T61" fmla="*/ 140 h 421"/>
                  <a:gd name="T62" fmla="*/ 11 w 349"/>
                  <a:gd name="T63" fmla="*/ 111 h 421"/>
                  <a:gd name="T64" fmla="*/ 24 w 349"/>
                  <a:gd name="T65" fmla="*/ 84 h 421"/>
                  <a:gd name="T66" fmla="*/ 41 w 349"/>
                  <a:gd name="T67" fmla="*/ 60 h 421"/>
                  <a:gd name="T68" fmla="*/ 62 w 349"/>
                  <a:gd name="T69" fmla="*/ 40 h 421"/>
                  <a:gd name="T70" fmla="*/ 87 w 349"/>
                  <a:gd name="T71" fmla="*/ 22 h 421"/>
                  <a:gd name="T72" fmla="*/ 113 w 349"/>
                  <a:gd name="T73" fmla="*/ 9 h 421"/>
                  <a:gd name="T74" fmla="*/ 143 w 349"/>
                  <a:gd name="T75" fmla="*/ 2 h 421"/>
                  <a:gd name="T76" fmla="*/ 175 w 349"/>
                  <a:gd name="T7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9" h="421">
                    <a:moveTo>
                      <a:pt x="175" y="0"/>
                    </a:moveTo>
                    <a:lnTo>
                      <a:pt x="206" y="2"/>
                    </a:lnTo>
                    <a:lnTo>
                      <a:pt x="235" y="9"/>
                    </a:lnTo>
                    <a:lnTo>
                      <a:pt x="263" y="22"/>
                    </a:lnTo>
                    <a:lnTo>
                      <a:pt x="287" y="40"/>
                    </a:lnTo>
                    <a:lnTo>
                      <a:pt x="308" y="60"/>
                    </a:lnTo>
                    <a:lnTo>
                      <a:pt x="326" y="84"/>
                    </a:lnTo>
                    <a:lnTo>
                      <a:pt x="338" y="111"/>
                    </a:lnTo>
                    <a:lnTo>
                      <a:pt x="346" y="140"/>
                    </a:lnTo>
                    <a:lnTo>
                      <a:pt x="349" y="171"/>
                    </a:lnTo>
                    <a:lnTo>
                      <a:pt x="349" y="249"/>
                    </a:lnTo>
                    <a:lnTo>
                      <a:pt x="346" y="280"/>
                    </a:lnTo>
                    <a:lnTo>
                      <a:pt x="338" y="309"/>
                    </a:lnTo>
                    <a:lnTo>
                      <a:pt x="326" y="336"/>
                    </a:lnTo>
                    <a:lnTo>
                      <a:pt x="308" y="360"/>
                    </a:lnTo>
                    <a:lnTo>
                      <a:pt x="287" y="381"/>
                    </a:lnTo>
                    <a:lnTo>
                      <a:pt x="263" y="398"/>
                    </a:lnTo>
                    <a:lnTo>
                      <a:pt x="235" y="410"/>
                    </a:lnTo>
                    <a:lnTo>
                      <a:pt x="206" y="419"/>
                    </a:lnTo>
                    <a:lnTo>
                      <a:pt x="175" y="421"/>
                    </a:lnTo>
                    <a:lnTo>
                      <a:pt x="143" y="419"/>
                    </a:lnTo>
                    <a:lnTo>
                      <a:pt x="113" y="410"/>
                    </a:lnTo>
                    <a:lnTo>
                      <a:pt x="87" y="398"/>
                    </a:lnTo>
                    <a:lnTo>
                      <a:pt x="62" y="381"/>
                    </a:lnTo>
                    <a:lnTo>
                      <a:pt x="41" y="360"/>
                    </a:lnTo>
                    <a:lnTo>
                      <a:pt x="24" y="336"/>
                    </a:lnTo>
                    <a:lnTo>
                      <a:pt x="11" y="309"/>
                    </a:lnTo>
                    <a:lnTo>
                      <a:pt x="3" y="280"/>
                    </a:lnTo>
                    <a:lnTo>
                      <a:pt x="0" y="249"/>
                    </a:lnTo>
                    <a:lnTo>
                      <a:pt x="0" y="171"/>
                    </a:lnTo>
                    <a:lnTo>
                      <a:pt x="3" y="140"/>
                    </a:lnTo>
                    <a:lnTo>
                      <a:pt x="11" y="111"/>
                    </a:lnTo>
                    <a:lnTo>
                      <a:pt x="24" y="84"/>
                    </a:lnTo>
                    <a:lnTo>
                      <a:pt x="41" y="60"/>
                    </a:lnTo>
                    <a:lnTo>
                      <a:pt x="62" y="40"/>
                    </a:lnTo>
                    <a:lnTo>
                      <a:pt x="87" y="22"/>
                    </a:lnTo>
                    <a:lnTo>
                      <a:pt x="113" y="9"/>
                    </a:lnTo>
                    <a:lnTo>
                      <a:pt x="143" y="2"/>
                    </a:lnTo>
                    <a:lnTo>
                      <a:pt x="1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sp>
            <p:nvSpPr>
              <p:cNvPr id="91" name="Freeform 42"/>
              <p:cNvSpPr>
                <a:spLocks/>
              </p:cNvSpPr>
              <p:nvPr/>
            </p:nvSpPr>
            <p:spPr bwMode="auto">
              <a:xfrm>
                <a:off x="5926" y="4448"/>
                <a:ext cx="310" cy="97"/>
              </a:xfrm>
              <a:custGeom>
                <a:avLst/>
                <a:gdLst>
                  <a:gd name="T0" fmla="*/ 0 w 3415"/>
                  <a:gd name="T1" fmla="*/ 0 h 1067"/>
                  <a:gd name="T2" fmla="*/ 49 w 3415"/>
                  <a:gd name="T3" fmla="*/ 20 h 1067"/>
                  <a:gd name="T4" fmla="*/ 101 w 3415"/>
                  <a:gd name="T5" fmla="*/ 35 h 1067"/>
                  <a:gd name="T6" fmla="*/ 156 w 3415"/>
                  <a:gd name="T7" fmla="*/ 45 h 1067"/>
                  <a:gd name="T8" fmla="*/ 211 w 3415"/>
                  <a:gd name="T9" fmla="*/ 48 h 1067"/>
                  <a:gd name="T10" fmla="*/ 1413 w 3415"/>
                  <a:gd name="T11" fmla="*/ 48 h 1067"/>
                  <a:gd name="T12" fmla="*/ 1428 w 3415"/>
                  <a:gd name="T13" fmla="*/ 88 h 1067"/>
                  <a:gd name="T14" fmla="*/ 1449 w 3415"/>
                  <a:gd name="T15" fmla="*/ 125 h 1067"/>
                  <a:gd name="T16" fmla="*/ 1476 w 3415"/>
                  <a:gd name="T17" fmla="*/ 160 h 1067"/>
                  <a:gd name="T18" fmla="*/ 1507 w 3415"/>
                  <a:gd name="T19" fmla="*/ 189 h 1067"/>
                  <a:gd name="T20" fmla="*/ 1541 w 3415"/>
                  <a:gd name="T21" fmla="*/ 215 h 1067"/>
                  <a:gd name="T22" fmla="*/ 1578 w 3415"/>
                  <a:gd name="T23" fmla="*/ 236 h 1067"/>
                  <a:gd name="T24" fmla="*/ 1619 w 3415"/>
                  <a:gd name="T25" fmla="*/ 251 h 1067"/>
                  <a:gd name="T26" fmla="*/ 1662 w 3415"/>
                  <a:gd name="T27" fmla="*/ 261 h 1067"/>
                  <a:gd name="T28" fmla="*/ 1708 w 3415"/>
                  <a:gd name="T29" fmla="*/ 264 h 1067"/>
                  <a:gd name="T30" fmla="*/ 1753 w 3415"/>
                  <a:gd name="T31" fmla="*/ 261 h 1067"/>
                  <a:gd name="T32" fmla="*/ 1796 w 3415"/>
                  <a:gd name="T33" fmla="*/ 251 h 1067"/>
                  <a:gd name="T34" fmla="*/ 1837 w 3415"/>
                  <a:gd name="T35" fmla="*/ 236 h 1067"/>
                  <a:gd name="T36" fmla="*/ 1875 w 3415"/>
                  <a:gd name="T37" fmla="*/ 215 h 1067"/>
                  <a:gd name="T38" fmla="*/ 1909 w 3415"/>
                  <a:gd name="T39" fmla="*/ 189 h 1067"/>
                  <a:gd name="T40" fmla="*/ 1939 w 3415"/>
                  <a:gd name="T41" fmla="*/ 160 h 1067"/>
                  <a:gd name="T42" fmla="*/ 1965 w 3415"/>
                  <a:gd name="T43" fmla="*/ 125 h 1067"/>
                  <a:gd name="T44" fmla="*/ 1986 w 3415"/>
                  <a:gd name="T45" fmla="*/ 88 h 1067"/>
                  <a:gd name="T46" fmla="*/ 2002 w 3415"/>
                  <a:gd name="T47" fmla="*/ 48 h 1067"/>
                  <a:gd name="T48" fmla="*/ 3204 w 3415"/>
                  <a:gd name="T49" fmla="*/ 48 h 1067"/>
                  <a:gd name="T50" fmla="*/ 3260 w 3415"/>
                  <a:gd name="T51" fmla="*/ 45 h 1067"/>
                  <a:gd name="T52" fmla="*/ 3314 w 3415"/>
                  <a:gd name="T53" fmla="*/ 35 h 1067"/>
                  <a:gd name="T54" fmla="*/ 3366 w 3415"/>
                  <a:gd name="T55" fmla="*/ 20 h 1067"/>
                  <a:gd name="T56" fmla="*/ 3415 w 3415"/>
                  <a:gd name="T57" fmla="*/ 0 h 1067"/>
                  <a:gd name="T58" fmla="*/ 3415 w 3415"/>
                  <a:gd name="T59" fmla="*/ 787 h 1067"/>
                  <a:gd name="T60" fmla="*/ 3412 w 3415"/>
                  <a:gd name="T61" fmla="*/ 828 h 1067"/>
                  <a:gd name="T62" fmla="*/ 3403 w 3415"/>
                  <a:gd name="T63" fmla="*/ 867 h 1067"/>
                  <a:gd name="T64" fmla="*/ 3389 w 3415"/>
                  <a:gd name="T65" fmla="*/ 905 h 1067"/>
                  <a:gd name="T66" fmla="*/ 3370 w 3415"/>
                  <a:gd name="T67" fmla="*/ 939 h 1067"/>
                  <a:gd name="T68" fmla="*/ 3346 w 3415"/>
                  <a:gd name="T69" fmla="*/ 971 h 1067"/>
                  <a:gd name="T70" fmla="*/ 3317 w 3415"/>
                  <a:gd name="T71" fmla="*/ 998 h 1067"/>
                  <a:gd name="T72" fmla="*/ 3286 w 3415"/>
                  <a:gd name="T73" fmla="*/ 1022 h 1067"/>
                  <a:gd name="T74" fmla="*/ 3251 w 3415"/>
                  <a:gd name="T75" fmla="*/ 1041 h 1067"/>
                  <a:gd name="T76" fmla="*/ 3214 w 3415"/>
                  <a:gd name="T77" fmla="*/ 1055 h 1067"/>
                  <a:gd name="T78" fmla="*/ 3174 w 3415"/>
                  <a:gd name="T79" fmla="*/ 1064 h 1067"/>
                  <a:gd name="T80" fmla="*/ 3132 w 3415"/>
                  <a:gd name="T81" fmla="*/ 1067 h 1067"/>
                  <a:gd name="T82" fmla="*/ 283 w 3415"/>
                  <a:gd name="T83" fmla="*/ 1067 h 1067"/>
                  <a:gd name="T84" fmla="*/ 242 w 3415"/>
                  <a:gd name="T85" fmla="*/ 1064 h 1067"/>
                  <a:gd name="T86" fmla="*/ 201 w 3415"/>
                  <a:gd name="T87" fmla="*/ 1055 h 1067"/>
                  <a:gd name="T88" fmla="*/ 163 w 3415"/>
                  <a:gd name="T89" fmla="*/ 1041 h 1067"/>
                  <a:gd name="T90" fmla="*/ 129 w 3415"/>
                  <a:gd name="T91" fmla="*/ 1022 h 1067"/>
                  <a:gd name="T92" fmla="*/ 97 w 3415"/>
                  <a:gd name="T93" fmla="*/ 998 h 1067"/>
                  <a:gd name="T94" fmla="*/ 69 w 3415"/>
                  <a:gd name="T95" fmla="*/ 971 h 1067"/>
                  <a:gd name="T96" fmla="*/ 46 w 3415"/>
                  <a:gd name="T97" fmla="*/ 939 h 1067"/>
                  <a:gd name="T98" fmla="*/ 26 w 3415"/>
                  <a:gd name="T99" fmla="*/ 905 h 1067"/>
                  <a:gd name="T100" fmla="*/ 12 w 3415"/>
                  <a:gd name="T101" fmla="*/ 867 h 1067"/>
                  <a:gd name="T102" fmla="*/ 3 w 3415"/>
                  <a:gd name="T103" fmla="*/ 828 h 1067"/>
                  <a:gd name="T104" fmla="*/ 0 w 3415"/>
                  <a:gd name="T105" fmla="*/ 787 h 1067"/>
                  <a:gd name="T106" fmla="*/ 0 w 3415"/>
                  <a:gd name="T10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15" h="1067">
                    <a:moveTo>
                      <a:pt x="0" y="0"/>
                    </a:moveTo>
                    <a:lnTo>
                      <a:pt x="49" y="20"/>
                    </a:lnTo>
                    <a:lnTo>
                      <a:pt x="101" y="35"/>
                    </a:lnTo>
                    <a:lnTo>
                      <a:pt x="156" y="45"/>
                    </a:lnTo>
                    <a:lnTo>
                      <a:pt x="211" y="48"/>
                    </a:lnTo>
                    <a:lnTo>
                      <a:pt x="1413" y="48"/>
                    </a:lnTo>
                    <a:lnTo>
                      <a:pt x="1428" y="88"/>
                    </a:lnTo>
                    <a:lnTo>
                      <a:pt x="1449" y="125"/>
                    </a:lnTo>
                    <a:lnTo>
                      <a:pt x="1476" y="160"/>
                    </a:lnTo>
                    <a:lnTo>
                      <a:pt x="1507" y="189"/>
                    </a:lnTo>
                    <a:lnTo>
                      <a:pt x="1541" y="215"/>
                    </a:lnTo>
                    <a:lnTo>
                      <a:pt x="1578" y="236"/>
                    </a:lnTo>
                    <a:lnTo>
                      <a:pt x="1619" y="251"/>
                    </a:lnTo>
                    <a:lnTo>
                      <a:pt x="1662" y="261"/>
                    </a:lnTo>
                    <a:lnTo>
                      <a:pt x="1708" y="264"/>
                    </a:lnTo>
                    <a:lnTo>
                      <a:pt x="1753" y="261"/>
                    </a:lnTo>
                    <a:lnTo>
                      <a:pt x="1796" y="251"/>
                    </a:lnTo>
                    <a:lnTo>
                      <a:pt x="1837" y="236"/>
                    </a:lnTo>
                    <a:lnTo>
                      <a:pt x="1875" y="215"/>
                    </a:lnTo>
                    <a:lnTo>
                      <a:pt x="1909" y="189"/>
                    </a:lnTo>
                    <a:lnTo>
                      <a:pt x="1939" y="160"/>
                    </a:lnTo>
                    <a:lnTo>
                      <a:pt x="1965" y="125"/>
                    </a:lnTo>
                    <a:lnTo>
                      <a:pt x="1986" y="88"/>
                    </a:lnTo>
                    <a:lnTo>
                      <a:pt x="2002" y="48"/>
                    </a:lnTo>
                    <a:lnTo>
                      <a:pt x="3204" y="48"/>
                    </a:lnTo>
                    <a:lnTo>
                      <a:pt x="3260" y="45"/>
                    </a:lnTo>
                    <a:lnTo>
                      <a:pt x="3314" y="35"/>
                    </a:lnTo>
                    <a:lnTo>
                      <a:pt x="3366" y="20"/>
                    </a:lnTo>
                    <a:lnTo>
                      <a:pt x="3415" y="0"/>
                    </a:lnTo>
                    <a:lnTo>
                      <a:pt x="3415" y="787"/>
                    </a:lnTo>
                    <a:lnTo>
                      <a:pt x="3412" y="828"/>
                    </a:lnTo>
                    <a:lnTo>
                      <a:pt x="3403" y="867"/>
                    </a:lnTo>
                    <a:lnTo>
                      <a:pt x="3389" y="905"/>
                    </a:lnTo>
                    <a:lnTo>
                      <a:pt x="3370" y="939"/>
                    </a:lnTo>
                    <a:lnTo>
                      <a:pt x="3346" y="971"/>
                    </a:lnTo>
                    <a:lnTo>
                      <a:pt x="3317" y="998"/>
                    </a:lnTo>
                    <a:lnTo>
                      <a:pt x="3286" y="1022"/>
                    </a:lnTo>
                    <a:lnTo>
                      <a:pt x="3251" y="1041"/>
                    </a:lnTo>
                    <a:lnTo>
                      <a:pt x="3214" y="1055"/>
                    </a:lnTo>
                    <a:lnTo>
                      <a:pt x="3174" y="1064"/>
                    </a:lnTo>
                    <a:lnTo>
                      <a:pt x="3132" y="1067"/>
                    </a:lnTo>
                    <a:lnTo>
                      <a:pt x="283" y="1067"/>
                    </a:lnTo>
                    <a:lnTo>
                      <a:pt x="242" y="1064"/>
                    </a:lnTo>
                    <a:lnTo>
                      <a:pt x="201" y="1055"/>
                    </a:lnTo>
                    <a:lnTo>
                      <a:pt x="163" y="1041"/>
                    </a:lnTo>
                    <a:lnTo>
                      <a:pt x="129" y="1022"/>
                    </a:lnTo>
                    <a:lnTo>
                      <a:pt x="97" y="998"/>
                    </a:lnTo>
                    <a:lnTo>
                      <a:pt x="69" y="971"/>
                    </a:lnTo>
                    <a:lnTo>
                      <a:pt x="46" y="939"/>
                    </a:lnTo>
                    <a:lnTo>
                      <a:pt x="26" y="905"/>
                    </a:lnTo>
                    <a:lnTo>
                      <a:pt x="12" y="867"/>
                    </a:lnTo>
                    <a:lnTo>
                      <a:pt x="3" y="828"/>
                    </a:lnTo>
                    <a:lnTo>
                      <a:pt x="0" y="78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sp>
            <p:nvSpPr>
              <p:cNvPr id="92" name="Freeform 43"/>
              <p:cNvSpPr>
                <a:spLocks noEditPoints="1"/>
              </p:cNvSpPr>
              <p:nvPr/>
            </p:nvSpPr>
            <p:spPr bwMode="auto">
              <a:xfrm>
                <a:off x="5919" y="4283"/>
                <a:ext cx="324" cy="150"/>
              </a:xfrm>
              <a:custGeom>
                <a:avLst/>
                <a:gdLst>
                  <a:gd name="T0" fmla="*/ 1430 w 3559"/>
                  <a:gd name="T1" fmla="*/ 274 h 1653"/>
                  <a:gd name="T2" fmla="*/ 1331 w 3559"/>
                  <a:gd name="T3" fmla="*/ 327 h 1653"/>
                  <a:gd name="T4" fmla="*/ 1263 w 3559"/>
                  <a:gd name="T5" fmla="*/ 414 h 1653"/>
                  <a:gd name="T6" fmla="*/ 2297 w 3559"/>
                  <a:gd name="T7" fmla="*/ 414 h 1653"/>
                  <a:gd name="T8" fmla="*/ 2228 w 3559"/>
                  <a:gd name="T9" fmla="*/ 327 h 1653"/>
                  <a:gd name="T10" fmla="*/ 2130 w 3559"/>
                  <a:gd name="T11" fmla="*/ 274 h 1653"/>
                  <a:gd name="T12" fmla="*/ 1507 w 3559"/>
                  <a:gd name="T13" fmla="*/ 262 h 1653"/>
                  <a:gd name="T14" fmla="*/ 2113 w 3559"/>
                  <a:gd name="T15" fmla="*/ 3 h 1653"/>
                  <a:gd name="T16" fmla="*/ 2283 w 3559"/>
                  <a:gd name="T17" fmla="*/ 51 h 1653"/>
                  <a:gd name="T18" fmla="*/ 2424 w 3559"/>
                  <a:gd name="T19" fmla="*/ 149 h 1653"/>
                  <a:gd name="T20" fmla="*/ 2528 w 3559"/>
                  <a:gd name="T21" fmla="*/ 283 h 1653"/>
                  <a:gd name="T22" fmla="*/ 2584 w 3559"/>
                  <a:gd name="T23" fmla="*/ 448 h 1653"/>
                  <a:gd name="T24" fmla="*/ 3348 w 3559"/>
                  <a:gd name="T25" fmla="*/ 460 h 1653"/>
                  <a:gd name="T26" fmla="*/ 3457 w 3559"/>
                  <a:gd name="T27" fmla="*/ 517 h 1653"/>
                  <a:gd name="T28" fmla="*/ 3531 w 3559"/>
                  <a:gd name="T29" fmla="*/ 610 h 1653"/>
                  <a:gd name="T30" fmla="*/ 3559 w 3559"/>
                  <a:gd name="T31" fmla="*/ 728 h 1653"/>
                  <a:gd name="T32" fmla="*/ 3546 w 3559"/>
                  <a:gd name="T33" fmla="*/ 1454 h 1653"/>
                  <a:gd name="T34" fmla="*/ 3489 w 3559"/>
                  <a:gd name="T35" fmla="*/ 1557 h 1653"/>
                  <a:gd name="T36" fmla="*/ 3395 w 3559"/>
                  <a:gd name="T37" fmla="*/ 1627 h 1653"/>
                  <a:gd name="T38" fmla="*/ 3276 w 3559"/>
                  <a:gd name="T39" fmla="*/ 1653 h 1653"/>
                  <a:gd name="T40" fmla="*/ 2072 w 3559"/>
                  <a:gd name="T41" fmla="*/ 1575 h 1653"/>
                  <a:gd name="T42" fmla="*/ 2019 w 3559"/>
                  <a:gd name="T43" fmla="*/ 1475 h 1653"/>
                  <a:gd name="T44" fmla="*/ 1987 w 3559"/>
                  <a:gd name="T45" fmla="*/ 1444 h 1653"/>
                  <a:gd name="T46" fmla="*/ 1933 w 3559"/>
                  <a:gd name="T47" fmla="*/ 1404 h 1653"/>
                  <a:gd name="T48" fmla="*/ 1882 w 3559"/>
                  <a:gd name="T49" fmla="*/ 1381 h 1653"/>
                  <a:gd name="T50" fmla="*/ 1840 w 3559"/>
                  <a:gd name="T51" fmla="*/ 1369 h 1653"/>
                  <a:gd name="T52" fmla="*/ 1748 w 3559"/>
                  <a:gd name="T53" fmla="*/ 1365 h 1653"/>
                  <a:gd name="T54" fmla="*/ 1692 w 3559"/>
                  <a:gd name="T55" fmla="*/ 1377 h 1653"/>
                  <a:gd name="T56" fmla="*/ 1643 w 3559"/>
                  <a:gd name="T57" fmla="*/ 1394 h 1653"/>
                  <a:gd name="T58" fmla="*/ 1616 w 3559"/>
                  <a:gd name="T59" fmla="*/ 1410 h 1653"/>
                  <a:gd name="T60" fmla="*/ 1572 w 3559"/>
                  <a:gd name="T61" fmla="*/ 1444 h 1653"/>
                  <a:gd name="T62" fmla="*/ 1540 w 3559"/>
                  <a:gd name="T63" fmla="*/ 1475 h 1653"/>
                  <a:gd name="T64" fmla="*/ 1486 w 3559"/>
                  <a:gd name="T65" fmla="*/ 1575 h 1653"/>
                  <a:gd name="T66" fmla="*/ 283 w 3559"/>
                  <a:gd name="T67" fmla="*/ 1653 h 1653"/>
                  <a:gd name="T68" fmla="*/ 164 w 3559"/>
                  <a:gd name="T69" fmla="*/ 1627 h 1653"/>
                  <a:gd name="T70" fmla="*/ 69 w 3559"/>
                  <a:gd name="T71" fmla="*/ 1557 h 1653"/>
                  <a:gd name="T72" fmla="*/ 12 w 3559"/>
                  <a:gd name="T73" fmla="*/ 1454 h 1653"/>
                  <a:gd name="T74" fmla="*/ 0 w 3559"/>
                  <a:gd name="T75" fmla="*/ 728 h 1653"/>
                  <a:gd name="T76" fmla="*/ 28 w 3559"/>
                  <a:gd name="T77" fmla="*/ 610 h 1653"/>
                  <a:gd name="T78" fmla="*/ 102 w 3559"/>
                  <a:gd name="T79" fmla="*/ 517 h 1653"/>
                  <a:gd name="T80" fmla="*/ 210 w 3559"/>
                  <a:gd name="T81" fmla="*/ 460 h 1653"/>
                  <a:gd name="T82" fmla="*/ 975 w 3559"/>
                  <a:gd name="T83" fmla="*/ 448 h 1653"/>
                  <a:gd name="T84" fmla="*/ 1031 w 3559"/>
                  <a:gd name="T85" fmla="*/ 283 h 1653"/>
                  <a:gd name="T86" fmla="*/ 1134 w 3559"/>
                  <a:gd name="T87" fmla="*/ 149 h 1653"/>
                  <a:gd name="T88" fmla="*/ 1276 w 3559"/>
                  <a:gd name="T89" fmla="*/ 51 h 1653"/>
                  <a:gd name="T90" fmla="*/ 1445 w 3559"/>
                  <a:gd name="T91" fmla="*/ 3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9" h="1653">
                    <a:moveTo>
                      <a:pt x="1507" y="262"/>
                    </a:moveTo>
                    <a:lnTo>
                      <a:pt x="1467" y="265"/>
                    </a:lnTo>
                    <a:lnTo>
                      <a:pt x="1430" y="274"/>
                    </a:lnTo>
                    <a:lnTo>
                      <a:pt x="1394" y="287"/>
                    </a:lnTo>
                    <a:lnTo>
                      <a:pt x="1361" y="304"/>
                    </a:lnTo>
                    <a:lnTo>
                      <a:pt x="1331" y="327"/>
                    </a:lnTo>
                    <a:lnTo>
                      <a:pt x="1305" y="352"/>
                    </a:lnTo>
                    <a:lnTo>
                      <a:pt x="1282" y="381"/>
                    </a:lnTo>
                    <a:lnTo>
                      <a:pt x="1263" y="414"/>
                    </a:lnTo>
                    <a:lnTo>
                      <a:pt x="1247" y="448"/>
                    </a:lnTo>
                    <a:lnTo>
                      <a:pt x="2311" y="448"/>
                    </a:lnTo>
                    <a:lnTo>
                      <a:pt x="2297" y="414"/>
                    </a:lnTo>
                    <a:lnTo>
                      <a:pt x="2278" y="381"/>
                    </a:lnTo>
                    <a:lnTo>
                      <a:pt x="2255" y="352"/>
                    </a:lnTo>
                    <a:lnTo>
                      <a:pt x="2228" y="327"/>
                    </a:lnTo>
                    <a:lnTo>
                      <a:pt x="2198" y="304"/>
                    </a:lnTo>
                    <a:lnTo>
                      <a:pt x="2165" y="287"/>
                    </a:lnTo>
                    <a:lnTo>
                      <a:pt x="2130" y="274"/>
                    </a:lnTo>
                    <a:lnTo>
                      <a:pt x="2091" y="265"/>
                    </a:lnTo>
                    <a:lnTo>
                      <a:pt x="2052" y="262"/>
                    </a:lnTo>
                    <a:lnTo>
                      <a:pt x="1507" y="262"/>
                    </a:lnTo>
                    <a:close/>
                    <a:moveTo>
                      <a:pt x="1507" y="0"/>
                    </a:moveTo>
                    <a:lnTo>
                      <a:pt x="2052" y="0"/>
                    </a:lnTo>
                    <a:lnTo>
                      <a:pt x="2113" y="3"/>
                    </a:lnTo>
                    <a:lnTo>
                      <a:pt x="2171" y="14"/>
                    </a:lnTo>
                    <a:lnTo>
                      <a:pt x="2229" y="29"/>
                    </a:lnTo>
                    <a:lnTo>
                      <a:pt x="2283" y="51"/>
                    </a:lnTo>
                    <a:lnTo>
                      <a:pt x="2333" y="79"/>
                    </a:lnTo>
                    <a:lnTo>
                      <a:pt x="2380" y="111"/>
                    </a:lnTo>
                    <a:lnTo>
                      <a:pt x="2424" y="149"/>
                    </a:lnTo>
                    <a:lnTo>
                      <a:pt x="2463" y="190"/>
                    </a:lnTo>
                    <a:lnTo>
                      <a:pt x="2498" y="235"/>
                    </a:lnTo>
                    <a:lnTo>
                      <a:pt x="2528" y="283"/>
                    </a:lnTo>
                    <a:lnTo>
                      <a:pt x="2552" y="336"/>
                    </a:lnTo>
                    <a:lnTo>
                      <a:pt x="2571" y="391"/>
                    </a:lnTo>
                    <a:lnTo>
                      <a:pt x="2584" y="448"/>
                    </a:lnTo>
                    <a:lnTo>
                      <a:pt x="3264" y="448"/>
                    </a:lnTo>
                    <a:lnTo>
                      <a:pt x="3308" y="452"/>
                    </a:lnTo>
                    <a:lnTo>
                      <a:pt x="3348" y="460"/>
                    </a:lnTo>
                    <a:lnTo>
                      <a:pt x="3388" y="474"/>
                    </a:lnTo>
                    <a:lnTo>
                      <a:pt x="3424" y="493"/>
                    </a:lnTo>
                    <a:lnTo>
                      <a:pt x="3457" y="517"/>
                    </a:lnTo>
                    <a:lnTo>
                      <a:pt x="3486" y="545"/>
                    </a:lnTo>
                    <a:lnTo>
                      <a:pt x="3511" y="575"/>
                    </a:lnTo>
                    <a:lnTo>
                      <a:pt x="3531" y="610"/>
                    </a:lnTo>
                    <a:lnTo>
                      <a:pt x="3546" y="647"/>
                    </a:lnTo>
                    <a:lnTo>
                      <a:pt x="3555" y="687"/>
                    </a:lnTo>
                    <a:lnTo>
                      <a:pt x="3559" y="728"/>
                    </a:lnTo>
                    <a:lnTo>
                      <a:pt x="3559" y="1373"/>
                    </a:lnTo>
                    <a:lnTo>
                      <a:pt x="3555" y="1415"/>
                    </a:lnTo>
                    <a:lnTo>
                      <a:pt x="3546" y="1454"/>
                    </a:lnTo>
                    <a:lnTo>
                      <a:pt x="3532" y="1492"/>
                    </a:lnTo>
                    <a:lnTo>
                      <a:pt x="3513" y="1525"/>
                    </a:lnTo>
                    <a:lnTo>
                      <a:pt x="3489" y="1557"/>
                    </a:lnTo>
                    <a:lnTo>
                      <a:pt x="3462" y="1584"/>
                    </a:lnTo>
                    <a:lnTo>
                      <a:pt x="3430" y="1608"/>
                    </a:lnTo>
                    <a:lnTo>
                      <a:pt x="3395" y="1627"/>
                    </a:lnTo>
                    <a:lnTo>
                      <a:pt x="3357" y="1641"/>
                    </a:lnTo>
                    <a:lnTo>
                      <a:pt x="3318" y="1650"/>
                    </a:lnTo>
                    <a:lnTo>
                      <a:pt x="3276" y="1653"/>
                    </a:lnTo>
                    <a:lnTo>
                      <a:pt x="2087" y="1653"/>
                    </a:lnTo>
                    <a:lnTo>
                      <a:pt x="2082" y="1613"/>
                    </a:lnTo>
                    <a:lnTo>
                      <a:pt x="2072" y="1575"/>
                    </a:lnTo>
                    <a:lnTo>
                      <a:pt x="2059" y="1539"/>
                    </a:lnTo>
                    <a:lnTo>
                      <a:pt x="2041" y="1507"/>
                    </a:lnTo>
                    <a:lnTo>
                      <a:pt x="2019" y="1475"/>
                    </a:lnTo>
                    <a:lnTo>
                      <a:pt x="1992" y="1448"/>
                    </a:lnTo>
                    <a:lnTo>
                      <a:pt x="1990" y="1446"/>
                    </a:lnTo>
                    <a:lnTo>
                      <a:pt x="1987" y="1444"/>
                    </a:lnTo>
                    <a:lnTo>
                      <a:pt x="1968" y="1428"/>
                    </a:lnTo>
                    <a:lnTo>
                      <a:pt x="1948" y="1412"/>
                    </a:lnTo>
                    <a:lnTo>
                      <a:pt x="1933" y="1404"/>
                    </a:lnTo>
                    <a:lnTo>
                      <a:pt x="1915" y="1395"/>
                    </a:lnTo>
                    <a:lnTo>
                      <a:pt x="1898" y="1386"/>
                    </a:lnTo>
                    <a:lnTo>
                      <a:pt x="1882" y="1381"/>
                    </a:lnTo>
                    <a:lnTo>
                      <a:pt x="1867" y="1377"/>
                    </a:lnTo>
                    <a:lnTo>
                      <a:pt x="1854" y="1372"/>
                    </a:lnTo>
                    <a:lnTo>
                      <a:pt x="1840" y="1369"/>
                    </a:lnTo>
                    <a:lnTo>
                      <a:pt x="1811" y="1365"/>
                    </a:lnTo>
                    <a:lnTo>
                      <a:pt x="1780" y="1362"/>
                    </a:lnTo>
                    <a:lnTo>
                      <a:pt x="1748" y="1365"/>
                    </a:lnTo>
                    <a:lnTo>
                      <a:pt x="1718" y="1369"/>
                    </a:lnTo>
                    <a:lnTo>
                      <a:pt x="1705" y="1372"/>
                    </a:lnTo>
                    <a:lnTo>
                      <a:pt x="1692" y="1377"/>
                    </a:lnTo>
                    <a:lnTo>
                      <a:pt x="1676" y="1381"/>
                    </a:lnTo>
                    <a:lnTo>
                      <a:pt x="1661" y="1386"/>
                    </a:lnTo>
                    <a:lnTo>
                      <a:pt x="1643" y="1394"/>
                    </a:lnTo>
                    <a:lnTo>
                      <a:pt x="1627" y="1404"/>
                    </a:lnTo>
                    <a:lnTo>
                      <a:pt x="1621" y="1407"/>
                    </a:lnTo>
                    <a:lnTo>
                      <a:pt x="1616" y="1410"/>
                    </a:lnTo>
                    <a:lnTo>
                      <a:pt x="1610" y="1412"/>
                    </a:lnTo>
                    <a:lnTo>
                      <a:pt x="1591" y="1428"/>
                    </a:lnTo>
                    <a:lnTo>
                      <a:pt x="1572" y="1444"/>
                    </a:lnTo>
                    <a:lnTo>
                      <a:pt x="1569" y="1446"/>
                    </a:lnTo>
                    <a:lnTo>
                      <a:pt x="1566" y="1448"/>
                    </a:lnTo>
                    <a:lnTo>
                      <a:pt x="1540" y="1475"/>
                    </a:lnTo>
                    <a:lnTo>
                      <a:pt x="1518" y="1507"/>
                    </a:lnTo>
                    <a:lnTo>
                      <a:pt x="1499" y="1539"/>
                    </a:lnTo>
                    <a:lnTo>
                      <a:pt x="1486" y="1575"/>
                    </a:lnTo>
                    <a:lnTo>
                      <a:pt x="1476" y="1613"/>
                    </a:lnTo>
                    <a:lnTo>
                      <a:pt x="1472" y="1653"/>
                    </a:lnTo>
                    <a:lnTo>
                      <a:pt x="283" y="1653"/>
                    </a:lnTo>
                    <a:lnTo>
                      <a:pt x="241" y="1650"/>
                    </a:lnTo>
                    <a:lnTo>
                      <a:pt x="201" y="1641"/>
                    </a:lnTo>
                    <a:lnTo>
                      <a:pt x="164" y="1627"/>
                    </a:lnTo>
                    <a:lnTo>
                      <a:pt x="129" y="1608"/>
                    </a:lnTo>
                    <a:lnTo>
                      <a:pt x="98" y="1584"/>
                    </a:lnTo>
                    <a:lnTo>
                      <a:pt x="69" y="1557"/>
                    </a:lnTo>
                    <a:lnTo>
                      <a:pt x="46" y="1525"/>
                    </a:lnTo>
                    <a:lnTo>
                      <a:pt x="26" y="1491"/>
                    </a:lnTo>
                    <a:lnTo>
                      <a:pt x="12" y="1454"/>
                    </a:lnTo>
                    <a:lnTo>
                      <a:pt x="3" y="1415"/>
                    </a:lnTo>
                    <a:lnTo>
                      <a:pt x="0" y="1373"/>
                    </a:lnTo>
                    <a:lnTo>
                      <a:pt x="0" y="728"/>
                    </a:lnTo>
                    <a:lnTo>
                      <a:pt x="3" y="687"/>
                    </a:lnTo>
                    <a:lnTo>
                      <a:pt x="12" y="647"/>
                    </a:lnTo>
                    <a:lnTo>
                      <a:pt x="28" y="610"/>
                    </a:lnTo>
                    <a:lnTo>
                      <a:pt x="47" y="575"/>
                    </a:lnTo>
                    <a:lnTo>
                      <a:pt x="73" y="545"/>
                    </a:lnTo>
                    <a:lnTo>
                      <a:pt x="102" y="517"/>
                    </a:lnTo>
                    <a:lnTo>
                      <a:pt x="134" y="493"/>
                    </a:lnTo>
                    <a:lnTo>
                      <a:pt x="171" y="474"/>
                    </a:lnTo>
                    <a:lnTo>
                      <a:pt x="210" y="460"/>
                    </a:lnTo>
                    <a:lnTo>
                      <a:pt x="252" y="452"/>
                    </a:lnTo>
                    <a:lnTo>
                      <a:pt x="295" y="448"/>
                    </a:lnTo>
                    <a:lnTo>
                      <a:pt x="975" y="448"/>
                    </a:lnTo>
                    <a:lnTo>
                      <a:pt x="988" y="391"/>
                    </a:lnTo>
                    <a:lnTo>
                      <a:pt x="1007" y="336"/>
                    </a:lnTo>
                    <a:lnTo>
                      <a:pt x="1031" y="283"/>
                    </a:lnTo>
                    <a:lnTo>
                      <a:pt x="1060" y="235"/>
                    </a:lnTo>
                    <a:lnTo>
                      <a:pt x="1096" y="190"/>
                    </a:lnTo>
                    <a:lnTo>
                      <a:pt x="1134" y="149"/>
                    </a:lnTo>
                    <a:lnTo>
                      <a:pt x="1178" y="111"/>
                    </a:lnTo>
                    <a:lnTo>
                      <a:pt x="1225" y="79"/>
                    </a:lnTo>
                    <a:lnTo>
                      <a:pt x="1276" y="51"/>
                    </a:lnTo>
                    <a:lnTo>
                      <a:pt x="1330" y="29"/>
                    </a:lnTo>
                    <a:lnTo>
                      <a:pt x="1387" y="14"/>
                    </a:lnTo>
                    <a:lnTo>
                      <a:pt x="1445" y="3"/>
                    </a:lnTo>
                    <a:lnTo>
                      <a:pt x="1507" y="0"/>
                    </a:lnTo>
                    <a:close/>
                  </a:path>
                </a:pathLst>
              </a:custGeom>
              <a:solidFill>
                <a:srgbClr val="FF66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grpSp>
        <p:sp>
          <p:nvSpPr>
            <p:cNvPr id="93" name="직사각형 8"/>
            <p:cNvSpPr/>
            <p:nvPr/>
          </p:nvSpPr>
          <p:spPr>
            <a:xfrm>
              <a:off x="152865" y="711541"/>
              <a:ext cx="540533" cy="461665"/>
            </a:xfrm>
            <a:prstGeom prst="rect">
              <a:avLst/>
            </a:prstGeom>
          </p:spPr>
          <p:txBody>
            <a:bodyPr wrap="none">
              <a:spAutoFit/>
            </a:bodyPr>
            <a:lstStyle/>
            <a:p>
              <a:r>
                <a:rPr lang="en-US" altLang="ko-KR" sz="2400" b="1" dirty="0">
                  <a:solidFill>
                    <a:prstClr val="white"/>
                  </a:solidFill>
                </a:rPr>
                <a:t>01</a:t>
              </a:r>
              <a:endParaRPr lang="ko-KR" altLang="en-US" sz="2400" dirty="0">
                <a:solidFill>
                  <a:prstClr val="white"/>
                </a:solidFill>
              </a:endParaRPr>
            </a:p>
          </p:txBody>
        </p:sp>
        <p:sp>
          <p:nvSpPr>
            <p:cNvPr id="94" name="직사각형 10"/>
            <p:cNvSpPr/>
            <p:nvPr/>
          </p:nvSpPr>
          <p:spPr>
            <a:xfrm>
              <a:off x="613886" y="674628"/>
              <a:ext cx="2388674" cy="553998"/>
            </a:xfrm>
            <a:prstGeom prst="rect">
              <a:avLst/>
            </a:prstGeom>
          </p:spPr>
          <p:txBody>
            <a:bodyPr wrap="square">
              <a:spAutoFit/>
            </a:bodyPr>
            <a:lstStyle/>
            <a:p>
              <a:pPr>
                <a:lnSpc>
                  <a:spcPts val="1800"/>
                </a:lnSpc>
              </a:pPr>
              <a:r>
                <a:rPr lang="en-US" altLang="zh-TW" sz="1400" b="1" dirty="0">
                  <a:latin typeface="微軟正黑體" panose="020B0604030504040204" pitchFamily="34" charset="-120"/>
                  <a:ea typeface="微軟正黑體" panose="020B0604030504040204" pitchFamily="34" charset="-120"/>
                </a:rPr>
                <a:t>108</a:t>
              </a:r>
              <a:r>
                <a:rPr lang="zh-TW" altLang="en-US" sz="1400" b="1" dirty="0">
                  <a:latin typeface="微軟正黑體" panose="020B0604030504040204" pitchFamily="34" charset="-120"/>
                  <a:ea typeface="微軟正黑體" panose="020B0604030504040204" pitchFamily="34" charset="-120"/>
                </a:rPr>
                <a:t>年度災害防救業務訪評大同鄉公所現地訪視</a:t>
              </a:r>
              <a:r>
                <a:rPr lang="en-US" altLang="zh-TW" sz="1400" b="1" dirty="0">
                  <a:latin typeface="微軟正黑體" panose="020B0604030504040204" pitchFamily="34" charset="-120"/>
                  <a:ea typeface="微軟正黑體" panose="020B0604030504040204" pitchFamily="34" charset="-120"/>
                </a:rPr>
                <a:t>(10/18)</a:t>
              </a:r>
              <a:endParaRPr lang="zh-TW" altLang="en-US" sz="1400" b="1" dirty="0">
                <a:latin typeface="微軟正黑體" panose="020B0604030504040204" pitchFamily="34" charset="-120"/>
                <a:ea typeface="微軟正黑體" panose="020B0604030504040204" pitchFamily="34" charset="-120"/>
              </a:endParaRPr>
            </a:p>
          </p:txBody>
        </p:sp>
        <p:sp>
          <p:nvSpPr>
            <p:cNvPr id="95" name="직사각형 47"/>
            <p:cNvSpPr/>
            <p:nvPr/>
          </p:nvSpPr>
          <p:spPr>
            <a:xfrm>
              <a:off x="152865" y="1342414"/>
              <a:ext cx="540533" cy="461665"/>
            </a:xfrm>
            <a:prstGeom prst="rect">
              <a:avLst/>
            </a:prstGeom>
          </p:spPr>
          <p:txBody>
            <a:bodyPr wrap="none">
              <a:spAutoFit/>
            </a:bodyPr>
            <a:lstStyle/>
            <a:p>
              <a:r>
                <a:rPr lang="en-US" altLang="ko-KR" sz="2400" b="1" dirty="0">
                  <a:solidFill>
                    <a:prstClr val="white"/>
                  </a:solidFill>
                </a:rPr>
                <a:t>02</a:t>
              </a:r>
              <a:endParaRPr lang="ko-KR" altLang="en-US" sz="2400" dirty="0">
                <a:solidFill>
                  <a:prstClr val="white"/>
                </a:solidFill>
              </a:endParaRPr>
            </a:p>
          </p:txBody>
        </p:sp>
        <p:sp>
          <p:nvSpPr>
            <p:cNvPr id="96" name="직사각형 48"/>
            <p:cNvSpPr/>
            <p:nvPr/>
          </p:nvSpPr>
          <p:spPr>
            <a:xfrm>
              <a:off x="625976" y="1365921"/>
              <a:ext cx="3267896" cy="415498"/>
            </a:xfrm>
            <a:prstGeom prst="rect">
              <a:avLst/>
            </a:prstGeom>
          </p:spPr>
          <p:txBody>
            <a:bodyPr wrap="square">
              <a:spAutoFit/>
            </a:bodyPr>
            <a:lstStyle/>
            <a:p>
              <a:pPr>
                <a:lnSpc>
                  <a:spcPct val="150000"/>
                </a:lnSpc>
              </a:pPr>
              <a:r>
                <a:rPr lang="en-US" altLang="zh-TW" sz="1400" b="1" dirty="0">
                  <a:latin typeface="微軟正黑體" panose="020B0604030504040204" pitchFamily="34" charset="-120"/>
                  <a:ea typeface="微軟正黑體" panose="020B0604030504040204" pitchFamily="34" charset="-120"/>
                </a:rPr>
                <a:t>108</a:t>
              </a:r>
              <a:r>
                <a:rPr lang="zh-TW" altLang="en-US" sz="1400" b="1" dirty="0">
                  <a:latin typeface="微軟正黑體" panose="020B0604030504040204" pitchFamily="34" charset="-120"/>
                  <a:ea typeface="微軟正黑體" panose="020B0604030504040204" pitchFamily="34" charset="-120"/>
                </a:rPr>
                <a:t>年執行後評估指標資料上傳</a:t>
              </a:r>
              <a:r>
                <a:rPr lang="en-US" altLang="zh-TW" sz="1400" b="1" dirty="0">
                  <a:latin typeface="微軟正黑體" panose="020B0604030504040204" pitchFamily="34" charset="-120"/>
                  <a:ea typeface="微軟正黑體" panose="020B0604030504040204" pitchFamily="34" charset="-120"/>
                </a:rPr>
                <a:t>(11/5)</a:t>
              </a:r>
              <a:endParaRPr lang="zh-TW" altLang="en-US" sz="1400" b="1" dirty="0">
                <a:latin typeface="微軟正黑體" panose="020B0604030504040204" pitchFamily="34" charset="-120"/>
                <a:ea typeface="微軟正黑體" panose="020B0604030504040204" pitchFamily="34" charset="-120"/>
              </a:endParaRPr>
            </a:p>
          </p:txBody>
        </p:sp>
        <p:sp>
          <p:nvSpPr>
            <p:cNvPr id="97" name="직사각형 49"/>
            <p:cNvSpPr/>
            <p:nvPr/>
          </p:nvSpPr>
          <p:spPr>
            <a:xfrm>
              <a:off x="152865" y="1973287"/>
              <a:ext cx="540533" cy="461665"/>
            </a:xfrm>
            <a:prstGeom prst="rect">
              <a:avLst/>
            </a:prstGeom>
          </p:spPr>
          <p:txBody>
            <a:bodyPr wrap="none">
              <a:spAutoFit/>
            </a:bodyPr>
            <a:lstStyle/>
            <a:p>
              <a:r>
                <a:rPr lang="en-US" altLang="ko-KR" sz="2400" b="1" dirty="0">
                  <a:solidFill>
                    <a:prstClr val="white"/>
                  </a:solidFill>
                </a:rPr>
                <a:t>03</a:t>
              </a:r>
              <a:endParaRPr lang="ko-KR" altLang="en-US" sz="2400" dirty="0">
                <a:solidFill>
                  <a:prstClr val="white"/>
                </a:solidFill>
              </a:endParaRPr>
            </a:p>
          </p:txBody>
        </p:sp>
        <p:sp>
          <p:nvSpPr>
            <p:cNvPr id="98" name="직사각형 50"/>
            <p:cNvSpPr/>
            <p:nvPr/>
          </p:nvSpPr>
          <p:spPr>
            <a:xfrm>
              <a:off x="646070" y="1949940"/>
              <a:ext cx="3187172" cy="507831"/>
            </a:xfrm>
            <a:prstGeom prst="rect">
              <a:avLst/>
            </a:prstGeom>
          </p:spPr>
          <p:txBody>
            <a:bodyPr wrap="square">
              <a:spAutoFit/>
            </a:bodyPr>
            <a:lstStyle/>
            <a:p>
              <a:pPr>
                <a:lnSpc>
                  <a:spcPct val="150000"/>
                </a:lnSpc>
              </a:pPr>
              <a:r>
                <a:rPr lang="zh-TW" altLang="en-US" b="1" dirty="0">
                  <a:solidFill>
                    <a:srgbClr val="BD392F"/>
                  </a:solidFill>
                  <a:latin typeface="微軟正黑體" panose="020B0604030504040204" pitchFamily="34" charset="-120"/>
                  <a:ea typeface="微軟正黑體" panose="020B0604030504040204" pitchFamily="34" charset="-120"/>
                </a:rPr>
                <a:t>製作觀光防災導覽地圖</a:t>
              </a:r>
              <a:r>
                <a:rPr lang="en-US" altLang="zh-TW" b="1" dirty="0">
                  <a:solidFill>
                    <a:srgbClr val="BD392F"/>
                  </a:solidFill>
                  <a:latin typeface="微軟正黑體" panose="020B0604030504040204" pitchFamily="34" charset="-120"/>
                  <a:ea typeface="微軟正黑體" panose="020B0604030504040204" pitchFamily="34" charset="-120"/>
                </a:rPr>
                <a:t>(1</a:t>
              </a:r>
              <a:r>
                <a:rPr lang="zh-TW" altLang="en-US" b="1" dirty="0">
                  <a:solidFill>
                    <a:srgbClr val="BD392F"/>
                  </a:solidFill>
                  <a:latin typeface="微軟正黑體" panose="020B0604030504040204" pitchFamily="34" charset="-120"/>
                  <a:ea typeface="微軟正黑體" panose="020B0604030504040204" pitchFamily="34" charset="-120"/>
                </a:rPr>
                <a:t>式</a:t>
              </a:r>
              <a:r>
                <a:rPr lang="en-US" altLang="zh-TW" b="1" dirty="0">
                  <a:solidFill>
                    <a:srgbClr val="BD392F"/>
                  </a:solidFill>
                  <a:latin typeface="微軟正黑體" panose="020B0604030504040204" pitchFamily="34" charset="-120"/>
                  <a:ea typeface="微軟正黑體" panose="020B0604030504040204" pitchFamily="34" charset="-120"/>
                </a:rPr>
                <a:t>)</a:t>
              </a:r>
              <a:endParaRPr lang="zh-TW" altLang="en-US" b="1" dirty="0">
                <a:solidFill>
                  <a:srgbClr val="BD392F"/>
                </a:solidFill>
                <a:latin typeface="微軟正黑體" panose="020B0604030504040204" pitchFamily="34" charset="-120"/>
                <a:ea typeface="微軟正黑體" panose="020B0604030504040204" pitchFamily="34" charset="-120"/>
              </a:endParaRPr>
            </a:p>
          </p:txBody>
        </p:sp>
        <p:sp>
          <p:nvSpPr>
            <p:cNvPr id="99" name="직사각형 51"/>
            <p:cNvSpPr/>
            <p:nvPr/>
          </p:nvSpPr>
          <p:spPr>
            <a:xfrm>
              <a:off x="152865" y="2604160"/>
              <a:ext cx="540533" cy="461665"/>
            </a:xfrm>
            <a:prstGeom prst="rect">
              <a:avLst/>
            </a:prstGeom>
          </p:spPr>
          <p:txBody>
            <a:bodyPr wrap="none">
              <a:spAutoFit/>
            </a:bodyPr>
            <a:lstStyle/>
            <a:p>
              <a:r>
                <a:rPr lang="en-US" altLang="ko-KR" sz="2400" b="1" dirty="0">
                  <a:solidFill>
                    <a:prstClr val="white"/>
                  </a:solidFill>
                </a:rPr>
                <a:t>04</a:t>
              </a:r>
              <a:endParaRPr lang="ko-KR" altLang="en-US" sz="2400" dirty="0">
                <a:solidFill>
                  <a:prstClr val="white"/>
                </a:solidFill>
              </a:endParaRPr>
            </a:p>
          </p:txBody>
        </p:sp>
        <p:sp>
          <p:nvSpPr>
            <p:cNvPr id="100" name="직사각형 52"/>
            <p:cNvSpPr/>
            <p:nvPr/>
          </p:nvSpPr>
          <p:spPr>
            <a:xfrm>
              <a:off x="643790" y="2595393"/>
              <a:ext cx="2569077" cy="553998"/>
            </a:xfrm>
            <a:prstGeom prst="rect">
              <a:avLst/>
            </a:prstGeom>
          </p:spPr>
          <p:txBody>
            <a:bodyPr wrap="square">
              <a:spAutoFit/>
            </a:bodyPr>
            <a:lstStyle/>
            <a:p>
              <a:pPr>
                <a:lnSpc>
                  <a:spcPts val="1800"/>
                </a:lnSpc>
              </a:pPr>
              <a:r>
                <a:rPr lang="zh-TW" altLang="en-US" sz="1400" b="1" dirty="0">
                  <a:latin typeface="微軟正黑體" panose="020B0604030504040204" pitchFamily="34" charset="-120"/>
                  <a:ea typeface="微軟正黑體" panose="020B0604030504040204" pitchFamily="34" charset="-120"/>
                </a:rPr>
                <a:t>縣府、公所災害防救人員機構、韌性社區參訪活動</a:t>
              </a:r>
              <a:r>
                <a:rPr lang="en-US" altLang="zh-TW" sz="1400" b="1" dirty="0">
                  <a:latin typeface="微軟正黑體" panose="020B0604030504040204" pitchFamily="34" charset="-120"/>
                  <a:ea typeface="微軟正黑體" panose="020B0604030504040204" pitchFamily="34" charset="-120"/>
                </a:rPr>
                <a:t>(10/14)</a:t>
              </a:r>
              <a:endParaRPr lang="zh-TW" altLang="en-US" sz="1400" b="1" dirty="0">
                <a:latin typeface="微軟正黑體" panose="020B0604030504040204" pitchFamily="34" charset="-120"/>
                <a:ea typeface="微軟正黑體" panose="020B0604030504040204" pitchFamily="34" charset="-120"/>
              </a:endParaRPr>
            </a:p>
          </p:txBody>
        </p:sp>
        <p:sp>
          <p:nvSpPr>
            <p:cNvPr id="101" name="직사각형 53"/>
            <p:cNvSpPr/>
            <p:nvPr/>
          </p:nvSpPr>
          <p:spPr>
            <a:xfrm>
              <a:off x="152865" y="3235033"/>
              <a:ext cx="540533" cy="461665"/>
            </a:xfrm>
            <a:prstGeom prst="rect">
              <a:avLst/>
            </a:prstGeom>
          </p:spPr>
          <p:txBody>
            <a:bodyPr wrap="none">
              <a:spAutoFit/>
            </a:bodyPr>
            <a:lstStyle/>
            <a:p>
              <a:r>
                <a:rPr lang="en-US" altLang="ko-KR" sz="2400" b="1" dirty="0">
                  <a:solidFill>
                    <a:prstClr val="white"/>
                  </a:solidFill>
                </a:rPr>
                <a:t>05</a:t>
              </a:r>
              <a:endParaRPr lang="ko-KR" altLang="en-US" sz="2400" dirty="0">
                <a:solidFill>
                  <a:prstClr val="white"/>
                </a:solidFill>
              </a:endParaRPr>
            </a:p>
          </p:txBody>
        </p:sp>
        <p:sp>
          <p:nvSpPr>
            <p:cNvPr id="102" name="직사각형 54"/>
            <p:cNvSpPr/>
            <p:nvPr/>
          </p:nvSpPr>
          <p:spPr>
            <a:xfrm>
              <a:off x="642025" y="3286684"/>
              <a:ext cx="2851000" cy="415498"/>
            </a:xfrm>
            <a:prstGeom prst="rect">
              <a:avLst/>
            </a:prstGeom>
          </p:spPr>
          <p:txBody>
            <a:bodyPr wrap="square">
              <a:spAutoFit/>
            </a:bodyPr>
            <a:lstStyle/>
            <a:p>
              <a:pPr>
                <a:lnSpc>
                  <a:spcPct val="150000"/>
                </a:lnSpc>
              </a:pPr>
              <a:r>
                <a:rPr lang="zh-TW" altLang="en-US" sz="1400" b="1" dirty="0">
                  <a:latin typeface="微軟正黑體" panose="020B0604030504040204" pitchFamily="34" charset="-120"/>
                  <a:ea typeface="微軟正黑體" panose="020B0604030504040204" pitchFamily="34" charset="-120"/>
                </a:rPr>
                <a:t>與企業商談合作</a:t>
              </a:r>
              <a:r>
                <a:rPr lang="en-US" altLang="zh-TW" sz="1400" b="1" dirty="0">
                  <a:latin typeface="微軟正黑體" panose="020B0604030504040204" pitchFamily="34" charset="-120"/>
                  <a:ea typeface="微軟正黑體" panose="020B0604030504040204" pitchFamily="34" charset="-120"/>
                </a:rPr>
                <a:t>(37</a:t>
              </a:r>
              <a:r>
                <a:rPr lang="zh-TW" altLang="en-US" sz="1400" b="1" dirty="0">
                  <a:latin typeface="微軟正黑體" panose="020B0604030504040204" pitchFamily="34" charset="-120"/>
                  <a:ea typeface="微軟正黑體" panose="020B0604030504040204" pitchFamily="34" charset="-120"/>
                </a:rPr>
                <a:t>家企業</a:t>
              </a:r>
              <a:r>
                <a:rPr lang="en-US" altLang="zh-TW" sz="1400" b="1" dirty="0">
                  <a:latin typeface="微軟正黑體" panose="020B0604030504040204" pitchFamily="34" charset="-120"/>
                  <a:ea typeface="微軟正黑體" panose="020B0604030504040204" pitchFamily="34" charset="-120"/>
                </a:rPr>
                <a:t>)</a:t>
              </a:r>
              <a:endParaRPr lang="ko-KR" altLang="en-US" sz="1000" b="1" dirty="0">
                <a:latin typeface="微軟正黑體" panose="020B0604030504040204" pitchFamily="34" charset="-120"/>
              </a:endParaRPr>
            </a:p>
          </p:txBody>
        </p:sp>
        <p:sp>
          <p:nvSpPr>
            <p:cNvPr id="103" name="직사각형 55"/>
            <p:cNvSpPr/>
            <p:nvPr/>
          </p:nvSpPr>
          <p:spPr>
            <a:xfrm>
              <a:off x="152865" y="3865906"/>
              <a:ext cx="540533" cy="461665"/>
            </a:xfrm>
            <a:prstGeom prst="rect">
              <a:avLst/>
            </a:prstGeom>
          </p:spPr>
          <p:txBody>
            <a:bodyPr wrap="none">
              <a:spAutoFit/>
            </a:bodyPr>
            <a:lstStyle/>
            <a:p>
              <a:r>
                <a:rPr lang="en-US" altLang="ko-KR" sz="2400" b="1" dirty="0">
                  <a:solidFill>
                    <a:prstClr val="white"/>
                  </a:solidFill>
                </a:rPr>
                <a:t>06</a:t>
              </a:r>
              <a:endParaRPr lang="ko-KR" altLang="en-US" sz="2400" dirty="0">
                <a:solidFill>
                  <a:prstClr val="white"/>
                </a:solidFill>
              </a:endParaRPr>
            </a:p>
          </p:txBody>
        </p:sp>
        <p:sp>
          <p:nvSpPr>
            <p:cNvPr id="104" name="직사각형 56"/>
            <p:cNvSpPr/>
            <p:nvPr/>
          </p:nvSpPr>
          <p:spPr>
            <a:xfrm>
              <a:off x="665656" y="3883546"/>
              <a:ext cx="3187172" cy="415498"/>
            </a:xfrm>
            <a:prstGeom prst="rect">
              <a:avLst/>
            </a:prstGeom>
          </p:spPr>
          <p:txBody>
            <a:bodyPr wrap="square">
              <a:spAutoFit/>
            </a:bodyPr>
            <a:lstStyle/>
            <a:p>
              <a:pPr>
                <a:lnSpc>
                  <a:spcPct val="150000"/>
                </a:lnSpc>
              </a:pPr>
              <a:r>
                <a:rPr lang="zh-TW" altLang="en-US" sz="1400" b="1" dirty="0">
                  <a:latin typeface="微軟正黑體" panose="020B0604030504040204" pitchFamily="34" charset="-120"/>
                  <a:ea typeface="微軟正黑體" panose="020B0604030504040204" pitchFamily="34" charset="-120"/>
                </a:rPr>
                <a:t>繪製英文版疏散避難地圖</a:t>
              </a:r>
              <a:r>
                <a:rPr lang="en-US" altLang="zh-TW" sz="1400" b="1" dirty="0">
                  <a:latin typeface="微軟正黑體" panose="020B0604030504040204" pitchFamily="34" charset="-120"/>
                  <a:ea typeface="微軟正黑體" panose="020B0604030504040204" pitchFamily="34" charset="-120"/>
                </a:rPr>
                <a:t>(233</a:t>
              </a:r>
              <a:r>
                <a:rPr lang="zh-TW" altLang="en-US" sz="1400" b="1" dirty="0">
                  <a:latin typeface="微軟正黑體" panose="020B0604030504040204" pitchFamily="34" charset="-120"/>
                  <a:ea typeface="微軟正黑體" panose="020B0604030504040204" pitchFamily="34" charset="-120"/>
                </a:rPr>
                <a:t>幅</a:t>
              </a:r>
              <a:r>
                <a:rPr lang="en-US" altLang="zh-TW" sz="1400" b="1" dirty="0">
                  <a:latin typeface="微軟正黑體" panose="020B0604030504040204" pitchFamily="34" charset="-120"/>
                  <a:ea typeface="微軟正黑體" panose="020B0604030504040204" pitchFamily="34" charset="-120"/>
                </a:rPr>
                <a:t>)</a:t>
              </a:r>
              <a:endParaRPr lang="ko-KR" altLang="en-US" sz="1000" b="1" dirty="0">
                <a:latin typeface="微軟正黑體" panose="020B0604030504040204" pitchFamily="34" charset="-120"/>
              </a:endParaRPr>
            </a:p>
          </p:txBody>
        </p:sp>
        <p:sp>
          <p:nvSpPr>
            <p:cNvPr id="105" name="직사각형 57"/>
            <p:cNvSpPr/>
            <p:nvPr/>
          </p:nvSpPr>
          <p:spPr>
            <a:xfrm>
              <a:off x="152865" y="4496779"/>
              <a:ext cx="540533" cy="461665"/>
            </a:xfrm>
            <a:prstGeom prst="rect">
              <a:avLst/>
            </a:prstGeom>
          </p:spPr>
          <p:txBody>
            <a:bodyPr wrap="none">
              <a:spAutoFit/>
            </a:bodyPr>
            <a:lstStyle/>
            <a:p>
              <a:r>
                <a:rPr lang="en-US" altLang="ko-KR" sz="2400" b="1" dirty="0">
                  <a:solidFill>
                    <a:prstClr val="white"/>
                  </a:solidFill>
                </a:rPr>
                <a:t>07</a:t>
              </a:r>
              <a:endParaRPr lang="ko-KR" altLang="en-US" sz="2400" dirty="0">
                <a:solidFill>
                  <a:prstClr val="white"/>
                </a:solidFill>
              </a:endParaRPr>
            </a:p>
          </p:txBody>
        </p:sp>
        <p:sp>
          <p:nvSpPr>
            <p:cNvPr id="106" name="직사각형 58"/>
            <p:cNvSpPr/>
            <p:nvPr/>
          </p:nvSpPr>
          <p:spPr>
            <a:xfrm>
              <a:off x="668294" y="4492103"/>
              <a:ext cx="3661276" cy="456920"/>
            </a:xfrm>
            <a:prstGeom prst="rect">
              <a:avLst/>
            </a:prstGeom>
          </p:spPr>
          <p:txBody>
            <a:bodyPr wrap="square">
              <a:spAutoFit/>
            </a:bodyPr>
            <a:lstStyle/>
            <a:p>
              <a:pPr>
                <a:lnSpc>
                  <a:spcPct val="150000"/>
                </a:lnSpc>
              </a:pPr>
              <a:r>
                <a:rPr lang="zh-TW" altLang="en-US" b="1" dirty="0">
                  <a:solidFill>
                    <a:srgbClr val="BD392F"/>
                  </a:solidFill>
                  <a:latin typeface="微軟正黑體" panose="020B0604030504040204" pitchFamily="34" charset="-120"/>
                  <a:ea typeface="微軟正黑體" panose="020B0604030504040204" pitchFamily="34" charset="-120"/>
                </a:rPr>
                <a:t>年度成果資料上傳</a:t>
              </a:r>
              <a:r>
                <a:rPr lang="en-US" altLang="zh-TW" b="1" dirty="0">
                  <a:solidFill>
                    <a:srgbClr val="BD392F"/>
                  </a:solidFill>
                  <a:latin typeface="微軟正黑體" panose="020B0604030504040204" pitchFamily="34" charset="-120"/>
                  <a:ea typeface="微軟正黑體" panose="020B0604030504040204" pitchFamily="34" charset="-120"/>
                </a:rPr>
                <a:t>(12/13)</a:t>
              </a:r>
              <a:endParaRPr lang="ko-KR" altLang="en-US" sz="1100" b="1" dirty="0">
                <a:solidFill>
                  <a:srgbClr val="BD392F"/>
                </a:solidFill>
                <a:latin typeface="微軟正黑體" panose="020B0604030504040204" pitchFamily="34" charset="-120"/>
              </a:endParaRPr>
            </a:p>
          </p:txBody>
        </p:sp>
        <p:sp>
          <p:nvSpPr>
            <p:cNvPr id="107" name="Freeform 11"/>
            <p:cNvSpPr>
              <a:spLocks noEditPoints="1"/>
            </p:cNvSpPr>
            <p:nvPr/>
          </p:nvSpPr>
          <p:spPr bwMode="auto">
            <a:xfrm flipH="1">
              <a:off x="3145872" y="764797"/>
              <a:ext cx="262808" cy="322654"/>
            </a:xfrm>
            <a:custGeom>
              <a:avLst/>
              <a:gdLst>
                <a:gd name="T0" fmla="*/ 1930 w 2831"/>
                <a:gd name="T1" fmla="*/ 2787 h 3472"/>
                <a:gd name="T2" fmla="*/ 1791 w 2831"/>
                <a:gd name="T3" fmla="*/ 2855 h 3472"/>
                <a:gd name="T4" fmla="*/ 2114 w 2831"/>
                <a:gd name="T5" fmla="*/ 3172 h 3472"/>
                <a:gd name="T6" fmla="*/ 2628 w 2831"/>
                <a:gd name="T7" fmla="*/ 2656 h 3472"/>
                <a:gd name="T8" fmla="*/ 2538 w 2831"/>
                <a:gd name="T9" fmla="*/ 2529 h 3472"/>
                <a:gd name="T10" fmla="*/ 1440 w 2831"/>
                <a:gd name="T11" fmla="*/ 2529 h 3472"/>
                <a:gd name="T12" fmla="*/ 914 w 2831"/>
                <a:gd name="T13" fmla="*/ 2569 h 3472"/>
                <a:gd name="T14" fmla="*/ 928 w 2831"/>
                <a:gd name="T15" fmla="*/ 2433 h 3472"/>
                <a:gd name="T16" fmla="*/ 807 w 2831"/>
                <a:gd name="T17" fmla="*/ 2382 h 3472"/>
                <a:gd name="T18" fmla="*/ 439 w 2831"/>
                <a:gd name="T19" fmla="*/ 2514 h 3472"/>
                <a:gd name="T20" fmla="*/ 470 w 2831"/>
                <a:gd name="T21" fmla="*/ 2433 h 3472"/>
                <a:gd name="T22" fmla="*/ 2186 w 2831"/>
                <a:gd name="T23" fmla="*/ 2182 h 3472"/>
                <a:gd name="T24" fmla="*/ 2642 w 2831"/>
                <a:gd name="T25" fmla="*/ 2371 h 3472"/>
                <a:gd name="T26" fmla="*/ 2831 w 2831"/>
                <a:gd name="T27" fmla="*/ 2827 h 3472"/>
                <a:gd name="T28" fmla="*/ 2642 w 2831"/>
                <a:gd name="T29" fmla="*/ 3283 h 3472"/>
                <a:gd name="T30" fmla="*/ 2186 w 2831"/>
                <a:gd name="T31" fmla="*/ 3472 h 3472"/>
                <a:gd name="T32" fmla="*/ 1729 w 2831"/>
                <a:gd name="T33" fmla="*/ 3283 h 3472"/>
                <a:gd name="T34" fmla="*/ 1540 w 2831"/>
                <a:gd name="T35" fmla="*/ 2827 h 3472"/>
                <a:gd name="T36" fmla="*/ 1729 w 2831"/>
                <a:gd name="T37" fmla="*/ 2371 h 3472"/>
                <a:gd name="T38" fmla="*/ 2186 w 2831"/>
                <a:gd name="T39" fmla="*/ 2182 h 3472"/>
                <a:gd name="T40" fmla="*/ 1540 w 2831"/>
                <a:gd name="T41" fmla="*/ 2083 h 3472"/>
                <a:gd name="T42" fmla="*/ 914 w 2831"/>
                <a:gd name="T43" fmla="*/ 2123 h 3472"/>
                <a:gd name="T44" fmla="*/ 928 w 2831"/>
                <a:gd name="T45" fmla="*/ 1986 h 3472"/>
                <a:gd name="T46" fmla="*/ 807 w 2831"/>
                <a:gd name="T47" fmla="*/ 1957 h 3472"/>
                <a:gd name="T48" fmla="*/ 439 w 2831"/>
                <a:gd name="T49" fmla="*/ 2088 h 3472"/>
                <a:gd name="T50" fmla="*/ 470 w 2831"/>
                <a:gd name="T51" fmla="*/ 2007 h 3472"/>
                <a:gd name="T52" fmla="*/ 944 w 2831"/>
                <a:gd name="T53" fmla="*/ 1588 h 3472"/>
                <a:gd name="T54" fmla="*/ 1786 w 2831"/>
                <a:gd name="T55" fmla="*/ 1702 h 3472"/>
                <a:gd name="T56" fmla="*/ 904 w 2831"/>
                <a:gd name="T57" fmla="*/ 1716 h 3472"/>
                <a:gd name="T58" fmla="*/ 944 w 2831"/>
                <a:gd name="T59" fmla="*/ 1588 h 3472"/>
                <a:gd name="T60" fmla="*/ 800 w 2831"/>
                <a:gd name="T61" fmla="*/ 1548 h 3472"/>
                <a:gd name="T62" fmla="*/ 430 w 2831"/>
                <a:gd name="T63" fmla="*/ 1656 h 3472"/>
                <a:gd name="T64" fmla="*/ 484 w 2831"/>
                <a:gd name="T65" fmla="*/ 1589 h 3472"/>
                <a:gd name="T66" fmla="*/ 1738 w 2831"/>
                <a:gd name="T67" fmla="*/ 1140 h 3472"/>
                <a:gd name="T68" fmla="*/ 1778 w 2831"/>
                <a:gd name="T69" fmla="*/ 1269 h 3472"/>
                <a:gd name="T70" fmla="*/ 896 w 2831"/>
                <a:gd name="T71" fmla="*/ 1255 h 3472"/>
                <a:gd name="T72" fmla="*/ 769 w 2831"/>
                <a:gd name="T73" fmla="*/ 1030 h 3472"/>
                <a:gd name="T74" fmla="*/ 616 w 2831"/>
                <a:gd name="T75" fmla="*/ 1312 h 3472"/>
                <a:gd name="T76" fmla="*/ 423 w 2831"/>
                <a:gd name="T77" fmla="*/ 1202 h 3472"/>
                <a:gd name="T78" fmla="*/ 496 w 2831"/>
                <a:gd name="T79" fmla="*/ 1154 h 3472"/>
                <a:gd name="T80" fmla="*/ 548 w 2831"/>
                <a:gd name="T81" fmla="*/ 372 h 3472"/>
                <a:gd name="T82" fmla="*/ 681 w 2831"/>
                <a:gd name="T83" fmla="*/ 618 h 3472"/>
                <a:gd name="T84" fmla="*/ 1588 w 2831"/>
                <a:gd name="T85" fmla="*/ 597 h 3472"/>
                <a:gd name="T86" fmla="*/ 1683 w 2831"/>
                <a:gd name="T87" fmla="*/ 347 h 3472"/>
                <a:gd name="T88" fmla="*/ 2201 w 2831"/>
                <a:gd name="T89" fmla="*/ 438 h 3472"/>
                <a:gd name="T90" fmla="*/ 2118 w 2831"/>
                <a:gd name="T91" fmla="*/ 2037 h 3472"/>
                <a:gd name="T92" fmla="*/ 1412 w 2831"/>
                <a:gd name="T93" fmla="*/ 3005 h 3472"/>
                <a:gd name="T94" fmla="*/ 47 w 2831"/>
                <a:gd name="T95" fmla="*/ 3054 h 3472"/>
                <a:gd name="T96" fmla="*/ 21 w 2831"/>
                <a:gd name="T97" fmla="*/ 455 h 3472"/>
                <a:gd name="T98" fmla="*/ 1118 w 2831"/>
                <a:gd name="T99" fmla="*/ 99 h 3472"/>
                <a:gd name="T100" fmla="*/ 1053 w 2831"/>
                <a:gd name="T101" fmla="*/ 211 h 3472"/>
                <a:gd name="T102" fmla="*/ 1182 w 2831"/>
                <a:gd name="T103" fmla="*/ 211 h 3472"/>
                <a:gd name="T104" fmla="*/ 1118 w 2831"/>
                <a:gd name="T105" fmla="*/ 99 h 3472"/>
                <a:gd name="T106" fmla="*/ 1268 w 2831"/>
                <a:gd name="T107" fmla="*/ 85 h 3472"/>
                <a:gd name="T108" fmla="*/ 1328 w 2831"/>
                <a:gd name="T109" fmla="*/ 238 h 3472"/>
                <a:gd name="T110" fmla="*/ 1564 w 2831"/>
                <a:gd name="T111" fmla="*/ 312 h 3472"/>
                <a:gd name="T112" fmla="*/ 1547 w 2831"/>
                <a:gd name="T113" fmla="*/ 503 h 3472"/>
                <a:gd name="T114" fmla="*/ 711 w 2831"/>
                <a:gd name="T115" fmla="*/ 521 h 3472"/>
                <a:gd name="T116" fmla="*/ 657 w 2831"/>
                <a:gd name="T117" fmla="*/ 338 h 3472"/>
                <a:gd name="T118" fmla="*/ 889 w 2831"/>
                <a:gd name="T119" fmla="*/ 245 h 3472"/>
                <a:gd name="T120" fmla="*/ 954 w 2831"/>
                <a:gd name="T121" fmla="*/ 112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1" h="3472">
                  <a:moveTo>
                    <a:pt x="2538" y="2529"/>
                  </a:moveTo>
                  <a:lnTo>
                    <a:pt x="2517" y="2531"/>
                  </a:lnTo>
                  <a:lnTo>
                    <a:pt x="2496" y="2537"/>
                  </a:lnTo>
                  <a:lnTo>
                    <a:pt x="2476" y="2547"/>
                  </a:lnTo>
                  <a:lnTo>
                    <a:pt x="2459" y="2563"/>
                  </a:lnTo>
                  <a:lnTo>
                    <a:pt x="2124" y="2939"/>
                  </a:lnTo>
                  <a:lnTo>
                    <a:pt x="1950" y="2800"/>
                  </a:lnTo>
                  <a:lnTo>
                    <a:pt x="1930" y="2787"/>
                  </a:lnTo>
                  <a:lnTo>
                    <a:pt x="1909" y="2780"/>
                  </a:lnTo>
                  <a:lnTo>
                    <a:pt x="1888" y="2778"/>
                  </a:lnTo>
                  <a:lnTo>
                    <a:pt x="1866" y="2780"/>
                  </a:lnTo>
                  <a:lnTo>
                    <a:pt x="1845" y="2787"/>
                  </a:lnTo>
                  <a:lnTo>
                    <a:pt x="1826" y="2799"/>
                  </a:lnTo>
                  <a:lnTo>
                    <a:pt x="1810" y="2814"/>
                  </a:lnTo>
                  <a:lnTo>
                    <a:pt x="1797" y="2834"/>
                  </a:lnTo>
                  <a:lnTo>
                    <a:pt x="1791" y="2855"/>
                  </a:lnTo>
                  <a:lnTo>
                    <a:pt x="1788" y="2876"/>
                  </a:lnTo>
                  <a:lnTo>
                    <a:pt x="1791" y="2899"/>
                  </a:lnTo>
                  <a:lnTo>
                    <a:pt x="1797" y="2920"/>
                  </a:lnTo>
                  <a:lnTo>
                    <a:pt x="1809" y="2938"/>
                  </a:lnTo>
                  <a:lnTo>
                    <a:pt x="1826" y="2954"/>
                  </a:lnTo>
                  <a:lnTo>
                    <a:pt x="2073" y="3152"/>
                  </a:lnTo>
                  <a:lnTo>
                    <a:pt x="2093" y="3165"/>
                  </a:lnTo>
                  <a:lnTo>
                    <a:pt x="2114" y="3172"/>
                  </a:lnTo>
                  <a:lnTo>
                    <a:pt x="2135" y="3174"/>
                  </a:lnTo>
                  <a:lnTo>
                    <a:pt x="2156" y="3172"/>
                  </a:lnTo>
                  <a:lnTo>
                    <a:pt x="2175" y="3166"/>
                  </a:lnTo>
                  <a:lnTo>
                    <a:pt x="2194" y="3155"/>
                  </a:lnTo>
                  <a:lnTo>
                    <a:pt x="2210" y="3142"/>
                  </a:lnTo>
                  <a:lnTo>
                    <a:pt x="2607" y="2694"/>
                  </a:lnTo>
                  <a:lnTo>
                    <a:pt x="2620" y="2676"/>
                  </a:lnTo>
                  <a:lnTo>
                    <a:pt x="2628" y="2656"/>
                  </a:lnTo>
                  <a:lnTo>
                    <a:pt x="2633" y="2633"/>
                  </a:lnTo>
                  <a:lnTo>
                    <a:pt x="2631" y="2612"/>
                  </a:lnTo>
                  <a:lnTo>
                    <a:pt x="2625" y="2591"/>
                  </a:lnTo>
                  <a:lnTo>
                    <a:pt x="2615" y="2571"/>
                  </a:lnTo>
                  <a:lnTo>
                    <a:pt x="2599" y="2555"/>
                  </a:lnTo>
                  <a:lnTo>
                    <a:pt x="2580" y="2542"/>
                  </a:lnTo>
                  <a:lnTo>
                    <a:pt x="2560" y="2534"/>
                  </a:lnTo>
                  <a:lnTo>
                    <a:pt x="2538" y="2529"/>
                  </a:lnTo>
                  <a:close/>
                  <a:moveTo>
                    <a:pt x="944" y="2430"/>
                  </a:moveTo>
                  <a:lnTo>
                    <a:pt x="1391" y="2430"/>
                  </a:lnTo>
                  <a:lnTo>
                    <a:pt x="1406" y="2433"/>
                  </a:lnTo>
                  <a:lnTo>
                    <a:pt x="1420" y="2440"/>
                  </a:lnTo>
                  <a:lnTo>
                    <a:pt x="1431" y="2450"/>
                  </a:lnTo>
                  <a:lnTo>
                    <a:pt x="1438" y="2464"/>
                  </a:lnTo>
                  <a:lnTo>
                    <a:pt x="1440" y="2480"/>
                  </a:lnTo>
                  <a:lnTo>
                    <a:pt x="1440" y="2529"/>
                  </a:lnTo>
                  <a:lnTo>
                    <a:pt x="1438" y="2545"/>
                  </a:lnTo>
                  <a:lnTo>
                    <a:pt x="1431" y="2559"/>
                  </a:lnTo>
                  <a:lnTo>
                    <a:pt x="1420" y="2569"/>
                  </a:lnTo>
                  <a:lnTo>
                    <a:pt x="1406" y="2577"/>
                  </a:lnTo>
                  <a:lnTo>
                    <a:pt x="1391" y="2579"/>
                  </a:lnTo>
                  <a:lnTo>
                    <a:pt x="944" y="2579"/>
                  </a:lnTo>
                  <a:lnTo>
                    <a:pt x="928" y="2577"/>
                  </a:lnTo>
                  <a:lnTo>
                    <a:pt x="914" y="2569"/>
                  </a:lnTo>
                  <a:lnTo>
                    <a:pt x="904" y="2559"/>
                  </a:lnTo>
                  <a:lnTo>
                    <a:pt x="896" y="2545"/>
                  </a:lnTo>
                  <a:lnTo>
                    <a:pt x="894" y="2529"/>
                  </a:lnTo>
                  <a:lnTo>
                    <a:pt x="894" y="2480"/>
                  </a:lnTo>
                  <a:lnTo>
                    <a:pt x="896" y="2464"/>
                  </a:lnTo>
                  <a:lnTo>
                    <a:pt x="904" y="2450"/>
                  </a:lnTo>
                  <a:lnTo>
                    <a:pt x="914" y="2440"/>
                  </a:lnTo>
                  <a:lnTo>
                    <a:pt x="928" y="2433"/>
                  </a:lnTo>
                  <a:lnTo>
                    <a:pt x="944" y="2430"/>
                  </a:lnTo>
                  <a:close/>
                  <a:moveTo>
                    <a:pt x="769" y="2319"/>
                  </a:moveTo>
                  <a:lnTo>
                    <a:pt x="783" y="2322"/>
                  </a:lnTo>
                  <a:lnTo>
                    <a:pt x="795" y="2330"/>
                  </a:lnTo>
                  <a:lnTo>
                    <a:pt x="805" y="2341"/>
                  </a:lnTo>
                  <a:lnTo>
                    <a:pt x="810" y="2355"/>
                  </a:lnTo>
                  <a:lnTo>
                    <a:pt x="810" y="2368"/>
                  </a:lnTo>
                  <a:lnTo>
                    <a:pt x="807" y="2382"/>
                  </a:lnTo>
                  <a:lnTo>
                    <a:pt x="800" y="2395"/>
                  </a:lnTo>
                  <a:lnTo>
                    <a:pt x="616" y="2600"/>
                  </a:lnTo>
                  <a:lnTo>
                    <a:pt x="606" y="2608"/>
                  </a:lnTo>
                  <a:lnTo>
                    <a:pt x="594" y="2613"/>
                  </a:lnTo>
                  <a:lnTo>
                    <a:pt x="581" y="2616"/>
                  </a:lnTo>
                  <a:lnTo>
                    <a:pt x="567" y="2612"/>
                  </a:lnTo>
                  <a:lnTo>
                    <a:pt x="553" y="2605"/>
                  </a:lnTo>
                  <a:lnTo>
                    <a:pt x="439" y="2514"/>
                  </a:lnTo>
                  <a:lnTo>
                    <a:pt x="430" y="2503"/>
                  </a:lnTo>
                  <a:lnTo>
                    <a:pt x="423" y="2490"/>
                  </a:lnTo>
                  <a:lnTo>
                    <a:pt x="422" y="2477"/>
                  </a:lnTo>
                  <a:lnTo>
                    <a:pt x="425" y="2463"/>
                  </a:lnTo>
                  <a:lnTo>
                    <a:pt x="432" y="2449"/>
                  </a:lnTo>
                  <a:lnTo>
                    <a:pt x="442" y="2440"/>
                  </a:lnTo>
                  <a:lnTo>
                    <a:pt x="456" y="2435"/>
                  </a:lnTo>
                  <a:lnTo>
                    <a:pt x="470" y="2433"/>
                  </a:lnTo>
                  <a:lnTo>
                    <a:pt x="484" y="2436"/>
                  </a:lnTo>
                  <a:lnTo>
                    <a:pt x="496" y="2443"/>
                  </a:lnTo>
                  <a:lnTo>
                    <a:pt x="576" y="2507"/>
                  </a:lnTo>
                  <a:lnTo>
                    <a:pt x="731" y="2334"/>
                  </a:lnTo>
                  <a:lnTo>
                    <a:pt x="742" y="2324"/>
                  </a:lnTo>
                  <a:lnTo>
                    <a:pt x="755" y="2320"/>
                  </a:lnTo>
                  <a:lnTo>
                    <a:pt x="769" y="2319"/>
                  </a:lnTo>
                  <a:close/>
                  <a:moveTo>
                    <a:pt x="2186" y="2182"/>
                  </a:moveTo>
                  <a:lnTo>
                    <a:pt x="2251" y="2185"/>
                  </a:lnTo>
                  <a:lnTo>
                    <a:pt x="2316" y="2196"/>
                  </a:lnTo>
                  <a:lnTo>
                    <a:pt x="2378" y="2212"/>
                  </a:lnTo>
                  <a:lnTo>
                    <a:pt x="2437" y="2233"/>
                  </a:lnTo>
                  <a:lnTo>
                    <a:pt x="2494" y="2260"/>
                  </a:lnTo>
                  <a:lnTo>
                    <a:pt x="2546" y="2293"/>
                  </a:lnTo>
                  <a:lnTo>
                    <a:pt x="2596" y="2329"/>
                  </a:lnTo>
                  <a:lnTo>
                    <a:pt x="2642" y="2371"/>
                  </a:lnTo>
                  <a:lnTo>
                    <a:pt x="2683" y="2417"/>
                  </a:lnTo>
                  <a:lnTo>
                    <a:pt x="2721" y="2466"/>
                  </a:lnTo>
                  <a:lnTo>
                    <a:pt x="2753" y="2520"/>
                  </a:lnTo>
                  <a:lnTo>
                    <a:pt x="2780" y="2577"/>
                  </a:lnTo>
                  <a:lnTo>
                    <a:pt x="2802" y="2636"/>
                  </a:lnTo>
                  <a:lnTo>
                    <a:pt x="2818" y="2698"/>
                  </a:lnTo>
                  <a:lnTo>
                    <a:pt x="2828" y="2761"/>
                  </a:lnTo>
                  <a:lnTo>
                    <a:pt x="2831" y="2827"/>
                  </a:lnTo>
                  <a:lnTo>
                    <a:pt x="2828" y="2893"/>
                  </a:lnTo>
                  <a:lnTo>
                    <a:pt x="2818" y="2958"/>
                  </a:lnTo>
                  <a:lnTo>
                    <a:pt x="2802" y="3019"/>
                  </a:lnTo>
                  <a:lnTo>
                    <a:pt x="2780" y="3079"/>
                  </a:lnTo>
                  <a:lnTo>
                    <a:pt x="2753" y="3134"/>
                  </a:lnTo>
                  <a:lnTo>
                    <a:pt x="2721" y="3188"/>
                  </a:lnTo>
                  <a:lnTo>
                    <a:pt x="2683" y="3237"/>
                  </a:lnTo>
                  <a:lnTo>
                    <a:pt x="2642" y="3283"/>
                  </a:lnTo>
                  <a:lnTo>
                    <a:pt x="2596" y="3325"/>
                  </a:lnTo>
                  <a:lnTo>
                    <a:pt x="2546" y="3362"/>
                  </a:lnTo>
                  <a:lnTo>
                    <a:pt x="2494" y="3394"/>
                  </a:lnTo>
                  <a:lnTo>
                    <a:pt x="2437" y="3421"/>
                  </a:lnTo>
                  <a:lnTo>
                    <a:pt x="2378" y="3443"/>
                  </a:lnTo>
                  <a:lnTo>
                    <a:pt x="2316" y="3459"/>
                  </a:lnTo>
                  <a:lnTo>
                    <a:pt x="2251" y="3469"/>
                  </a:lnTo>
                  <a:lnTo>
                    <a:pt x="2186" y="3472"/>
                  </a:lnTo>
                  <a:lnTo>
                    <a:pt x="2120" y="3469"/>
                  </a:lnTo>
                  <a:lnTo>
                    <a:pt x="2055" y="3459"/>
                  </a:lnTo>
                  <a:lnTo>
                    <a:pt x="1993" y="3443"/>
                  </a:lnTo>
                  <a:lnTo>
                    <a:pt x="1934" y="3421"/>
                  </a:lnTo>
                  <a:lnTo>
                    <a:pt x="1877" y="3394"/>
                  </a:lnTo>
                  <a:lnTo>
                    <a:pt x="1825" y="3362"/>
                  </a:lnTo>
                  <a:lnTo>
                    <a:pt x="1775" y="3325"/>
                  </a:lnTo>
                  <a:lnTo>
                    <a:pt x="1729" y="3283"/>
                  </a:lnTo>
                  <a:lnTo>
                    <a:pt x="1688" y="3237"/>
                  </a:lnTo>
                  <a:lnTo>
                    <a:pt x="1650" y="3188"/>
                  </a:lnTo>
                  <a:lnTo>
                    <a:pt x="1618" y="3134"/>
                  </a:lnTo>
                  <a:lnTo>
                    <a:pt x="1591" y="3079"/>
                  </a:lnTo>
                  <a:lnTo>
                    <a:pt x="1569" y="3019"/>
                  </a:lnTo>
                  <a:lnTo>
                    <a:pt x="1553" y="2958"/>
                  </a:lnTo>
                  <a:lnTo>
                    <a:pt x="1543" y="2893"/>
                  </a:lnTo>
                  <a:lnTo>
                    <a:pt x="1540" y="2827"/>
                  </a:lnTo>
                  <a:lnTo>
                    <a:pt x="1543" y="2761"/>
                  </a:lnTo>
                  <a:lnTo>
                    <a:pt x="1553" y="2698"/>
                  </a:lnTo>
                  <a:lnTo>
                    <a:pt x="1569" y="2636"/>
                  </a:lnTo>
                  <a:lnTo>
                    <a:pt x="1591" y="2577"/>
                  </a:lnTo>
                  <a:lnTo>
                    <a:pt x="1618" y="2520"/>
                  </a:lnTo>
                  <a:lnTo>
                    <a:pt x="1650" y="2466"/>
                  </a:lnTo>
                  <a:lnTo>
                    <a:pt x="1688" y="2417"/>
                  </a:lnTo>
                  <a:lnTo>
                    <a:pt x="1729" y="2371"/>
                  </a:lnTo>
                  <a:lnTo>
                    <a:pt x="1775" y="2329"/>
                  </a:lnTo>
                  <a:lnTo>
                    <a:pt x="1825" y="2293"/>
                  </a:lnTo>
                  <a:lnTo>
                    <a:pt x="1877" y="2260"/>
                  </a:lnTo>
                  <a:lnTo>
                    <a:pt x="1934" y="2233"/>
                  </a:lnTo>
                  <a:lnTo>
                    <a:pt x="1993" y="2212"/>
                  </a:lnTo>
                  <a:lnTo>
                    <a:pt x="2055" y="2196"/>
                  </a:lnTo>
                  <a:lnTo>
                    <a:pt x="2120" y="2185"/>
                  </a:lnTo>
                  <a:lnTo>
                    <a:pt x="2186" y="2182"/>
                  </a:lnTo>
                  <a:close/>
                  <a:moveTo>
                    <a:pt x="944" y="1984"/>
                  </a:moveTo>
                  <a:lnTo>
                    <a:pt x="1491" y="1984"/>
                  </a:lnTo>
                  <a:lnTo>
                    <a:pt x="1505" y="1986"/>
                  </a:lnTo>
                  <a:lnTo>
                    <a:pt x="1519" y="1994"/>
                  </a:lnTo>
                  <a:lnTo>
                    <a:pt x="1531" y="2004"/>
                  </a:lnTo>
                  <a:lnTo>
                    <a:pt x="1537" y="2018"/>
                  </a:lnTo>
                  <a:lnTo>
                    <a:pt x="1540" y="2034"/>
                  </a:lnTo>
                  <a:lnTo>
                    <a:pt x="1540" y="2083"/>
                  </a:lnTo>
                  <a:lnTo>
                    <a:pt x="1537" y="2099"/>
                  </a:lnTo>
                  <a:lnTo>
                    <a:pt x="1531" y="2113"/>
                  </a:lnTo>
                  <a:lnTo>
                    <a:pt x="1519" y="2123"/>
                  </a:lnTo>
                  <a:lnTo>
                    <a:pt x="1505" y="2131"/>
                  </a:lnTo>
                  <a:lnTo>
                    <a:pt x="1491" y="2133"/>
                  </a:lnTo>
                  <a:lnTo>
                    <a:pt x="944" y="2133"/>
                  </a:lnTo>
                  <a:lnTo>
                    <a:pt x="928" y="2131"/>
                  </a:lnTo>
                  <a:lnTo>
                    <a:pt x="914" y="2123"/>
                  </a:lnTo>
                  <a:lnTo>
                    <a:pt x="904" y="2113"/>
                  </a:lnTo>
                  <a:lnTo>
                    <a:pt x="896" y="2099"/>
                  </a:lnTo>
                  <a:lnTo>
                    <a:pt x="894" y="2083"/>
                  </a:lnTo>
                  <a:lnTo>
                    <a:pt x="894" y="2034"/>
                  </a:lnTo>
                  <a:lnTo>
                    <a:pt x="896" y="2018"/>
                  </a:lnTo>
                  <a:lnTo>
                    <a:pt x="904" y="2004"/>
                  </a:lnTo>
                  <a:lnTo>
                    <a:pt x="914" y="1994"/>
                  </a:lnTo>
                  <a:lnTo>
                    <a:pt x="928" y="1986"/>
                  </a:lnTo>
                  <a:lnTo>
                    <a:pt x="944" y="1984"/>
                  </a:lnTo>
                  <a:close/>
                  <a:moveTo>
                    <a:pt x="769" y="1894"/>
                  </a:moveTo>
                  <a:lnTo>
                    <a:pt x="783" y="1897"/>
                  </a:lnTo>
                  <a:lnTo>
                    <a:pt x="795" y="1905"/>
                  </a:lnTo>
                  <a:lnTo>
                    <a:pt x="805" y="1916"/>
                  </a:lnTo>
                  <a:lnTo>
                    <a:pt x="810" y="1930"/>
                  </a:lnTo>
                  <a:lnTo>
                    <a:pt x="810" y="1943"/>
                  </a:lnTo>
                  <a:lnTo>
                    <a:pt x="807" y="1957"/>
                  </a:lnTo>
                  <a:lnTo>
                    <a:pt x="800" y="1970"/>
                  </a:lnTo>
                  <a:lnTo>
                    <a:pt x="616" y="2175"/>
                  </a:lnTo>
                  <a:lnTo>
                    <a:pt x="606" y="2183"/>
                  </a:lnTo>
                  <a:lnTo>
                    <a:pt x="594" y="2188"/>
                  </a:lnTo>
                  <a:lnTo>
                    <a:pt x="581" y="2191"/>
                  </a:lnTo>
                  <a:lnTo>
                    <a:pt x="567" y="2187"/>
                  </a:lnTo>
                  <a:lnTo>
                    <a:pt x="553" y="2180"/>
                  </a:lnTo>
                  <a:lnTo>
                    <a:pt x="439" y="2088"/>
                  </a:lnTo>
                  <a:lnTo>
                    <a:pt x="430" y="2078"/>
                  </a:lnTo>
                  <a:lnTo>
                    <a:pt x="423" y="2065"/>
                  </a:lnTo>
                  <a:lnTo>
                    <a:pt x="422" y="2052"/>
                  </a:lnTo>
                  <a:lnTo>
                    <a:pt x="425" y="2038"/>
                  </a:lnTo>
                  <a:lnTo>
                    <a:pt x="432" y="2024"/>
                  </a:lnTo>
                  <a:lnTo>
                    <a:pt x="442" y="2015"/>
                  </a:lnTo>
                  <a:lnTo>
                    <a:pt x="456" y="2010"/>
                  </a:lnTo>
                  <a:lnTo>
                    <a:pt x="470" y="2007"/>
                  </a:lnTo>
                  <a:lnTo>
                    <a:pt x="484" y="2011"/>
                  </a:lnTo>
                  <a:lnTo>
                    <a:pt x="496" y="2018"/>
                  </a:lnTo>
                  <a:lnTo>
                    <a:pt x="576" y="2082"/>
                  </a:lnTo>
                  <a:lnTo>
                    <a:pt x="731" y="1909"/>
                  </a:lnTo>
                  <a:lnTo>
                    <a:pt x="742" y="1899"/>
                  </a:lnTo>
                  <a:lnTo>
                    <a:pt x="755" y="1895"/>
                  </a:lnTo>
                  <a:lnTo>
                    <a:pt x="769" y="1894"/>
                  </a:lnTo>
                  <a:close/>
                  <a:moveTo>
                    <a:pt x="944" y="1588"/>
                  </a:moveTo>
                  <a:lnTo>
                    <a:pt x="1738" y="1588"/>
                  </a:lnTo>
                  <a:lnTo>
                    <a:pt x="1754" y="1590"/>
                  </a:lnTo>
                  <a:lnTo>
                    <a:pt x="1768" y="1597"/>
                  </a:lnTo>
                  <a:lnTo>
                    <a:pt x="1778" y="1608"/>
                  </a:lnTo>
                  <a:lnTo>
                    <a:pt x="1786" y="1621"/>
                  </a:lnTo>
                  <a:lnTo>
                    <a:pt x="1788" y="1637"/>
                  </a:lnTo>
                  <a:lnTo>
                    <a:pt x="1788" y="1687"/>
                  </a:lnTo>
                  <a:lnTo>
                    <a:pt x="1786" y="1702"/>
                  </a:lnTo>
                  <a:lnTo>
                    <a:pt x="1778" y="1716"/>
                  </a:lnTo>
                  <a:lnTo>
                    <a:pt x="1768" y="1727"/>
                  </a:lnTo>
                  <a:lnTo>
                    <a:pt x="1754" y="1734"/>
                  </a:lnTo>
                  <a:lnTo>
                    <a:pt x="1738" y="1736"/>
                  </a:lnTo>
                  <a:lnTo>
                    <a:pt x="944" y="1736"/>
                  </a:lnTo>
                  <a:lnTo>
                    <a:pt x="928" y="1734"/>
                  </a:lnTo>
                  <a:lnTo>
                    <a:pt x="914" y="1727"/>
                  </a:lnTo>
                  <a:lnTo>
                    <a:pt x="904" y="1716"/>
                  </a:lnTo>
                  <a:lnTo>
                    <a:pt x="896" y="1702"/>
                  </a:lnTo>
                  <a:lnTo>
                    <a:pt x="894" y="1687"/>
                  </a:lnTo>
                  <a:lnTo>
                    <a:pt x="894" y="1637"/>
                  </a:lnTo>
                  <a:lnTo>
                    <a:pt x="896" y="1621"/>
                  </a:lnTo>
                  <a:lnTo>
                    <a:pt x="904" y="1608"/>
                  </a:lnTo>
                  <a:lnTo>
                    <a:pt x="914" y="1597"/>
                  </a:lnTo>
                  <a:lnTo>
                    <a:pt x="928" y="1590"/>
                  </a:lnTo>
                  <a:lnTo>
                    <a:pt x="944" y="1588"/>
                  </a:lnTo>
                  <a:close/>
                  <a:moveTo>
                    <a:pt x="769" y="1472"/>
                  </a:moveTo>
                  <a:lnTo>
                    <a:pt x="783" y="1475"/>
                  </a:lnTo>
                  <a:lnTo>
                    <a:pt x="795" y="1483"/>
                  </a:lnTo>
                  <a:lnTo>
                    <a:pt x="805" y="1494"/>
                  </a:lnTo>
                  <a:lnTo>
                    <a:pt x="810" y="1508"/>
                  </a:lnTo>
                  <a:lnTo>
                    <a:pt x="810" y="1521"/>
                  </a:lnTo>
                  <a:lnTo>
                    <a:pt x="807" y="1535"/>
                  </a:lnTo>
                  <a:lnTo>
                    <a:pt x="800" y="1548"/>
                  </a:lnTo>
                  <a:lnTo>
                    <a:pt x="616" y="1753"/>
                  </a:lnTo>
                  <a:lnTo>
                    <a:pt x="606" y="1761"/>
                  </a:lnTo>
                  <a:lnTo>
                    <a:pt x="594" y="1767"/>
                  </a:lnTo>
                  <a:lnTo>
                    <a:pt x="581" y="1769"/>
                  </a:lnTo>
                  <a:lnTo>
                    <a:pt x="567" y="1765"/>
                  </a:lnTo>
                  <a:lnTo>
                    <a:pt x="553" y="1758"/>
                  </a:lnTo>
                  <a:lnTo>
                    <a:pt x="439" y="1667"/>
                  </a:lnTo>
                  <a:lnTo>
                    <a:pt x="430" y="1656"/>
                  </a:lnTo>
                  <a:lnTo>
                    <a:pt x="423" y="1643"/>
                  </a:lnTo>
                  <a:lnTo>
                    <a:pt x="422" y="1630"/>
                  </a:lnTo>
                  <a:lnTo>
                    <a:pt x="425" y="1615"/>
                  </a:lnTo>
                  <a:lnTo>
                    <a:pt x="432" y="1602"/>
                  </a:lnTo>
                  <a:lnTo>
                    <a:pt x="442" y="1593"/>
                  </a:lnTo>
                  <a:lnTo>
                    <a:pt x="456" y="1588"/>
                  </a:lnTo>
                  <a:lnTo>
                    <a:pt x="470" y="1586"/>
                  </a:lnTo>
                  <a:lnTo>
                    <a:pt x="484" y="1589"/>
                  </a:lnTo>
                  <a:lnTo>
                    <a:pt x="496" y="1596"/>
                  </a:lnTo>
                  <a:lnTo>
                    <a:pt x="576" y="1660"/>
                  </a:lnTo>
                  <a:lnTo>
                    <a:pt x="731" y="1487"/>
                  </a:lnTo>
                  <a:lnTo>
                    <a:pt x="742" y="1477"/>
                  </a:lnTo>
                  <a:lnTo>
                    <a:pt x="755" y="1473"/>
                  </a:lnTo>
                  <a:lnTo>
                    <a:pt x="769" y="1472"/>
                  </a:lnTo>
                  <a:close/>
                  <a:moveTo>
                    <a:pt x="944" y="1140"/>
                  </a:moveTo>
                  <a:lnTo>
                    <a:pt x="1738" y="1140"/>
                  </a:lnTo>
                  <a:lnTo>
                    <a:pt x="1754" y="1144"/>
                  </a:lnTo>
                  <a:lnTo>
                    <a:pt x="1768" y="1150"/>
                  </a:lnTo>
                  <a:lnTo>
                    <a:pt x="1778" y="1162"/>
                  </a:lnTo>
                  <a:lnTo>
                    <a:pt x="1786" y="1175"/>
                  </a:lnTo>
                  <a:lnTo>
                    <a:pt x="1788" y="1190"/>
                  </a:lnTo>
                  <a:lnTo>
                    <a:pt x="1788" y="1240"/>
                  </a:lnTo>
                  <a:lnTo>
                    <a:pt x="1786" y="1255"/>
                  </a:lnTo>
                  <a:lnTo>
                    <a:pt x="1778" y="1269"/>
                  </a:lnTo>
                  <a:lnTo>
                    <a:pt x="1768" y="1280"/>
                  </a:lnTo>
                  <a:lnTo>
                    <a:pt x="1754" y="1287"/>
                  </a:lnTo>
                  <a:lnTo>
                    <a:pt x="1738" y="1290"/>
                  </a:lnTo>
                  <a:lnTo>
                    <a:pt x="944" y="1290"/>
                  </a:lnTo>
                  <a:lnTo>
                    <a:pt x="928" y="1287"/>
                  </a:lnTo>
                  <a:lnTo>
                    <a:pt x="914" y="1280"/>
                  </a:lnTo>
                  <a:lnTo>
                    <a:pt x="904" y="1269"/>
                  </a:lnTo>
                  <a:lnTo>
                    <a:pt x="896" y="1255"/>
                  </a:lnTo>
                  <a:lnTo>
                    <a:pt x="894" y="1240"/>
                  </a:lnTo>
                  <a:lnTo>
                    <a:pt x="894" y="1190"/>
                  </a:lnTo>
                  <a:lnTo>
                    <a:pt x="896" y="1175"/>
                  </a:lnTo>
                  <a:lnTo>
                    <a:pt x="904" y="1162"/>
                  </a:lnTo>
                  <a:lnTo>
                    <a:pt x="914" y="1150"/>
                  </a:lnTo>
                  <a:lnTo>
                    <a:pt x="928" y="1144"/>
                  </a:lnTo>
                  <a:lnTo>
                    <a:pt x="944" y="1140"/>
                  </a:lnTo>
                  <a:close/>
                  <a:moveTo>
                    <a:pt x="769" y="1030"/>
                  </a:moveTo>
                  <a:lnTo>
                    <a:pt x="783" y="1034"/>
                  </a:lnTo>
                  <a:lnTo>
                    <a:pt x="795" y="1042"/>
                  </a:lnTo>
                  <a:lnTo>
                    <a:pt x="805" y="1053"/>
                  </a:lnTo>
                  <a:lnTo>
                    <a:pt x="810" y="1066"/>
                  </a:lnTo>
                  <a:lnTo>
                    <a:pt x="810" y="1081"/>
                  </a:lnTo>
                  <a:lnTo>
                    <a:pt x="807" y="1094"/>
                  </a:lnTo>
                  <a:lnTo>
                    <a:pt x="800" y="1106"/>
                  </a:lnTo>
                  <a:lnTo>
                    <a:pt x="616" y="1312"/>
                  </a:lnTo>
                  <a:lnTo>
                    <a:pt x="606" y="1320"/>
                  </a:lnTo>
                  <a:lnTo>
                    <a:pt x="594" y="1326"/>
                  </a:lnTo>
                  <a:lnTo>
                    <a:pt x="581" y="1327"/>
                  </a:lnTo>
                  <a:lnTo>
                    <a:pt x="567" y="1325"/>
                  </a:lnTo>
                  <a:lnTo>
                    <a:pt x="553" y="1317"/>
                  </a:lnTo>
                  <a:lnTo>
                    <a:pt x="439" y="1226"/>
                  </a:lnTo>
                  <a:lnTo>
                    <a:pt x="430" y="1215"/>
                  </a:lnTo>
                  <a:lnTo>
                    <a:pt x="423" y="1202"/>
                  </a:lnTo>
                  <a:lnTo>
                    <a:pt x="422" y="1188"/>
                  </a:lnTo>
                  <a:lnTo>
                    <a:pt x="425" y="1174"/>
                  </a:lnTo>
                  <a:lnTo>
                    <a:pt x="432" y="1162"/>
                  </a:lnTo>
                  <a:lnTo>
                    <a:pt x="442" y="1152"/>
                  </a:lnTo>
                  <a:lnTo>
                    <a:pt x="456" y="1146"/>
                  </a:lnTo>
                  <a:lnTo>
                    <a:pt x="470" y="1145"/>
                  </a:lnTo>
                  <a:lnTo>
                    <a:pt x="484" y="1147"/>
                  </a:lnTo>
                  <a:lnTo>
                    <a:pt x="496" y="1154"/>
                  </a:lnTo>
                  <a:lnTo>
                    <a:pt x="576" y="1218"/>
                  </a:lnTo>
                  <a:lnTo>
                    <a:pt x="731" y="1046"/>
                  </a:lnTo>
                  <a:lnTo>
                    <a:pt x="742" y="1036"/>
                  </a:lnTo>
                  <a:lnTo>
                    <a:pt x="755" y="1031"/>
                  </a:lnTo>
                  <a:lnTo>
                    <a:pt x="769" y="1030"/>
                  </a:lnTo>
                  <a:close/>
                  <a:moveTo>
                    <a:pt x="150" y="347"/>
                  </a:moveTo>
                  <a:lnTo>
                    <a:pt x="552" y="347"/>
                  </a:lnTo>
                  <a:lnTo>
                    <a:pt x="548" y="372"/>
                  </a:lnTo>
                  <a:lnTo>
                    <a:pt x="547" y="399"/>
                  </a:lnTo>
                  <a:lnTo>
                    <a:pt x="550" y="439"/>
                  </a:lnTo>
                  <a:lnTo>
                    <a:pt x="559" y="477"/>
                  </a:lnTo>
                  <a:lnTo>
                    <a:pt x="574" y="511"/>
                  </a:lnTo>
                  <a:lnTo>
                    <a:pt x="594" y="544"/>
                  </a:lnTo>
                  <a:lnTo>
                    <a:pt x="618" y="572"/>
                  </a:lnTo>
                  <a:lnTo>
                    <a:pt x="648" y="598"/>
                  </a:lnTo>
                  <a:lnTo>
                    <a:pt x="681" y="618"/>
                  </a:lnTo>
                  <a:lnTo>
                    <a:pt x="715" y="632"/>
                  </a:lnTo>
                  <a:lnTo>
                    <a:pt x="753" y="642"/>
                  </a:lnTo>
                  <a:lnTo>
                    <a:pt x="793" y="645"/>
                  </a:lnTo>
                  <a:lnTo>
                    <a:pt x="1442" y="645"/>
                  </a:lnTo>
                  <a:lnTo>
                    <a:pt x="1482" y="642"/>
                  </a:lnTo>
                  <a:lnTo>
                    <a:pt x="1520" y="632"/>
                  </a:lnTo>
                  <a:lnTo>
                    <a:pt x="1555" y="618"/>
                  </a:lnTo>
                  <a:lnTo>
                    <a:pt x="1588" y="597"/>
                  </a:lnTo>
                  <a:lnTo>
                    <a:pt x="1616" y="572"/>
                  </a:lnTo>
                  <a:lnTo>
                    <a:pt x="1641" y="543"/>
                  </a:lnTo>
                  <a:lnTo>
                    <a:pt x="1661" y="510"/>
                  </a:lnTo>
                  <a:lnTo>
                    <a:pt x="1676" y="475"/>
                  </a:lnTo>
                  <a:lnTo>
                    <a:pt x="1686" y="436"/>
                  </a:lnTo>
                  <a:lnTo>
                    <a:pt x="1689" y="396"/>
                  </a:lnTo>
                  <a:lnTo>
                    <a:pt x="1688" y="371"/>
                  </a:lnTo>
                  <a:lnTo>
                    <a:pt x="1683" y="347"/>
                  </a:lnTo>
                  <a:lnTo>
                    <a:pt x="1987" y="347"/>
                  </a:lnTo>
                  <a:lnTo>
                    <a:pt x="2029" y="349"/>
                  </a:lnTo>
                  <a:lnTo>
                    <a:pt x="2067" y="356"/>
                  </a:lnTo>
                  <a:lnTo>
                    <a:pt x="2101" y="366"/>
                  </a:lnTo>
                  <a:lnTo>
                    <a:pt x="2132" y="379"/>
                  </a:lnTo>
                  <a:lnTo>
                    <a:pt x="2159" y="396"/>
                  </a:lnTo>
                  <a:lnTo>
                    <a:pt x="2182" y="416"/>
                  </a:lnTo>
                  <a:lnTo>
                    <a:pt x="2201" y="438"/>
                  </a:lnTo>
                  <a:lnTo>
                    <a:pt x="2215" y="462"/>
                  </a:lnTo>
                  <a:lnTo>
                    <a:pt x="2226" y="488"/>
                  </a:lnTo>
                  <a:lnTo>
                    <a:pt x="2233" y="517"/>
                  </a:lnTo>
                  <a:lnTo>
                    <a:pt x="2235" y="546"/>
                  </a:lnTo>
                  <a:lnTo>
                    <a:pt x="2235" y="2036"/>
                  </a:lnTo>
                  <a:lnTo>
                    <a:pt x="2210" y="2035"/>
                  </a:lnTo>
                  <a:lnTo>
                    <a:pt x="2186" y="2034"/>
                  </a:lnTo>
                  <a:lnTo>
                    <a:pt x="2118" y="2037"/>
                  </a:lnTo>
                  <a:lnTo>
                    <a:pt x="2051" y="2045"/>
                  </a:lnTo>
                  <a:lnTo>
                    <a:pt x="1987" y="2060"/>
                  </a:lnTo>
                  <a:lnTo>
                    <a:pt x="1987" y="893"/>
                  </a:lnTo>
                  <a:lnTo>
                    <a:pt x="249" y="893"/>
                  </a:lnTo>
                  <a:lnTo>
                    <a:pt x="249" y="2876"/>
                  </a:lnTo>
                  <a:lnTo>
                    <a:pt x="1394" y="2876"/>
                  </a:lnTo>
                  <a:lnTo>
                    <a:pt x="1400" y="2942"/>
                  </a:lnTo>
                  <a:lnTo>
                    <a:pt x="1412" y="3005"/>
                  </a:lnTo>
                  <a:lnTo>
                    <a:pt x="1429" y="3066"/>
                  </a:lnTo>
                  <a:lnTo>
                    <a:pt x="1450" y="3125"/>
                  </a:lnTo>
                  <a:lnTo>
                    <a:pt x="199" y="3125"/>
                  </a:lnTo>
                  <a:lnTo>
                    <a:pt x="163" y="3122"/>
                  </a:lnTo>
                  <a:lnTo>
                    <a:pt x="130" y="3112"/>
                  </a:lnTo>
                  <a:lnTo>
                    <a:pt x="99" y="3097"/>
                  </a:lnTo>
                  <a:lnTo>
                    <a:pt x="71" y="3079"/>
                  </a:lnTo>
                  <a:lnTo>
                    <a:pt x="47" y="3054"/>
                  </a:lnTo>
                  <a:lnTo>
                    <a:pt x="27" y="3027"/>
                  </a:lnTo>
                  <a:lnTo>
                    <a:pt x="13" y="2995"/>
                  </a:lnTo>
                  <a:lnTo>
                    <a:pt x="3" y="2962"/>
                  </a:lnTo>
                  <a:lnTo>
                    <a:pt x="0" y="2926"/>
                  </a:lnTo>
                  <a:lnTo>
                    <a:pt x="0" y="546"/>
                  </a:lnTo>
                  <a:lnTo>
                    <a:pt x="3" y="513"/>
                  </a:lnTo>
                  <a:lnTo>
                    <a:pt x="9" y="483"/>
                  </a:lnTo>
                  <a:lnTo>
                    <a:pt x="21" y="455"/>
                  </a:lnTo>
                  <a:lnTo>
                    <a:pt x="36" y="428"/>
                  </a:lnTo>
                  <a:lnTo>
                    <a:pt x="53" y="405"/>
                  </a:lnTo>
                  <a:lnTo>
                    <a:pt x="71" y="385"/>
                  </a:lnTo>
                  <a:lnTo>
                    <a:pt x="91" y="369"/>
                  </a:lnTo>
                  <a:lnTo>
                    <a:pt x="111" y="358"/>
                  </a:lnTo>
                  <a:lnTo>
                    <a:pt x="131" y="349"/>
                  </a:lnTo>
                  <a:lnTo>
                    <a:pt x="150" y="347"/>
                  </a:lnTo>
                  <a:close/>
                  <a:moveTo>
                    <a:pt x="1118" y="99"/>
                  </a:moveTo>
                  <a:lnTo>
                    <a:pt x="1098" y="102"/>
                  </a:lnTo>
                  <a:lnTo>
                    <a:pt x="1080" y="109"/>
                  </a:lnTo>
                  <a:lnTo>
                    <a:pt x="1065" y="121"/>
                  </a:lnTo>
                  <a:lnTo>
                    <a:pt x="1053" y="136"/>
                  </a:lnTo>
                  <a:lnTo>
                    <a:pt x="1046" y="154"/>
                  </a:lnTo>
                  <a:lnTo>
                    <a:pt x="1043" y="174"/>
                  </a:lnTo>
                  <a:lnTo>
                    <a:pt x="1046" y="194"/>
                  </a:lnTo>
                  <a:lnTo>
                    <a:pt x="1053" y="211"/>
                  </a:lnTo>
                  <a:lnTo>
                    <a:pt x="1065" y="226"/>
                  </a:lnTo>
                  <a:lnTo>
                    <a:pt x="1080" y="238"/>
                  </a:lnTo>
                  <a:lnTo>
                    <a:pt x="1098" y="245"/>
                  </a:lnTo>
                  <a:lnTo>
                    <a:pt x="1118" y="248"/>
                  </a:lnTo>
                  <a:lnTo>
                    <a:pt x="1138" y="245"/>
                  </a:lnTo>
                  <a:lnTo>
                    <a:pt x="1156" y="238"/>
                  </a:lnTo>
                  <a:lnTo>
                    <a:pt x="1170" y="226"/>
                  </a:lnTo>
                  <a:lnTo>
                    <a:pt x="1182" y="211"/>
                  </a:lnTo>
                  <a:lnTo>
                    <a:pt x="1189" y="194"/>
                  </a:lnTo>
                  <a:lnTo>
                    <a:pt x="1193" y="174"/>
                  </a:lnTo>
                  <a:lnTo>
                    <a:pt x="1189" y="154"/>
                  </a:lnTo>
                  <a:lnTo>
                    <a:pt x="1182" y="136"/>
                  </a:lnTo>
                  <a:lnTo>
                    <a:pt x="1170" y="121"/>
                  </a:lnTo>
                  <a:lnTo>
                    <a:pt x="1156" y="109"/>
                  </a:lnTo>
                  <a:lnTo>
                    <a:pt x="1138" y="102"/>
                  </a:lnTo>
                  <a:lnTo>
                    <a:pt x="1118" y="99"/>
                  </a:lnTo>
                  <a:close/>
                  <a:moveTo>
                    <a:pt x="1116" y="0"/>
                  </a:moveTo>
                  <a:lnTo>
                    <a:pt x="1120" y="0"/>
                  </a:lnTo>
                  <a:lnTo>
                    <a:pt x="1150" y="3"/>
                  </a:lnTo>
                  <a:lnTo>
                    <a:pt x="1180" y="11"/>
                  </a:lnTo>
                  <a:lnTo>
                    <a:pt x="1206" y="23"/>
                  </a:lnTo>
                  <a:lnTo>
                    <a:pt x="1230" y="40"/>
                  </a:lnTo>
                  <a:lnTo>
                    <a:pt x="1252" y="61"/>
                  </a:lnTo>
                  <a:lnTo>
                    <a:pt x="1268" y="85"/>
                  </a:lnTo>
                  <a:lnTo>
                    <a:pt x="1281" y="112"/>
                  </a:lnTo>
                  <a:lnTo>
                    <a:pt x="1288" y="141"/>
                  </a:lnTo>
                  <a:lnTo>
                    <a:pt x="1292" y="171"/>
                  </a:lnTo>
                  <a:lnTo>
                    <a:pt x="1292" y="174"/>
                  </a:lnTo>
                  <a:lnTo>
                    <a:pt x="1294" y="194"/>
                  </a:lnTo>
                  <a:lnTo>
                    <a:pt x="1302" y="211"/>
                  </a:lnTo>
                  <a:lnTo>
                    <a:pt x="1314" y="226"/>
                  </a:lnTo>
                  <a:lnTo>
                    <a:pt x="1328" y="238"/>
                  </a:lnTo>
                  <a:lnTo>
                    <a:pt x="1345" y="245"/>
                  </a:lnTo>
                  <a:lnTo>
                    <a:pt x="1365" y="248"/>
                  </a:lnTo>
                  <a:lnTo>
                    <a:pt x="1442" y="248"/>
                  </a:lnTo>
                  <a:lnTo>
                    <a:pt x="1472" y="251"/>
                  </a:lnTo>
                  <a:lnTo>
                    <a:pt x="1499" y="260"/>
                  </a:lnTo>
                  <a:lnTo>
                    <a:pt x="1524" y="274"/>
                  </a:lnTo>
                  <a:lnTo>
                    <a:pt x="1547" y="291"/>
                  </a:lnTo>
                  <a:lnTo>
                    <a:pt x="1564" y="312"/>
                  </a:lnTo>
                  <a:lnTo>
                    <a:pt x="1578" y="338"/>
                  </a:lnTo>
                  <a:lnTo>
                    <a:pt x="1587" y="366"/>
                  </a:lnTo>
                  <a:lnTo>
                    <a:pt x="1590" y="396"/>
                  </a:lnTo>
                  <a:lnTo>
                    <a:pt x="1590" y="399"/>
                  </a:lnTo>
                  <a:lnTo>
                    <a:pt x="1587" y="428"/>
                  </a:lnTo>
                  <a:lnTo>
                    <a:pt x="1578" y="456"/>
                  </a:lnTo>
                  <a:lnTo>
                    <a:pt x="1564" y="481"/>
                  </a:lnTo>
                  <a:lnTo>
                    <a:pt x="1547" y="503"/>
                  </a:lnTo>
                  <a:lnTo>
                    <a:pt x="1524" y="521"/>
                  </a:lnTo>
                  <a:lnTo>
                    <a:pt x="1499" y="534"/>
                  </a:lnTo>
                  <a:lnTo>
                    <a:pt x="1472" y="543"/>
                  </a:lnTo>
                  <a:lnTo>
                    <a:pt x="1442" y="546"/>
                  </a:lnTo>
                  <a:lnTo>
                    <a:pt x="793" y="546"/>
                  </a:lnTo>
                  <a:lnTo>
                    <a:pt x="764" y="543"/>
                  </a:lnTo>
                  <a:lnTo>
                    <a:pt x="736" y="534"/>
                  </a:lnTo>
                  <a:lnTo>
                    <a:pt x="711" y="521"/>
                  </a:lnTo>
                  <a:lnTo>
                    <a:pt x="689" y="503"/>
                  </a:lnTo>
                  <a:lnTo>
                    <a:pt x="671" y="481"/>
                  </a:lnTo>
                  <a:lnTo>
                    <a:pt x="657" y="456"/>
                  </a:lnTo>
                  <a:lnTo>
                    <a:pt x="649" y="428"/>
                  </a:lnTo>
                  <a:lnTo>
                    <a:pt x="646" y="399"/>
                  </a:lnTo>
                  <a:lnTo>
                    <a:pt x="646" y="396"/>
                  </a:lnTo>
                  <a:lnTo>
                    <a:pt x="649" y="366"/>
                  </a:lnTo>
                  <a:lnTo>
                    <a:pt x="657" y="338"/>
                  </a:lnTo>
                  <a:lnTo>
                    <a:pt x="671" y="312"/>
                  </a:lnTo>
                  <a:lnTo>
                    <a:pt x="689" y="291"/>
                  </a:lnTo>
                  <a:lnTo>
                    <a:pt x="711" y="274"/>
                  </a:lnTo>
                  <a:lnTo>
                    <a:pt x="736" y="260"/>
                  </a:lnTo>
                  <a:lnTo>
                    <a:pt x="764" y="251"/>
                  </a:lnTo>
                  <a:lnTo>
                    <a:pt x="793" y="248"/>
                  </a:lnTo>
                  <a:lnTo>
                    <a:pt x="870" y="248"/>
                  </a:lnTo>
                  <a:lnTo>
                    <a:pt x="889" y="245"/>
                  </a:lnTo>
                  <a:lnTo>
                    <a:pt x="907" y="238"/>
                  </a:lnTo>
                  <a:lnTo>
                    <a:pt x="922" y="226"/>
                  </a:lnTo>
                  <a:lnTo>
                    <a:pt x="933" y="211"/>
                  </a:lnTo>
                  <a:lnTo>
                    <a:pt x="941" y="194"/>
                  </a:lnTo>
                  <a:lnTo>
                    <a:pt x="944" y="174"/>
                  </a:lnTo>
                  <a:lnTo>
                    <a:pt x="944" y="171"/>
                  </a:lnTo>
                  <a:lnTo>
                    <a:pt x="947" y="141"/>
                  </a:lnTo>
                  <a:lnTo>
                    <a:pt x="954" y="112"/>
                  </a:lnTo>
                  <a:lnTo>
                    <a:pt x="967" y="85"/>
                  </a:lnTo>
                  <a:lnTo>
                    <a:pt x="984" y="61"/>
                  </a:lnTo>
                  <a:lnTo>
                    <a:pt x="1005" y="40"/>
                  </a:lnTo>
                  <a:lnTo>
                    <a:pt x="1029" y="23"/>
                  </a:lnTo>
                  <a:lnTo>
                    <a:pt x="1056" y="11"/>
                  </a:lnTo>
                  <a:lnTo>
                    <a:pt x="1085" y="3"/>
                  </a:lnTo>
                  <a:lnTo>
                    <a:pt x="1116"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ko-KR" altLang="en-US" sz="1013">
                <a:solidFill>
                  <a:prstClr val="black"/>
                </a:solidFill>
              </a:endParaRPr>
            </a:p>
          </p:txBody>
        </p:sp>
        <p:grpSp>
          <p:nvGrpSpPr>
            <p:cNvPr id="109"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110"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2"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13" name="淘宝网Chenying0907出品 9">
            <a:extLst>
              <a:ext uri="{FF2B5EF4-FFF2-40B4-BE49-F238E27FC236}">
                <a16:creationId xmlns:a16="http://schemas.microsoft.com/office/drawing/2014/main" id="{CB913BF5-71D3-434D-A0FE-0214DB7C54D8}"/>
              </a:ext>
            </a:extLst>
          </p:cNvPr>
          <p:cNvSpPr txBox="1"/>
          <p:nvPr/>
        </p:nvSpPr>
        <p:spPr>
          <a:xfrm>
            <a:off x="778956" y="89699"/>
            <a:ext cx="5161196"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一、第四季進度</a:t>
            </a:r>
            <a:r>
              <a:rPr lang="en-US" altLang="zh-TW" sz="2400" b="1" dirty="0">
                <a:latin typeface="微软雅黑" pitchFamily="34" charset="-122"/>
                <a:ea typeface="微软雅黑" pitchFamily="34" charset="-122"/>
              </a:rPr>
              <a:t>(10-12</a:t>
            </a:r>
            <a:r>
              <a:rPr lang="zh-TW" altLang="en-US" sz="2400" b="1" dirty="0">
                <a:latin typeface="微软雅黑" pitchFamily="34" charset="-122"/>
                <a:ea typeface="微软雅黑" pitchFamily="34" charset="-122"/>
              </a:rPr>
              <a:t>月</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推動重點</a:t>
            </a:r>
            <a:endParaRPr lang="zh-CN" altLang="en-US" sz="2700" b="1" dirty="0">
              <a:latin typeface="微软雅黑" pitchFamily="34" charset="-122"/>
              <a:ea typeface="微软雅黑" pitchFamily="34" charset="-122"/>
            </a:endParaRPr>
          </a:p>
        </p:txBody>
      </p:sp>
      <p:sp>
        <p:nvSpPr>
          <p:cNvPr id="45" name="矩形 44">
            <a:extLst>
              <a:ext uri="{FF2B5EF4-FFF2-40B4-BE49-F238E27FC236}">
                <a16:creationId xmlns:a16="http://schemas.microsoft.com/office/drawing/2014/main" id="{40A38C4C-7826-4AC6-9535-EBF56881873C}"/>
              </a:ext>
            </a:extLst>
          </p:cNvPr>
          <p:cNvSpPr/>
          <p:nvPr/>
        </p:nvSpPr>
        <p:spPr>
          <a:xfrm>
            <a:off x="4781613" y="521569"/>
            <a:ext cx="4239887" cy="707886"/>
          </a:xfrm>
          <a:prstGeom prst="rect">
            <a:avLst/>
          </a:prstGeom>
        </p:spPr>
        <p:txBody>
          <a:bodyPr wrap="square">
            <a:spAutoFit/>
          </a:bodyPr>
          <a:lstStyle/>
          <a:p>
            <a:r>
              <a:rPr lang="zh-TW" altLang="en-US" sz="2000" b="1" dirty="0">
                <a:solidFill>
                  <a:srgbClr val="BD392F"/>
                </a:solidFill>
                <a:latin typeface="微軟正黑體" panose="020B0604030504040204" pitchFamily="34" charset="-120"/>
                <a:ea typeface="微軟正黑體" panose="020B0604030504040204" pitchFamily="34" charset="-120"/>
              </a:rPr>
              <a:t>本年度工作項目皆已完成，</a:t>
            </a:r>
            <a:endParaRPr lang="en-US" altLang="zh-TW" sz="2000" b="1" dirty="0">
              <a:solidFill>
                <a:srgbClr val="BD392F"/>
              </a:solidFill>
              <a:latin typeface="微軟正黑體" panose="020B0604030504040204" pitchFamily="34" charset="-120"/>
              <a:ea typeface="微軟正黑體" panose="020B0604030504040204" pitchFamily="34" charset="-120"/>
            </a:endParaRPr>
          </a:p>
          <a:p>
            <a:r>
              <a:rPr lang="zh-TW" altLang="en-US" sz="2000" b="1" dirty="0">
                <a:solidFill>
                  <a:srgbClr val="BD392F"/>
                </a:solidFill>
                <a:latin typeface="微軟正黑體" panose="020B0604030504040204" pitchFamily="34" charset="-120"/>
                <a:ea typeface="微軟正黑體" panose="020B0604030504040204" pitchFamily="34" charset="-120"/>
              </a:rPr>
              <a:t>後續針對項次</a:t>
            </a:r>
            <a:r>
              <a:rPr lang="en-US" altLang="zh-TW" sz="2000" b="1" dirty="0">
                <a:solidFill>
                  <a:srgbClr val="BD392F"/>
                </a:solidFill>
                <a:latin typeface="微軟正黑體" panose="020B0604030504040204" pitchFamily="34" charset="-120"/>
                <a:ea typeface="微軟正黑體" panose="020B0604030504040204" pitchFamily="34" charset="-120"/>
              </a:rPr>
              <a:t>3</a:t>
            </a:r>
            <a:r>
              <a:rPr lang="zh-TW" altLang="en-US" sz="2000" b="1" dirty="0">
                <a:solidFill>
                  <a:srgbClr val="BD392F"/>
                </a:solidFill>
                <a:latin typeface="微軟正黑體" panose="020B0604030504040204" pitchFamily="34" charset="-120"/>
                <a:ea typeface="微軟正黑體" panose="020B0604030504040204" pitchFamily="34" charset="-120"/>
              </a:rPr>
              <a:t>、項次</a:t>
            </a:r>
            <a:r>
              <a:rPr lang="en-US" altLang="zh-TW" sz="2000" b="1" dirty="0">
                <a:solidFill>
                  <a:srgbClr val="BD392F"/>
                </a:solidFill>
                <a:latin typeface="微軟正黑體" panose="020B0604030504040204" pitchFamily="34" charset="-120"/>
                <a:ea typeface="微軟正黑體" panose="020B0604030504040204" pitchFamily="34" charset="-120"/>
              </a:rPr>
              <a:t>7(</a:t>
            </a:r>
            <a:r>
              <a:rPr lang="zh-TW" altLang="en-US" sz="2000" b="1" dirty="0">
                <a:solidFill>
                  <a:srgbClr val="BD392F"/>
                </a:solidFill>
                <a:latin typeface="微軟正黑體" panose="020B0604030504040204" pitchFamily="34" charset="-120"/>
                <a:ea typeface="微軟正黑體" panose="020B0604030504040204" pitchFamily="34" charset="-120"/>
              </a:rPr>
              <a:t>議題一</a:t>
            </a:r>
            <a:r>
              <a:rPr lang="en-US" altLang="zh-TW" sz="2000" b="1" dirty="0">
                <a:solidFill>
                  <a:srgbClr val="BD392F"/>
                </a:solidFill>
                <a:latin typeface="微軟正黑體" panose="020B0604030504040204" pitchFamily="34" charset="-120"/>
                <a:ea typeface="微軟正黑體" panose="020B0604030504040204" pitchFamily="34" charset="-120"/>
              </a:rPr>
              <a:t>)</a:t>
            </a:r>
            <a:r>
              <a:rPr lang="zh-TW" altLang="en-US" sz="2000" b="1" dirty="0">
                <a:solidFill>
                  <a:srgbClr val="BD392F"/>
                </a:solidFill>
                <a:latin typeface="微軟正黑體" panose="020B0604030504040204" pitchFamily="34" charset="-120"/>
                <a:ea typeface="微軟正黑體" panose="020B0604030504040204" pitchFamily="34" charset="-120"/>
              </a:rPr>
              <a:t>說明</a:t>
            </a:r>
          </a:p>
        </p:txBody>
      </p:sp>
    </p:spTree>
    <p:extLst>
      <p:ext uri="{BB962C8B-B14F-4D97-AF65-F5344CB8AC3E}">
        <p14:creationId xmlns:p14="http://schemas.microsoft.com/office/powerpoint/2010/main" val="5737773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250"/>
                                        <p:tgtEl>
                                          <p:spTgt spid="114"/>
                                        </p:tgtEl>
                                      </p:cBhvr>
                                    </p:animEffec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B33707F8-A577-44F6-A5F6-974ED0CEB4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46564" y="3219822"/>
            <a:ext cx="1349390" cy="179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投影片編號版面配置區 1"/>
          <p:cNvSpPr>
            <a:spLocks noGrp="1"/>
          </p:cNvSpPr>
          <p:nvPr>
            <p:ph type="sldNum" sz="quarter" idx="4"/>
          </p:nvPr>
        </p:nvSpPr>
        <p:spPr/>
        <p:txBody>
          <a:bodyPr/>
          <a:lstStyle/>
          <a:p>
            <a:fld id="{994C8F1E-C324-4ECD-9D66-17513A2AE6B7}" type="slidenum">
              <a:rPr lang="zh-CN" altLang="en-US" smtClean="0"/>
              <a:pPr/>
              <a:t>9</a:t>
            </a:fld>
            <a:endParaRPr lang="zh-CN" altLang="en-US"/>
          </a:p>
        </p:txBody>
      </p:sp>
      <p:grpSp>
        <p:nvGrpSpPr>
          <p:cNvPr id="3" name="淘宝网Chenying0907出品 7">
            <a:extLst>
              <a:ext uri="{FF2B5EF4-FFF2-40B4-BE49-F238E27FC236}">
                <a16:creationId xmlns:a16="http://schemas.microsoft.com/office/drawing/2014/main" id="{5DCC653E-83F0-4645-8EB8-8780795F5B78}"/>
              </a:ext>
            </a:extLst>
          </p:cNvPr>
          <p:cNvGrpSpPr/>
          <p:nvPr/>
        </p:nvGrpSpPr>
        <p:grpSpPr>
          <a:xfrm>
            <a:off x="212506" y="218543"/>
            <a:ext cx="453150" cy="162018"/>
            <a:chOff x="264939" y="188640"/>
            <a:chExt cx="604358" cy="216024"/>
          </a:xfrm>
        </p:grpSpPr>
        <p:sp>
          <p:nvSpPr>
            <p:cNvPr id="4" name="燕尾形 8">
              <a:extLst>
                <a:ext uri="{FF2B5EF4-FFF2-40B4-BE49-F238E27FC236}">
                  <a16:creationId xmlns:a16="http://schemas.microsoft.com/office/drawing/2014/main" id="{524BE4A4-0DE6-4BF3-8957-1E9CAA8C0757}"/>
                </a:ext>
              </a:extLst>
            </p:cNvPr>
            <p:cNvSpPr/>
            <p:nvPr/>
          </p:nvSpPr>
          <p:spPr>
            <a:xfrm>
              <a:off x="264939" y="188640"/>
              <a:ext cx="216024" cy="216024"/>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9">
              <a:extLst>
                <a:ext uri="{FF2B5EF4-FFF2-40B4-BE49-F238E27FC236}">
                  <a16:creationId xmlns:a16="http://schemas.microsoft.com/office/drawing/2014/main" id="{E834B090-027C-4399-AD1E-8C8CBB7D2B63}"/>
                </a:ext>
              </a:extLst>
            </p:cNvPr>
            <p:cNvSpPr/>
            <p:nvPr/>
          </p:nvSpPr>
          <p:spPr>
            <a:xfrm>
              <a:off x="454914" y="188640"/>
              <a:ext cx="216024" cy="216024"/>
            </a:xfrm>
            <a:prstGeom prst="chevron">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10">
              <a:extLst>
                <a:ext uri="{FF2B5EF4-FFF2-40B4-BE49-F238E27FC236}">
                  <a16:creationId xmlns:a16="http://schemas.microsoft.com/office/drawing/2014/main" id="{74400AE5-E0D0-45A7-A3AD-2A6B06A4ABE2}"/>
                </a:ext>
              </a:extLst>
            </p:cNvPr>
            <p:cNvSpPr/>
            <p:nvPr/>
          </p:nvSpPr>
          <p:spPr>
            <a:xfrm>
              <a:off x="653273" y="188640"/>
              <a:ext cx="216024" cy="216024"/>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淘宝网Chenying0907出品 9">
            <a:extLst>
              <a:ext uri="{FF2B5EF4-FFF2-40B4-BE49-F238E27FC236}">
                <a16:creationId xmlns:a16="http://schemas.microsoft.com/office/drawing/2014/main" id="{CB913BF5-71D3-434D-A0FE-0214DB7C54D8}"/>
              </a:ext>
            </a:extLst>
          </p:cNvPr>
          <p:cNvSpPr txBox="1"/>
          <p:nvPr/>
        </p:nvSpPr>
        <p:spPr>
          <a:xfrm>
            <a:off x="778956" y="89699"/>
            <a:ext cx="3793044" cy="421256"/>
          </a:xfrm>
          <a:prstGeom prst="rect">
            <a:avLst/>
          </a:prstGeom>
          <a:noFill/>
        </p:spPr>
        <p:txBody>
          <a:bodyPr wrap="square" lIns="51421" tIns="25711" rIns="51421" bIns="25711" rtlCol="0">
            <a:spAutoFit/>
          </a:bodyPr>
          <a:lstStyle/>
          <a:p>
            <a:pPr marL="0" lvl="1"/>
            <a:r>
              <a:rPr lang="zh-TW" altLang="en-US" sz="2400" b="1" dirty="0">
                <a:latin typeface="微软雅黑" pitchFamily="34" charset="-122"/>
                <a:ea typeface="微软雅黑" pitchFamily="34" charset="-122"/>
              </a:rPr>
              <a:t>二、觀光防災避難看板設置</a:t>
            </a:r>
            <a:endParaRPr lang="zh-CN" altLang="en-US" sz="2700" b="1" dirty="0">
              <a:latin typeface="微软雅黑" pitchFamily="34" charset="-122"/>
              <a:ea typeface="微软雅黑" pitchFamily="34" charset="-122"/>
            </a:endParaRPr>
          </a:p>
        </p:txBody>
      </p:sp>
      <p:sp>
        <p:nvSpPr>
          <p:cNvPr id="8" name="矩形: 圆角 24">
            <a:extLst>
              <a:ext uri="{FF2B5EF4-FFF2-40B4-BE49-F238E27FC236}">
                <a16:creationId xmlns:a16="http://schemas.microsoft.com/office/drawing/2014/main" id="{B6E07D22-B6CA-4C18-BA67-18BF356CD92B}"/>
              </a:ext>
            </a:extLst>
          </p:cNvPr>
          <p:cNvSpPr/>
          <p:nvPr/>
        </p:nvSpPr>
        <p:spPr>
          <a:xfrm>
            <a:off x="134239" y="577397"/>
            <a:ext cx="1917481" cy="325377"/>
          </a:xfrm>
          <a:prstGeom prst="roundRect">
            <a:avLst>
              <a:gd name="adj" fmla="val 50000"/>
            </a:avLst>
          </a:prstGeom>
          <a:solidFill>
            <a:srgbClr val="CC0099"/>
          </a:solidFill>
          <a:ln w="12700">
            <a:miter lim="400000"/>
          </a:ln>
        </p:spPr>
        <p:txBody>
          <a:bodyPr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cs typeface="+mn-ea"/>
                <a:sym typeface="+mn-lt"/>
              </a:rPr>
              <a:t>1.</a:t>
            </a:r>
            <a:r>
              <a:rPr lang="zh-TW" altLang="en-US" b="1" dirty="0">
                <a:solidFill>
                  <a:schemeClr val="bg1"/>
                </a:solidFill>
                <a:latin typeface="微軟正黑體" panose="020B0604030504040204" pitchFamily="34" charset="-120"/>
                <a:ea typeface="微軟正黑體" panose="020B0604030504040204" pitchFamily="34" charset="-120"/>
                <a:cs typeface="+mn-ea"/>
                <a:sym typeface="+mn-lt"/>
              </a:rPr>
              <a:t>融入街道景觀</a:t>
            </a:r>
            <a:endParaRPr lang="en-US" altLang="zh-TW" b="1" dirty="0">
              <a:solidFill>
                <a:schemeClr val="bg1"/>
              </a:solidFill>
              <a:latin typeface="微軟正黑體" panose="020B0604030504040204" pitchFamily="34" charset="-120"/>
              <a:ea typeface="微軟正黑體" panose="020B0604030504040204" pitchFamily="34" charset="-120"/>
              <a:cs typeface="+mn-ea"/>
              <a:sym typeface="+mn-lt"/>
            </a:endParaRPr>
          </a:p>
        </p:txBody>
      </p:sp>
      <p:sp>
        <p:nvSpPr>
          <p:cNvPr id="9" name="內容版面配置區 12">
            <a:extLst>
              <a:ext uri="{FF2B5EF4-FFF2-40B4-BE49-F238E27FC236}">
                <a16:creationId xmlns:a16="http://schemas.microsoft.com/office/drawing/2014/main" id="{F3563851-FEDF-4F63-86F3-7AC0AFF9C3EB}"/>
              </a:ext>
            </a:extLst>
          </p:cNvPr>
          <p:cNvSpPr txBox="1">
            <a:spLocks/>
          </p:cNvSpPr>
          <p:nvPr/>
        </p:nvSpPr>
        <p:spPr bwMode="auto">
          <a:xfrm>
            <a:off x="113238" y="924884"/>
            <a:ext cx="2658562" cy="161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ts val="2400"/>
              </a:lnSpc>
              <a:buClrTx/>
              <a:buFont typeface="微軟正黑體" panose="020B0604030504040204" pitchFamily="34" charset="-120"/>
              <a:buChar char="★"/>
            </a:pPr>
            <a:r>
              <a:rPr lang="zh-TW" altLang="en-US" sz="1800" b="1" kern="0" dirty="0">
                <a:latin typeface="微軟正黑體" pitchFamily="34" charset="-120"/>
                <a:ea typeface="微軟正黑體" pitchFamily="34" charset="-120"/>
              </a:rPr>
              <a:t>配合</a:t>
            </a:r>
            <a:r>
              <a:rPr lang="zh-TW" altLang="en-US" sz="1800" b="1" u="sng" kern="0" dirty="0">
                <a:solidFill>
                  <a:srgbClr val="C00000"/>
                </a:solidFill>
                <a:latin typeface="微軟正黑體" pitchFamily="34" charset="-120"/>
                <a:ea typeface="微軟正黑體" pitchFamily="34" charset="-120"/>
              </a:rPr>
              <a:t>夜市整體規劃設置</a:t>
            </a:r>
            <a:r>
              <a:rPr lang="zh-TW" altLang="en-US" sz="1800" b="1" kern="0" dirty="0">
                <a:latin typeface="微軟正黑體" pitchFamily="34" charset="-120"/>
                <a:ea typeface="微軟正黑體" pitchFamily="34" charset="-120"/>
              </a:rPr>
              <a:t>，將防災避難看板融入既有之街道景觀特色。</a:t>
            </a:r>
          </a:p>
        </p:txBody>
      </p:sp>
      <p:pic>
        <p:nvPicPr>
          <p:cNvPr id="27" name="圖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38" y="2212315"/>
            <a:ext cx="1911222" cy="2701802"/>
          </a:xfrm>
          <a:prstGeom prst="rect">
            <a:avLst/>
          </a:prstGeom>
        </p:spPr>
      </p:pic>
      <p:pic>
        <p:nvPicPr>
          <p:cNvPr id="11" name="圖片 10" descr="一張含有 建築物, 室外, 街道, 停止 的圖片&#10;&#10;自動產生的描述">
            <a:extLst>
              <a:ext uri="{FF2B5EF4-FFF2-40B4-BE49-F238E27FC236}">
                <a16:creationId xmlns:a16="http://schemas.microsoft.com/office/drawing/2014/main" id="{B9BEC2EC-BA0C-4AFA-BC3E-16697C1A1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828" y="3219822"/>
            <a:ext cx="2401083"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圖片 18">
            <a:extLst>
              <a:ext uri="{FF2B5EF4-FFF2-40B4-BE49-F238E27FC236}">
                <a16:creationId xmlns:a16="http://schemas.microsoft.com/office/drawing/2014/main" id="{2CD97675-CF1C-4C57-87FB-B25650B7D6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031580" y="3219822"/>
            <a:ext cx="2401083" cy="179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2" name="群組 11"/>
          <p:cNvGrpSpPr/>
          <p:nvPr/>
        </p:nvGrpSpPr>
        <p:grpSpPr>
          <a:xfrm>
            <a:off x="2798535" y="574138"/>
            <a:ext cx="1917481" cy="2656839"/>
            <a:chOff x="2798535" y="574138"/>
            <a:chExt cx="1917481" cy="2656839"/>
          </a:xfrm>
        </p:grpSpPr>
        <p:sp>
          <p:nvSpPr>
            <p:cNvPr id="30" name="矩形: 圆角 24">
              <a:extLst>
                <a:ext uri="{FF2B5EF4-FFF2-40B4-BE49-F238E27FC236}">
                  <a16:creationId xmlns:a16="http://schemas.microsoft.com/office/drawing/2014/main" id="{B6E07D22-B6CA-4C18-BA67-18BF356CD92B}"/>
                </a:ext>
              </a:extLst>
            </p:cNvPr>
            <p:cNvSpPr/>
            <p:nvPr/>
          </p:nvSpPr>
          <p:spPr>
            <a:xfrm>
              <a:off x="2798535" y="574138"/>
              <a:ext cx="1917481" cy="325377"/>
            </a:xfrm>
            <a:prstGeom prst="roundRect">
              <a:avLst>
                <a:gd name="adj" fmla="val 50000"/>
              </a:avLst>
            </a:prstGeom>
            <a:solidFill>
              <a:srgbClr val="CC0099"/>
            </a:solidFill>
            <a:ln w="12700">
              <a:miter lim="400000"/>
            </a:ln>
          </p:spPr>
          <p:txBody>
            <a:bodyPr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cs typeface="+mn-ea"/>
                  <a:sym typeface="+mn-lt"/>
                </a:rPr>
                <a:t>2.</a:t>
              </a:r>
              <a:r>
                <a:rPr lang="zh-TW" altLang="en-US" b="1" dirty="0">
                  <a:solidFill>
                    <a:schemeClr val="bg1"/>
                  </a:solidFill>
                  <a:latin typeface="微軟正黑體" panose="020B0604030504040204" pitchFamily="34" charset="-120"/>
                  <a:ea typeface="微軟正黑體" panose="020B0604030504040204" pitchFamily="34" charset="-120"/>
                  <a:cs typeface="+mn-ea"/>
                  <a:sym typeface="+mn-lt"/>
                </a:rPr>
                <a:t>設置討論歷程</a:t>
              </a:r>
              <a:endParaRPr lang="en-US" altLang="zh-TW" b="1" dirty="0">
                <a:solidFill>
                  <a:schemeClr val="bg1"/>
                </a:solidFill>
                <a:latin typeface="微軟正黑體" panose="020B0604030504040204" pitchFamily="34" charset="-120"/>
                <a:ea typeface="微軟正黑體" panose="020B0604030504040204" pitchFamily="34" charset="-120"/>
                <a:cs typeface="+mn-ea"/>
                <a:sym typeface="+mn-lt"/>
              </a:endParaRPr>
            </a:p>
          </p:txBody>
        </p:sp>
        <p:grpSp>
          <p:nvGrpSpPr>
            <p:cNvPr id="10" name="群組 9"/>
            <p:cNvGrpSpPr/>
            <p:nvPr/>
          </p:nvGrpSpPr>
          <p:grpSpPr>
            <a:xfrm>
              <a:off x="2879840" y="818977"/>
              <a:ext cx="252000" cy="2412000"/>
              <a:chOff x="2879840" y="818977"/>
              <a:chExt cx="252000" cy="2412000"/>
            </a:xfrm>
          </p:grpSpPr>
          <p:cxnSp>
            <p:nvCxnSpPr>
              <p:cNvPr id="13" name="直線接點 12">
                <a:extLst>
                  <a:ext uri="{FF2B5EF4-FFF2-40B4-BE49-F238E27FC236}">
                    <a16:creationId xmlns:a16="http://schemas.microsoft.com/office/drawing/2014/main" id="{EE2E6D31-88AB-413F-84CF-3F2E75237375}"/>
                  </a:ext>
                </a:extLst>
              </p:cNvPr>
              <p:cNvCxnSpPr/>
              <p:nvPr/>
            </p:nvCxnSpPr>
            <p:spPr>
              <a:xfrm>
                <a:off x="2987824" y="818977"/>
                <a:ext cx="0" cy="2412000"/>
              </a:xfrm>
              <a:prstGeom prst="line">
                <a:avLst/>
              </a:prstGeom>
              <a:ln w="381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33" name="直線接點 32">
                <a:extLst>
                  <a:ext uri="{FF2B5EF4-FFF2-40B4-BE49-F238E27FC236}">
                    <a16:creationId xmlns:a16="http://schemas.microsoft.com/office/drawing/2014/main" id="{F9D51DC7-4798-4A25-B8C4-D01669148F5B}"/>
                  </a:ext>
                </a:extLst>
              </p:cNvPr>
              <p:cNvCxnSpPr>
                <a:cxnSpLocks/>
              </p:cNvCxnSpPr>
              <p:nvPr/>
            </p:nvCxnSpPr>
            <p:spPr>
              <a:xfrm flipH="1">
                <a:off x="2879840" y="1168352"/>
                <a:ext cx="252000" cy="0"/>
              </a:xfrm>
              <a:prstGeom prst="line">
                <a:avLst/>
              </a:prstGeom>
              <a:ln w="381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B92D1F48-3301-4F3A-8EE6-670C3726CD2F}"/>
                  </a:ext>
                </a:extLst>
              </p:cNvPr>
              <p:cNvCxnSpPr>
                <a:cxnSpLocks/>
              </p:cNvCxnSpPr>
              <p:nvPr/>
            </p:nvCxnSpPr>
            <p:spPr>
              <a:xfrm flipH="1">
                <a:off x="2879840" y="1873063"/>
                <a:ext cx="252000" cy="0"/>
              </a:xfrm>
              <a:prstGeom prst="line">
                <a:avLst/>
              </a:prstGeom>
              <a:ln w="381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35" name="直線接點 34">
                <a:extLst>
                  <a:ext uri="{FF2B5EF4-FFF2-40B4-BE49-F238E27FC236}">
                    <a16:creationId xmlns:a16="http://schemas.microsoft.com/office/drawing/2014/main" id="{0021C1FF-CFF7-4E77-B7CE-998462E61B49}"/>
                  </a:ext>
                </a:extLst>
              </p:cNvPr>
              <p:cNvCxnSpPr>
                <a:cxnSpLocks/>
              </p:cNvCxnSpPr>
              <p:nvPr/>
            </p:nvCxnSpPr>
            <p:spPr>
              <a:xfrm flipH="1">
                <a:off x="2879840" y="2751888"/>
                <a:ext cx="252000" cy="0"/>
              </a:xfrm>
              <a:prstGeom prst="line">
                <a:avLst/>
              </a:prstGeom>
              <a:ln w="38100">
                <a:solidFill>
                  <a:srgbClr val="CC0099"/>
                </a:solidFill>
              </a:ln>
            </p:spPr>
            <p:style>
              <a:lnRef idx="1">
                <a:schemeClr val="accent1"/>
              </a:lnRef>
              <a:fillRef idx="0">
                <a:schemeClr val="accent1"/>
              </a:fillRef>
              <a:effectRef idx="0">
                <a:schemeClr val="accent1"/>
              </a:effectRef>
              <a:fontRef idx="minor">
                <a:schemeClr val="tx1"/>
              </a:fontRef>
            </p:style>
          </p:cxnSp>
        </p:grpSp>
      </p:grpSp>
      <p:grpSp>
        <p:nvGrpSpPr>
          <p:cNvPr id="17" name="群組 16"/>
          <p:cNvGrpSpPr/>
          <p:nvPr/>
        </p:nvGrpSpPr>
        <p:grpSpPr>
          <a:xfrm>
            <a:off x="3095473" y="568761"/>
            <a:ext cx="6162243" cy="923330"/>
            <a:chOff x="3095473" y="568761"/>
            <a:chExt cx="6162243" cy="923330"/>
          </a:xfrm>
        </p:grpSpPr>
        <p:sp>
          <p:nvSpPr>
            <p:cNvPr id="14" name="矩形 13">
              <a:extLst>
                <a:ext uri="{FF2B5EF4-FFF2-40B4-BE49-F238E27FC236}">
                  <a16:creationId xmlns:a16="http://schemas.microsoft.com/office/drawing/2014/main" id="{C1EC3AA8-0BCA-42F5-A22E-20EB27BB02D8}"/>
                </a:ext>
              </a:extLst>
            </p:cNvPr>
            <p:cNvSpPr/>
            <p:nvPr/>
          </p:nvSpPr>
          <p:spPr>
            <a:xfrm>
              <a:off x="3095473" y="1001342"/>
              <a:ext cx="2098651" cy="369332"/>
            </a:xfrm>
            <a:prstGeom prst="rect">
              <a:avLst/>
            </a:prstGeom>
          </p:spPr>
          <p:txBody>
            <a:bodyPr wrap="none">
              <a:spAutoFit/>
            </a:bodyPr>
            <a:lstStyle/>
            <a:p>
              <a:r>
                <a:rPr lang="en-US" altLang="zh-TW" b="1" kern="0" dirty="0">
                  <a:solidFill>
                    <a:srgbClr val="CC0099"/>
                  </a:solidFill>
                  <a:latin typeface="微軟正黑體" pitchFamily="34" charset="-120"/>
                  <a:ea typeface="微軟正黑體" pitchFamily="34" charset="-120"/>
                </a:rPr>
                <a:t>108</a:t>
              </a:r>
              <a:r>
                <a:rPr lang="zh-TW" altLang="en-US" b="1" kern="0" dirty="0">
                  <a:solidFill>
                    <a:srgbClr val="CC0099"/>
                  </a:solidFill>
                  <a:latin typeface="微軟正黑體" pitchFamily="34" charset="-120"/>
                  <a:ea typeface="微軟正黑體" pitchFamily="34" charset="-120"/>
                </a:rPr>
                <a:t>年</a:t>
              </a:r>
              <a:r>
                <a:rPr lang="en-US" altLang="zh-TW" b="1" kern="0" dirty="0">
                  <a:solidFill>
                    <a:srgbClr val="CC0099"/>
                  </a:solidFill>
                  <a:latin typeface="微軟正黑體" pitchFamily="34" charset="-120"/>
                  <a:ea typeface="微軟正黑體" pitchFamily="34" charset="-120"/>
                </a:rPr>
                <a:t>11</a:t>
              </a:r>
              <a:r>
                <a:rPr lang="zh-TW" altLang="en-US" b="1" kern="0" dirty="0">
                  <a:solidFill>
                    <a:srgbClr val="CC0099"/>
                  </a:solidFill>
                  <a:latin typeface="微軟正黑體" pitchFamily="34" charset="-120"/>
                  <a:ea typeface="微軟正黑體" pitchFamily="34" charset="-120"/>
                </a:rPr>
                <a:t>月</a:t>
              </a:r>
              <a:r>
                <a:rPr lang="en-US" altLang="zh-TW" b="1" kern="0" dirty="0">
                  <a:solidFill>
                    <a:srgbClr val="CC0099"/>
                  </a:solidFill>
                  <a:latin typeface="微軟正黑體" pitchFamily="34" charset="-120"/>
                  <a:ea typeface="微軟正黑體" pitchFamily="34" charset="-120"/>
                </a:rPr>
                <a:t>6</a:t>
              </a:r>
              <a:r>
                <a:rPr lang="zh-TW" altLang="en-US" b="1" kern="0" dirty="0">
                  <a:solidFill>
                    <a:srgbClr val="CC0099"/>
                  </a:solidFill>
                  <a:latin typeface="微軟正黑體" pitchFamily="34" charset="-120"/>
                  <a:ea typeface="微軟正黑體" pitchFamily="34" charset="-120"/>
                </a:rPr>
                <a:t>月</a:t>
              </a:r>
              <a:r>
                <a:rPr lang="en-US" altLang="zh-TW" b="1" kern="0" dirty="0">
                  <a:solidFill>
                    <a:srgbClr val="CC0099"/>
                  </a:solidFill>
                  <a:latin typeface="微軟正黑體" pitchFamily="34" charset="-120"/>
                  <a:ea typeface="微軟正黑體" pitchFamily="34" charset="-120"/>
                </a:rPr>
                <a:t>(</a:t>
              </a:r>
              <a:r>
                <a:rPr lang="zh-TW" altLang="en-US" b="1" kern="0" dirty="0">
                  <a:solidFill>
                    <a:srgbClr val="CC0099"/>
                  </a:solidFill>
                  <a:latin typeface="微軟正黑體" pitchFamily="34" charset="-120"/>
                  <a:ea typeface="微軟正黑體" pitchFamily="34" charset="-120"/>
                </a:rPr>
                <a:t>三</a:t>
              </a:r>
              <a:r>
                <a:rPr lang="en-US" altLang="zh-TW" b="1" kern="0" dirty="0">
                  <a:solidFill>
                    <a:srgbClr val="CC0099"/>
                  </a:solidFill>
                  <a:latin typeface="微軟正黑體" pitchFamily="34" charset="-120"/>
                  <a:ea typeface="微軟正黑體" pitchFamily="34" charset="-120"/>
                </a:rPr>
                <a:t>)</a:t>
              </a:r>
              <a:endParaRPr lang="zh-TW" altLang="en-US" dirty="0">
                <a:solidFill>
                  <a:srgbClr val="CC0099"/>
                </a:solidFill>
              </a:endParaRPr>
            </a:p>
          </p:txBody>
        </p:sp>
        <p:sp>
          <p:nvSpPr>
            <p:cNvPr id="23" name="矩形 22">
              <a:extLst>
                <a:ext uri="{FF2B5EF4-FFF2-40B4-BE49-F238E27FC236}">
                  <a16:creationId xmlns:a16="http://schemas.microsoft.com/office/drawing/2014/main" id="{40A38C4C-7826-4AC6-9535-EBF56881873C}"/>
                </a:ext>
              </a:extLst>
            </p:cNvPr>
            <p:cNvSpPr/>
            <p:nvPr/>
          </p:nvSpPr>
          <p:spPr>
            <a:xfrm>
              <a:off x="5279535" y="568761"/>
              <a:ext cx="3978181" cy="923330"/>
            </a:xfrm>
            <a:prstGeom prst="rect">
              <a:avLst/>
            </a:prstGeom>
          </p:spPr>
          <p:txBody>
            <a:bodyPr wrap="square">
              <a:spAutoFit/>
            </a:bodyPr>
            <a:lstStyle/>
            <a:p>
              <a:r>
                <a:rPr lang="zh-TW" altLang="en-US" b="1" kern="0" dirty="0">
                  <a:latin typeface="微軟正黑體" pitchFamily="34" charset="-120"/>
                  <a:ea typeface="微軟正黑體" pitchFamily="34" charset="-120"/>
                </a:rPr>
                <a:t>與宜蘭市市場管理所所長場勘，預計</a:t>
              </a:r>
              <a:r>
                <a:rPr lang="en-US" altLang="zh-TW" b="1" kern="0" dirty="0">
                  <a:latin typeface="微軟正黑體" pitchFamily="34" charset="-120"/>
                  <a:ea typeface="微軟正黑體" pitchFamily="34" charset="-120"/>
                </a:rPr>
                <a:t>12</a:t>
              </a:r>
              <a:r>
                <a:rPr lang="zh-TW" altLang="en-US" b="1" kern="0" dirty="0">
                  <a:latin typeface="微軟正黑體" pitchFamily="34" charset="-120"/>
                  <a:ea typeface="微軟正黑體" pitchFamily="34" charset="-120"/>
                </a:rPr>
                <a:t>月於東門夜市和睦路入口處與公共廁所旁設立一座看板。</a:t>
              </a:r>
              <a:endParaRPr lang="zh-TW" altLang="en-US" dirty="0"/>
            </a:p>
          </p:txBody>
        </p:sp>
      </p:grpSp>
      <p:grpSp>
        <p:nvGrpSpPr>
          <p:cNvPr id="18" name="群組 17"/>
          <p:cNvGrpSpPr/>
          <p:nvPr/>
        </p:nvGrpSpPr>
        <p:grpSpPr>
          <a:xfrm>
            <a:off x="3101425" y="1464924"/>
            <a:ext cx="6156290" cy="923330"/>
            <a:chOff x="3101425" y="1464924"/>
            <a:chExt cx="6156290" cy="923330"/>
          </a:xfrm>
        </p:grpSpPr>
        <p:sp>
          <p:nvSpPr>
            <p:cNvPr id="15" name="矩形 14">
              <a:extLst>
                <a:ext uri="{FF2B5EF4-FFF2-40B4-BE49-F238E27FC236}">
                  <a16:creationId xmlns:a16="http://schemas.microsoft.com/office/drawing/2014/main" id="{94DFEA1C-1AF6-456B-9D48-001F2488BCF1}"/>
                </a:ext>
              </a:extLst>
            </p:cNvPr>
            <p:cNvSpPr/>
            <p:nvPr/>
          </p:nvSpPr>
          <p:spPr>
            <a:xfrm>
              <a:off x="3101425" y="1688397"/>
              <a:ext cx="2236510" cy="369332"/>
            </a:xfrm>
            <a:prstGeom prst="rect">
              <a:avLst/>
            </a:prstGeom>
          </p:spPr>
          <p:txBody>
            <a:bodyPr wrap="none">
              <a:spAutoFit/>
            </a:bodyPr>
            <a:lstStyle/>
            <a:p>
              <a:r>
                <a:rPr lang="en-US" altLang="zh-TW" b="1" kern="0" dirty="0">
                  <a:solidFill>
                    <a:srgbClr val="CC0099"/>
                  </a:solidFill>
                  <a:latin typeface="微軟正黑體" pitchFamily="34" charset="-120"/>
                  <a:ea typeface="微軟正黑體" pitchFamily="34" charset="-120"/>
                </a:rPr>
                <a:t>108</a:t>
              </a:r>
              <a:r>
                <a:rPr lang="zh-TW" altLang="en-US" b="1" kern="0" dirty="0">
                  <a:solidFill>
                    <a:srgbClr val="CC0099"/>
                  </a:solidFill>
                  <a:latin typeface="微軟正黑體" pitchFamily="34" charset="-120"/>
                  <a:ea typeface="微軟正黑體" pitchFamily="34" charset="-120"/>
                </a:rPr>
                <a:t>年</a:t>
              </a:r>
              <a:r>
                <a:rPr lang="en-US" altLang="zh-TW" b="1" kern="0" dirty="0">
                  <a:solidFill>
                    <a:srgbClr val="CC0099"/>
                  </a:solidFill>
                  <a:latin typeface="微軟正黑體" pitchFamily="34" charset="-120"/>
                  <a:ea typeface="微軟正黑體" pitchFamily="34" charset="-120"/>
                </a:rPr>
                <a:t>11</a:t>
              </a:r>
              <a:r>
                <a:rPr lang="zh-TW" altLang="en-US" b="1" kern="0" dirty="0">
                  <a:solidFill>
                    <a:srgbClr val="CC0099"/>
                  </a:solidFill>
                  <a:latin typeface="微軟正黑體" pitchFamily="34" charset="-120"/>
                  <a:ea typeface="微軟正黑體" pitchFamily="34" charset="-120"/>
                </a:rPr>
                <a:t>月</a:t>
              </a:r>
              <a:r>
                <a:rPr lang="en-US" altLang="zh-TW" b="1" kern="0" dirty="0">
                  <a:solidFill>
                    <a:srgbClr val="CC0099"/>
                  </a:solidFill>
                  <a:latin typeface="微軟正黑體" pitchFamily="34" charset="-120"/>
                  <a:ea typeface="微軟正黑體" pitchFamily="34" charset="-120"/>
                </a:rPr>
                <a:t>15</a:t>
              </a:r>
              <a:r>
                <a:rPr lang="zh-TW" altLang="en-US" b="1" kern="0" dirty="0">
                  <a:solidFill>
                    <a:srgbClr val="CC0099"/>
                  </a:solidFill>
                  <a:latin typeface="微軟正黑體" pitchFamily="34" charset="-120"/>
                  <a:ea typeface="微軟正黑體" pitchFamily="34" charset="-120"/>
                </a:rPr>
                <a:t>日</a:t>
              </a:r>
              <a:r>
                <a:rPr lang="en-US" altLang="zh-TW" b="1" kern="0" dirty="0">
                  <a:solidFill>
                    <a:srgbClr val="CC0099"/>
                  </a:solidFill>
                  <a:latin typeface="微軟正黑體" pitchFamily="34" charset="-120"/>
                  <a:ea typeface="微軟正黑體" pitchFamily="34" charset="-120"/>
                </a:rPr>
                <a:t>(</a:t>
              </a:r>
              <a:r>
                <a:rPr lang="zh-TW" altLang="en-US" b="1" kern="0" dirty="0">
                  <a:solidFill>
                    <a:srgbClr val="CC0099"/>
                  </a:solidFill>
                  <a:latin typeface="微軟正黑體" pitchFamily="34" charset="-120"/>
                  <a:ea typeface="微軟正黑體" pitchFamily="34" charset="-120"/>
                </a:rPr>
                <a:t>五</a:t>
              </a:r>
              <a:r>
                <a:rPr lang="en-US" altLang="zh-TW" b="1" kern="0" dirty="0">
                  <a:solidFill>
                    <a:srgbClr val="CC0099"/>
                  </a:solidFill>
                  <a:latin typeface="微軟正黑體" pitchFamily="34" charset="-120"/>
                  <a:ea typeface="微軟正黑體" pitchFamily="34" charset="-120"/>
                </a:rPr>
                <a:t>)</a:t>
              </a:r>
              <a:endParaRPr lang="zh-TW" altLang="en-US" dirty="0">
                <a:solidFill>
                  <a:srgbClr val="CC0099"/>
                </a:solidFill>
              </a:endParaRPr>
            </a:p>
          </p:txBody>
        </p:sp>
        <p:sp>
          <p:nvSpPr>
            <p:cNvPr id="36" name="矩形 35">
              <a:extLst>
                <a:ext uri="{FF2B5EF4-FFF2-40B4-BE49-F238E27FC236}">
                  <a16:creationId xmlns:a16="http://schemas.microsoft.com/office/drawing/2014/main" id="{674D76D3-109E-427D-8CAC-249317A1C75D}"/>
                </a:ext>
              </a:extLst>
            </p:cNvPr>
            <p:cNvSpPr/>
            <p:nvPr/>
          </p:nvSpPr>
          <p:spPr>
            <a:xfrm>
              <a:off x="5279534" y="1464924"/>
              <a:ext cx="3978181" cy="923330"/>
            </a:xfrm>
            <a:prstGeom prst="rect">
              <a:avLst/>
            </a:prstGeom>
          </p:spPr>
          <p:txBody>
            <a:bodyPr wrap="square">
              <a:spAutoFit/>
            </a:bodyPr>
            <a:lstStyle/>
            <a:p>
              <a:r>
                <a:rPr lang="zh-TW" altLang="en-US" b="1" kern="0" dirty="0">
                  <a:latin typeface="微軟正黑體" pitchFamily="34" charset="-120"/>
                  <a:ea typeface="微軟正黑體" pitchFamily="34" charset="-120"/>
                </a:rPr>
                <a:t>與宜蘭市公所市場管理所所長和委外廠商設計師開會討論如何設置相關事宜。</a:t>
              </a:r>
              <a:endParaRPr lang="zh-TW" altLang="en-US" dirty="0"/>
            </a:p>
          </p:txBody>
        </p:sp>
      </p:grpSp>
      <p:grpSp>
        <p:nvGrpSpPr>
          <p:cNvPr id="21" name="群組 20"/>
          <p:cNvGrpSpPr/>
          <p:nvPr/>
        </p:nvGrpSpPr>
        <p:grpSpPr>
          <a:xfrm>
            <a:off x="3101425" y="2427734"/>
            <a:ext cx="5929333" cy="646331"/>
            <a:chOff x="3101425" y="2427734"/>
            <a:chExt cx="5929333" cy="646331"/>
          </a:xfrm>
        </p:grpSpPr>
        <p:sp>
          <p:nvSpPr>
            <p:cNvPr id="16" name="矩形 15">
              <a:extLst>
                <a:ext uri="{FF2B5EF4-FFF2-40B4-BE49-F238E27FC236}">
                  <a16:creationId xmlns:a16="http://schemas.microsoft.com/office/drawing/2014/main" id="{77619B63-5AB3-4107-A2A2-C8EEF0B8CED5}"/>
                </a:ext>
              </a:extLst>
            </p:cNvPr>
            <p:cNvSpPr/>
            <p:nvPr/>
          </p:nvSpPr>
          <p:spPr>
            <a:xfrm>
              <a:off x="3101425" y="2583501"/>
              <a:ext cx="2236510" cy="369332"/>
            </a:xfrm>
            <a:prstGeom prst="rect">
              <a:avLst/>
            </a:prstGeom>
          </p:spPr>
          <p:txBody>
            <a:bodyPr wrap="none">
              <a:spAutoFit/>
            </a:bodyPr>
            <a:lstStyle/>
            <a:p>
              <a:r>
                <a:rPr lang="en-US" altLang="zh-TW" b="1" kern="0" dirty="0">
                  <a:solidFill>
                    <a:srgbClr val="CC0099"/>
                  </a:solidFill>
                  <a:latin typeface="微軟正黑體" pitchFamily="34" charset="-120"/>
                  <a:ea typeface="微軟正黑體" pitchFamily="34" charset="-120"/>
                </a:rPr>
                <a:t>108</a:t>
              </a:r>
              <a:r>
                <a:rPr lang="zh-TW" altLang="en-US" b="1" kern="0" dirty="0">
                  <a:solidFill>
                    <a:srgbClr val="CC0099"/>
                  </a:solidFill>
                  <a:latin typeface="微軟正黑體" pitchFamily="34" charset="-120"/>
                  <a:ea typeface="微軟正黑體" pitchFamily="34" charset="-120"/>
                </a:rPr>
                <a:t>年</a:t>
              </a:r>
              <a:r>
                <a:rPr lang="en-US" altLang="zh-TW" b="1" kern="0" dirty="0">
                  <a:solidFill>
                    <a:srgbClr val="CC0099"/>
                  </a:solidFill>
                  <a:latin typeface="微軟正黑體" pitchFamily="34" charset="-120"/>
                  <a:ea typeface="微軟正黑體" pitchFamily="34" charset="-120"/>
                </a:rPr>
                <a:t>11</a:t>
              </a:r>
              <a:r>
                <a:rPr lang="zh-TW" altLang="en-US" b="1" kern="0" dirty="0">
                  <a:solidFill>
                    <a:srgbClr val="CC0099"/>
                  </a:solidFill>
                  <a:latin typeface="微軟正黑體" pitchFamily="34" charset="-120"/>
                  <a:ea typeface="微軟正黑體" pitchFamily="34" charset="-120"/>
                </a:rPr>
                <a:t>月</a:t>
              </a:r>
              <a:r>
                <a:rPr lang="en-US" altLang="zh-TW" b="1" kern="0" dirty="0">
                  <a:solidFill>
                    <a:srgbClr val="CC0099"/>
                  </a:solidFill>
                  <a:latin typeface="微軟正黑體" pitchFamily="34" charset="-120"/>
                  <a:ea typeface="微軟正黑體" pitchFamily="34" charset="-120"/>
                </a:rPr>
                <a:t>26</a:t>
              </a:r>
              <a:r>
                <a:rPr lang="zh-TW" altLang="en-US" b="1" kern="0" dirty="0">
                  <a:solidFill>
                    <a:srgbClr val="CC0099"/>
                  </a:solidFill>
                  <a:latin typeface="微軟正黑體" pitchFamily="34" charset="-120"/>
                  <a:ea typeface="微軟正黑體" pitchFamily="34" charset="-120"/>
                </a:rPr>
                <a:t>日</a:t>
              </a:r>
              <a:r>
                <a:rPr lang="en-US" altLang="zh-TW" b="1" kern="0" dirty="0">
                  <a:solidFill>
                    <a:srgbClr val="CC0099"/>
                  </a:solidFill>
                  <a:latin typeface="微軟正黑體" pitchFamily="34" charset="-120"/>
                  <a:ea typeface="微軟正黑體" pitchFamily="34" charset="-120"/>
                </a:rPr>
                <a:t>(</a:t>
              </a:r>
              <a:r>
                <a:rPr lang="zh-TW" altLang="en-US" b="1" kern="0" dirty="0">
                  <a:solidFill>
                    <a:srgbClr val="CC0099"/>
                  </a:solidFill>
                  <a:latin typeface="微軟正黑體" pitchFamily="34" charset="-120"/>
                  <a:ea typeface="微軟正黑體" pitchFamily="34" charset="-120"/>
                </a:rPr>
                <a:t>二</a:t>
              </a:r>
              <a:r>
                <a:rPr lang="en-US" altLang="zh-TW" b="1" kern="0" dirty="0">
                  <a:solidFill>
                    <a:srgbClr val="CC0099"/>
                  </a:solidFill>
                  <a:latin typeface="微軟正黑體" pitchFamily="34" charset="-120"/>
                  <a:ea typeface="微軟正黑體" pitchFamily="34" charset="-120"/>
                </a:rPr>
                <a:t>)</a:t>
              </a:r>
              <a:endParaRPr lang="zh-TW" altLang="en-US" dirty="0">
                <a:solidFill>
                  <a:srgbClr val="CC0099"/>
                </a:solidFill>
              </a:endParaRPr>
            </a:p>
          </p:txBody>
        </p:sp>
        <p:sp>
          <p:nvSpPr>
            <p:cNvPr id="24" name="矩形 23">
              <a:extLst>
                <a:ext uri="{FF2B5EF4-FFF2-40B4-BE49-F238E27FC236}">
                  <a16:creationId xmlns:a16="http://schemas.microsoft.com/office/drawing/2014/main" id="{B8A27BF3-AC1D-4669-885F-2A6B9B8DB8B3}"/>
                </a:ext>
              </a:extLst>
            </p:cNvPr>
            <p:cNvSpPr/>
            <p:nvPr/>
          </p:nvSpPr>
          <p:spPr>
            <a:xfrm>
              <a:off x="5279534" y="2427734"/>
              <a:ext cx="3751224" cy="646331"/>
            </a:xfrm>
            <a:prstGeom prst="rect">
              <a:avLst/>
            </a:prstGeom>
          </p:spPr>
          <p:txBody>
            <a:bodyPr wrap="square">
              <a:spAutoFit/>
            </a:bodyPr>
            <a:lstStyle/>
            <a:p>
              <a:r>
                <a:rPr lang="zh-TW" altLang="en-US" b="1" kern="0" dirty="0">
                  <a:latin typeface="微軟正黑體" pitchFamily="34" charset="-120"/>
                  <a:ea typeface="微軟正黑體" pitchFamily="34" charset="-120"/>
                </a:rPr>
                <a:t>與宜蘭市公所市場管理所所長校稿，</a:t>
              </a:r>
              <a:r>
                <a:rPr lang="zh-TW" altLang="en-US" b="1" u="sng" kern="0" dirty="0">
                  <a:solidFill>
                    <a:srgbClr val="0000FF"/>
                  </a:solidFill>
                  <a:latin typeface="微軟正黑體" pitchFamily="34" charset="-120"/>
                  <a:ea typeface="微軟正黑體" pitchFamily="34" charset="-120"/>
                </a:rPr>
                <a:t>已確認設計圖檔，感謝公所協助</a:t>
              </a:r>
              <a:r>
                <a:rPr lang="zh-TW" altLang="en-US" b="1" kern="0" dirty="0">
                  <a:latin typeface="微軟正黑體" pitchFamily="34" charset="-120"/>
                  <a:ea typeface="微軟正黑體" pitchFamily="34" charset="-120"/>
                </a:rPr>
                <a:t>。</a:t>
              </a:r>
              <a:endParaRPr lang="zh-TW" altLang="en-US" dirty="0"/>
            </a:p>
          </p:txBody>
        </p:sp>
      </p:grpSp>
    </p:spTree>
    <p:extLst>
      <p:ext uri="{BB962C8B-B14F-4D97-AF65-F5344CB8AC3E}">
        <p14:creationId xmlns:p14="http://schemas.microsoft.com/office/powerpoint/2010/main" val="25361462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25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250"/>
                                        <p:tgtEl>
                                          <p:spTgt spid="12"/>
                                        </p:tgtEl>
                                      </p:cBhvr>
                                    </p:animEffect>
                                  </p:childTnLst>
                                </p:cTn>
                              </p:par>
                            </p:childTnLst>
                          </p:cTn>
                        </p:par>
                        <p:par>
                          <p:cTn id="19" fill="hold">
                            <p:stCondLst>
                              <p:cond delay="25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250"/>
                                        <p:tgtEl>
                                          <p:spTgt spid="17"/>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250"/>
                                        <p:tgtEl>
                                          <p:spTgt spid="18"/>
                                        </p:tgtEl>
                                      </p:cBhvr>
                                    </p:animEffect>
                                  </p:childTnLst>
                                </p:cTn>
                              </p:par>
                            </p:childTnLst>
                          </p:cTn>
                        </p:par>
                        <p:par>
                          <p:cTn id="27" fill="hold">
                            <p:stCondLst>
                              <p:cond delay="750"/>
                            </p:stCondLst>
                            <p:childTnLst>
                              <p:par>
                                <p:cTn id="28" presetID="14" presetClass="entr" presetSubtype="1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250"/>
                                        <p:tgtEl>
                                          <p:spTgt spid="21"/>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250"/>
                                        <p:tgtEl>
                                          <p:spTgt spid="11"/>
                                        </p:tgtEl>
                                      </p:cBhvr>
                                    </p:animEffect>
                                  </p:childTnLst>
                                </p:cTn>
                              </p:par>
                              <p:par>
                                <p:cTn id="34" presetID="14"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250"/>
                                        <p:tgtEl>
                                          <p:spTgt spid="19"/>
                                        </p:tgtEl>
                                      </p:cBhvr>
                                    </p:animEffect>
                                  </p:childTnLst>
                                </p:cTn>
                              </p:par>
                              <p:par>
                                <p:cTn id="37" presetID="14"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Lst>
</file>

<file path=ppt/theme/theme1.xml><?xml version="1.0" encoding="utf-8"?>
<a:theme xmlns:a="http://schemas.openxmlformats.org/drawingml/2006/main" name="Office 主题​​">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12329</TotalTime>
  <Words>7366</Words>
  <Application>Microsoft Office PowerPoint</Application>
  <PresentationFormat>如螢幕大小 (16:9)</PresentationFormat>
  <Paragraphs>963</Paragraphs>
  <Slides>33</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33</vt:i4>
      </vt:variant>
    </vt:vector>
  </HeadingPairs>
  <TitlesOfParts>
    <vt:vector size="43" baseType="lpstr">
      <vt:lpstr>華康正顏楷體W9</vt:lpstr>
      <vt:lpstr>Adobe 고딕 Std B</vt:lpstr>
      <vt:lpstr>Microsoft YaHei</vt:lpstr>
      <vt:lpstr>Calibri</vt:lpstr>
      <vt:lpstr>華康儷粗圓(P)</vt:lpstr>
      <vt:lpstr>Microsoft YaHei</vt:lpstr>
      <vt:lpstr>Wingdings</vt:lpstr>
      <vt:lpstr>Arial</vt:lpstr>
      <vt:lpstr>微軟正黑體</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http:/www.ypppt.com</cp:keywords>
  <dc:description>http://www.ypppt.com/</dc:description>
  <cp:lastModifiedBy>明傳 簡</cp:lastModifiedBy>
  <cp:revision>1360</cp:revision>
  <cp:lastPrinted>2019-11-14T00:55:56Z</cp:lastPrinted>
  <dcterms:created xsi:type="dcterms:W3CDTF">2015-04-24T01:01:13Z</dcterms:created>
  <dcterms:modified xsi:type="dcterms:W3CDTF">2019-12-10T00:26:00Z</dcterms:modified>
</cp:coreProperties>
</file>