
<file path=[Content_Types].xml><?xml version="1.0" encoding="utf-8"?>
<Types xmlns="http://schemas.openxmlformats.org/package/2006/content-types">
  <Default Extension="tmp" ContentType="image/png"/>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2"/>
  </p:notesMasterIdLst>
  <p:sldIdLst>
    <p:sldId id="256" r:id="rId2"/>
    <p:sldId id="331" r:id="rId3"/>
    <p:sldId id="383" r:id="rId4"/>
    <p:sldId id="385" r:id="rId5"/>
    <p:sldId id="435" r:id="rId6"/>
    <p:sldId id="439" r:id="rId7"/>
    <p:sldId id="436" r:id="rId8"/>
    <p:sldId id="420" r:id="rId9"/>
    <p:sldId id="423" r:id="rId10"/>
    <p:sldId id="424" r:id="rId11"/>
    <p:sldId id="425" r:id="rId12"/>
    <p:sldId id="442" r:id="rId13"/>
    <p:sldId id="444" r:id="rId14"/>
    <p:sldId id="443" r:id="rId15"/>
    <p:sldId id="429" r:id="rId16"/>
    <p:sldId id="430" r:id="rId17"/>
    <p:sldId id="431" r:id="rId18"/>
    <p:sldId id="426" r:id="rId19"/>
    <p:sldId id="445" r:id="rId20"/>
    <p:sldId id="416" r:id="rId21"/>
    <p:sldId id="459" r:id="rId22"/>
    <p:sldId id="460" r:id="rId23"/>
    <p:sldId id="446" r:id="rId24"/>
    <p:sldId id="440" r:id="rId25"/>
    <p:sldId id="447" r:id="rId26"/>
    <p:sldId id="441" r:id="rId27"/>
    <p:sldId id="448" r:id="rId28"/>
    <p:sldId id="449" r:id="rId29"/>
    <p:sldId id="450" r:id="rId30"/>
    <p:sldId id="452" r:id="rId31"/>
    <p:sldId id="455" r:id="rId32"/>
    <p:sldId id="454" r:id="rId33"/>
    <p:sldId id="463" r:id="rId34"/>
    <p:sldId id="456" r:id="rId35"/>
    <p:sldId id="462" r:id="rId36"/>
    <p:sldId id="461" r:id="rId37"/>
    <p:sldId id="465" r:id="rId38"/>
    <p:sldId id="466" r:id="rId39"/>
    <p:sldId id="464" r:id="rId40"/>
    <p:sldId id="330" r:id="rId41"/>
  </p:sldIdLst>
  <p:sldSz cx="12195175" cy="6858000"/>
  <p:notesSz cx="6807200" cy="9939338"/>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97D6C65-F4E9-4065-9D54-5082718BF439}">
          <p14:sldIdLst>
            <p14:sldId id="256"/>
            <p14:sldId id="331"/>
          </p14:sldIdLst>
        </p14:section>
        <p14:section name="壹、" id="{FEE61E74-0C47-431C-B939-527A2181649F}">
          <p14:sldIdLst>
            <p14:sldId id="383"/>
            <p14:sldId id="385"/>
          </p14:sldIdLst>
        </p14:section>
        <p14:section name="貳、" id="{211C7E41-F750-4879-8DA0-76243E238E23}">
          <p14:sldIdLst>
            <p14:sldId id="435"/>
            <p14:sldId id="439"/>
            <p14:sldId id="436"/>
            <p14:sldId id="420"/>
            <p14:sldId id="423"/>
            <p14:sldId id="424"/>
            <p14:sldId id="425"/>
            <p14:sldId id="442"/>
            <p14:sldId id="444"/>
            <p14:sldId id="443"/>
            <p14:sldId id="429"/>
            <p14:sldId id="430"/>
            <p14:sldId id="431"/>
            <p14:sldId id="426"/>
            <p14:sldId id="445"/>
            <p14:sldId id="416"/>
            <p14:sldId id="459"/>
            <p14:sldId id="460"/>
          </p14:sldIdLst>
        </p14:section>
        <p14:section name="參、" id="{6B331C91-1EAE-42BD-903C-BAC78761CF48}">
          <p14:sldIdLst>
            <p14:sldId id="446"/>
            <p14:sldId id="440"/>
            <p14:sldId id="447"/>
            <p14:sldId id="441"/>
            <p14:sldId id="448"/>
            <p14:sldId id="449"/>
            <p14:sldId id="450"/>
          </p14:sldIdLst>
        </p14:section>
        <p14:section name="肆、" id="{E34D4CDF-1347-43D4-996C-A851C781171A}">
          <p14:sldIdLst>
            <p14:sldId id="452"/>
            <p14:sldId id="455"/>
            <p14:sldId id="454"/>
            <p14:sldId id="463"/>
            <p14:sldId id="456"/>
            <p14:sldId id="462"/>
            <p14:sldId id="461"/>
            <p14:sldId id="465"/>
            <p14:sldId id="466"/>
            <p14:sldId id="464"/>
            <p14:sldId id="330"/>
          </p14:sldIdLst>
        </p14:section>
      </p14:sectionLst>
    </p:ex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ACBE"/>
    <a:srgbClr val="F8353D"/>
    <a:srgbClr val="F83515"/>
    <a:srgbClr val="01C8DD"/>
    <a:srgbClr val="E0E0DE"/>
    <a:srgbClr val="0000FF"/>
    <a:srgbClr val="FFB850"/>
    <a:srgbClr val="F4505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4" autoAdjust="0"/>
    <p:restoredTop sz="83837" autoAdjust="0"/>
  </p:normalViewPr>
  <p:slideViewPr>
    <p:cSldViewPr showGuides="1">
      <p:cViewPr varScale="1">
        <p:scale>
          <a:sx n="96" d="100"/>
          <a:sy n="96" d="100"/>
        </p:scale>
        <p:origin x="882" y="96"/>
      </p:cViewPr>
      <p:guideLst>
        <p:guide orient="horz" pos="2160"/>
        <p:guide pos="3841"/>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0C025A8-F083-469E-8899-342F99D7B339}" type="datetimeFigureOut">
              <a:rPr lang="zh-CN" altLang="en-US" smtClean="0"/>
              <a:t>2024/4/16</a:t>
            </a:fld>
            <a:endParaRPr lang="zh-CN" altLang="en-US"/>
          </a:p>
        </p:txBody>
      </p:sp>
      <p:sp>
        <p:nvSpPr>
          <p:cNvPr id="4" name="幻灯片图像占位符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1BAEF20-8040-4861-AE3B-16115F61F45E}" type="slidenum">
              <a:rPr lang="zh-CN" altLang="en-US" smtClean="0"/>
              <a:t>‹#›</a:t>
            </a:fld>
            <a:endParaRPr lang="zh-CN" altLang="en-US"/>
          </a:p>
        </p:txBody>
      </p:sp>
    </p:spTree>
    <p:extLst>
      <p:ext uri="{BB962C8B-B14F-4D97-AF65-F5344CB8AC3E}">
        <p14:creationId xmlns:p14="http://schemas.microsoft.com/office/powerpoint/2010/main" val="35456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5</a:t>
            </a:fld>
            <a:endParaRPr lang="zh-CN" altLang="en-US"/>
          </a:p>
        </p:txBody>
      </p:sp>
    </p:spTree>
    <p:extLst>
      <p:ext uri="{BB962C8B-B14F-4D97-AF65-F5344CB8AC3E}">
        <p14:creationId xmlns:p14="http://schemas.microsoft.com/office/powerpoint/2010/main" val="79852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14</a:t>
            </a:fld>
            <a:endParaRPr lang="zh-CN" altLang="en-US"/>
          </a:p>
        </p:txBody>
      </p:sp>
    </p:spTree>
    <p:extLst>
      <p:ext uri="{BB962C8B-B14F-4D97-AF65-F5344CB8AC3E}">
        <p14:creationId xmlns:p14="http://schemas.microsoft.com/office/powerpoint/2010/main" val="49180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15</a:t>
            </a:fld>
            <a:endParaRPr lang="zh-CN" altLang="en-US"/>
          </a:p>
        </p:txBody>
      </p:sp>
    </p:spTree>
    <p:extLst>
      <p:ext uri="{BB962C8B-B14F-4D97-AF65-F5344CB8AC3E}">
        <p14:creationId xmlns:p14="http://schemas.microsoft.com/office/powerpoint/2010/main" val="315519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16</a:t>
            </a:fld>
            <a:endParaRPr lang="zh-CN" altLang="en-US"/>
          </a:p>
        </p:txBody>
      </p:sp>
    </p:spTree>
    <p:extLst>
      <p:ext uri="{BB962C8B-B14F-4D97-AF65-F5344CB8AC3E}">
        <p14:creationId xmlns:p14="http://schemas.microsoft.com/office/powerpoint/2010/main" val="60593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17</a:t>
            </a:fld>
            <a:endParaRPr lang="zh-CN" altLang="en-US"/>
          </a:p>
        </p:txBody>
      </p:sp>
    </p:spTree>
    <p:extLst>
      <p:ext uri="{BB962C8B-B14F-4D97-AF65-F5344CB8AC3E}">
        <p14:creationId xmlns:p14="http://schemas.microsoft.com/office/powerpoint/2010/main" val="390530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18</a:t>
            </a:fld>
            <a:endParaRPr lang="zh-CN" altLang="en-US"/>
          </a:p>
        </p:txBody>
      </p:sp>
    </p:spTree>
    <p:extLst>
      <p:ext uri="{BB962C8B-B14F-4D97-AF65-F5344CB8AC3E}">
        <p14:creationId xmlns:p14="http://schemas.microsoft.com/office/powerpoint/2010/main" val="4007427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19</a:t>
            </a:fld>
            <a:endParaRPr lang="zh-CN" altLang="en-US"/>
          </a:p>
        </p:txBody>
      </p:sp>
    </p:spTree>
    <p:extLst>
      <p:ext uri="{BB962C8B-B14F-4D97-AF65-F5344CB8AC3E}">
        <p14:creationId xmlns:p14="http://schemas.microsoft.com/office/powerpoint/2010/main" val="6639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20</a:t>
            </a:fld>
            <a:endParaRPr lang="zh-CN" altLang="en-US"/>
          </a:p>
        </p:txBody>
      </p:sp>
    </p:spTree>
    <p:extLst>
      <p:ext uri="{BB962C8B-B14F-4D97-AF65-F5344CB8AC3E}">
        <p14:creationId xmlns:p14="http://schemas.microsoft.com/office/powerpoint/2010/main" val="217828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21</a:t>
            </a:fld>
            <a:endParaRPr lang="zh-CN" altLang="en-US"/>
          </a:p>
        </p:txBody>
      </p:sp>
    </p:spTree>
    <p:extLst>
      <p:ext uri="{BB962C8B-B14F-4D97-AF65-F5344CB8AC3E}">
        <p14:creationId xmlns:p14="http://schemas.microsoft.com/office/powerpoint/2010/main" val="292973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latin typeface="微軟正黑體" panose="020B0604030504040204" pitchFamily="34" charset="-120"/>
                <a:ea typeface="微軟正黑體" panose="020B0604030504040204" pitchFamily="34" charset="-120"/>
              </a:rPr>
              <a:t>此部分，是目前系統還沒辦法線上申報的，後續將與系統廠商研商能否修正處理。</a:t>
            </a:r>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22</a:t>
            </a:fld>
            <a:endParaRPr lang="zh-CN" altLang="en-US"/>
          </a:p>
        </p:txBody>
      </p:sp>
    </p:spTree>
    <p:extLst>
      <p:ext uri="{BB962C8B-B14F-4D97-AF65-F5344CB8AC3E}">
        <p14:creationId xmlns:p14="http://schemas.microsoft.com/office/powerpoint/2010/main" val="329276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23</a:t>
            </a:fld>
            <a:endParaRPr lang="zh-CN" altLang="en-US"/>
          </a:p>
        </p:txBody>
      </p:sp>
    </p:spTree>
    <p:extLst>
      <p:ext uri="{BB962C8B-B14F-4D97-AF65-F5344CB8AC3E}">
        <p14:creationId xmlns:p14="http://schemas.microsoft.com/office/powerpoint/2010/main" val="65258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6</a:t>
            </a:fld>
            <a:endParaRPr lang="zh-CN" altLang="en-US"/>
          </a:p>
        </p:txBody>
      </p:sp>
    </p:spTree>
    <p:extLst>
      <p:ext uri="{BB962C8B-B14F-4D97-AF65-F5344CB8AC3E}">
        <p14:creationId xmlns:p14="http://schemas.microsoft.com/office/powerpoint/2010/main" val="1849855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24</a:t>
            </a:fld>
            <a:endParaRPr lang="zh-CN" altLang="en-US"/>
          </a:p>
        </p:txBody>
      </p:sp>
    </p:spTree>
    <p:extLst>
      <p:ext uri="{BB962C8B-B14F-4D97-AF65-F5344CB8AC3E}">
        <p14:creationId xmlns:p14="http://schemas.microsoft.com/office/powerpoint/2010/main" val="1667779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25</a:t>
            </a:fld>
            <a:endParaRPr lang="zh-CN" altLang="en-US"/>
          </a:p>
        </p:txBody>
      </p:sp>
    </p:spTree>
    <p:extLst>
      <p:ext uri="{BB962C8B-B14F-4D97-AF65-F5344CB8AC3E}">
        <p14:creationId xmlns:p14="http://schemas.microsoft.com/office/powerpoint/2010/main" val="666513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26</a:t>
            </a:fld>
            <a:endParaRPr lang="zh-CN" altLang="en-US"/>
          </a:p>
        </p:txBody>
      </p:sp>
    </p:spTree>
    <p:extLst>
      <p:ext uri="{BB962C8B-B14F-4D97-AF65-F5344CB8AC3E}">
        <p14:creationId xmlns:p14="http://schemas.microsoft.com/office/powerpoint/2010/main" val="2740608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27</a:t>
            </a:fld>
            <a:endParaRPr lang="zh-CN" altLang="en-US"/>
          </a:p>
        </p:txBody>
      </p:sp>
    </p:spTree>
    <p:extLst>
      <p:ext uri="{BB962C8B-B14F-4D97-AF65-F5344CB8AC3E}">
        <p14:creationId xmlns:p14="http://schemas.microsoft.com/office/powerpoint/2010/main" val="53455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28</a:t>
            </a:fld>
            <a:endParaRPr lang="zh-CN" altLang="en-US"/>
          </a:p>
        </p:txBody>
      </p:sp>
    </p:spTree>
    <p:extLst>
      <p:ext uri="{BB962C8B-B14F-4D97-AF65-F5344CB8AC3E}">
        <p14:creationId xmlns:p14="http://schemas.microsoft.com/office/powerpoint/2010/main" val="820872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29</a:t>
            </a:fld>
            <a:endParaRPr lang="zh-CN" altLang="en-US"/>
          </a:p>
        </p:txBody>
      </p:sp>
    </p:spTree>
    <p:extLst>
      <p:ext uri="{BB962C8B-B14F-4D97-AF65-F5344CB8AC3E}">
        <p14:creationId xmlns:p14="http://schemas.microsoft.com/office/powerpoint/2010/main" val="2597077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30</a:t>
            </a:fld>
            <a:endParaRPr lang="zh-CN" altLang="en-US"/>
          </a:p>
        </p:txBody>
      </p:sp>
    </p:spTree>
    <p:extLst>
      <p:ext uri="{BB962C8B-B14F-4D97-AF65-F5344CB8AC3E}">
        <p14:creationId xmlns:p14="http://schemas.microsoft.com/office/powerpoint/2010/main" val="2713015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31</a:t>
            </a:fld>
            <a:endParaRPr lang="zh-CN" altLang="en-US"/>
          </a:p>
        </p:txBody>
      </p:sp>
    </p:spTree>
    <p:extLst>
      <p:ext uri="{BB962C8B-B14F-4D97-AF65-F5344CB8AC3E}">
        <p14:creationId xmlns:p14="http://schemas.microsoft.com/office/powerpoint/2010/main" val="1010249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32</a:t>
            </a:fld>
            <a:endParaRPr lang="zh-CN" altLang="en-US"/>
          </a:p>
        </p:txBody>
      </p:sp>
    </p:spTree>
    <p:extLst>
      <p:ext uri="{BB962C8B-B14F-4D97-AF65-F5344CB8AC3E}">
        <p14:creationId xmlns:p14="http://schemas.microsoft.com/office/powerpoint/2010/main" val="3823815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33</a:t>
            </a:fld>
            <a:endParaRPr lang="zh-CN" altLang="en-US"/>
          </a:p>
        </p:txBody>
      </p:sp>
    </p:spTree>
    <p:extLst>
      <p:ext uri="{BB962C8B-B14F-4D97-AF65-F5344CB8AC3E}">
        <p14:creationId xmlns:p14="http://schemas.microsoft.com/office/powerpoint/2010/main" val="105631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7</a:t>
            </a:fld>
            <a:endParaRPr lang="zh-CN" altLang="en-US"/>
          </a:p>
        </p:txBody>
      </p:sp>
    </p:spTree>
    <p:extLst>
      <p:ext uri="{BB962C8B-B14F-4D97-AF65-F5344CB8AC3E}">
        <p14:creationId xmlns:p14="http://schemas.microsoft.com/office/powerpoint/2010/main" val="956131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34</a:t>
            </a:fld>
            <a:endParaRPr lang="zh-CN" altLang="en-US"/>
          </a:p>
        </p:txBody>
      </p:sp>
    </p:spTree>
    <p:extLst>
      <p:ext uri="{BB962C8B-B14F-4D97-AF65-F5344CB8AC3E}">
        <p14:creationId xmlns:p14="http://schemas.microsoft.com/office/powerpoint/2010/main" val="1646136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35</a:t>
            </a:fld>
            <a:endParaRPr lang="zh-CN" altLang="en-US"/>
          </a:p>
        </p:txBody>
      </p:sp>
    </p:spTree>
    <p:extLst>
      <p:ext uri="{BB962C8B-B14F-4D97-AF65-F5344CB8AC3E}">
        <p14:creationId xmlns:p14="http://schemas.microsoft.com/office/powerpoint/2010/main" val="786208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36</a:t>
            </a:fld>
            <a:endParaRPr lang="zh-CN" altLang="en-US"/>
          </a:p>
        </p:txBody>
      </p:sp>
    </p:spTree>
    <p:extLst>
      <p:ext uri="{BB962C8B-B14F-4D97-AF65-F5344CB8AC3E}">
        <p14:creationId xmlns:p14="http://schemas.microsoft.com/office/powerpoint/2010/main" val="234736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37</a:t>
            </a:fld>
            <a:endParaRPr lang="zh-CN" altLang="en-US"/>
          </a:p>
        </p:txBody>
      </p:sp>
    </p:spTree>
    <p:extLst>
      <p:ext uri="{BB962C8B-B14F-4D97-AF65-F5344CB8AC3E}">
        <p14:creationId xmlns:p14="http://schemas.microsoft.com/office/powerpoint/2010/main" val="2358992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38</a:t>
            </a:fld>
            <a:endParaRPr lang="zh-CN" altLang="en-US"/>
          </a:p>
        </p:txBody>
      </p:sp>
    </p:spTree>
    <p:extLst>
      <p:ext uri="{BB962C8B-B14F-4D97-AF65-F5344CB8AC3E}">
        <p14:creationId xmlns:p14="http://schemas.microsoft.com/office/powerpoint/2010/main" val="3648388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39</a:t>
            </a:fld>
            <a:endParaRPr lang="zh-CN" altLang="en-US"/>
          </a:p>
        </p:txBody>
      </p:sp>
    </p:spTree>
    <p:extLst>
      <p:ext uri="{BB962C8B-B14F-4D97-AF65-F5344CB8AC3E}">
        <p14:creationId xmlns:p14="http://schemas.microsoft.com/office/powerpoint/2010/main" val="3643707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40</a:t>
            </a:fld>
            <a:endParaRPr lang="zh-CN" altLang="en-US"/>
          </a:p>
        </p:txBody>
      </p:sp>
    </p:spTree>
    <p:extLst>
      <p:ext uri="{BB962C8B-B14F-4D97-AF65-F5344CB8AC3E}">
        <p14:creationId xmlns:p14="http://schemas.microsoft.com/office/powerpoint/2010/main" val="135429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8</a:t>
            </a:fld>
            <a:endParaRPr lang="zh-CN" altLang="en-US"/>
          </a:p>
        </p:txBody>
      </p:sp>
    </p:spTree>
    <p:extLst>
      <p:ext uri="{BB962C8B-B14F-4D97-AF65-F5344CB8AC3E}">
        <p14:creationId xmlns:p14="http://schemas.microsoft.com/office/powerpoint/2010/main" val="286642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9</a:t>
            </a:fld>
            <a:endParaRPr lang="zh-CN" altLang="en-US"/>
          </a:p>
        </p:txBody>
      </p:sp>
    </p:spTree>
    <p:extLst>
      <p:ext uri="{BB962C8B-B14F-4D97-AF65-F5344CB8AC3E}">
        <p14:creationId xmlns:p14="http://schemas.microsoft.com/office/powerpoint/2010/main" val="216442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10</a:t>
            </a:fld>
            <a:endParaRPr lang="zh-CN" altLang="en-US"/>
          </a:p>
        </p:txBody>
      </p:sp>
    </p:spTree>
    <p:extLst>
      <p:ext uri="{BB962C8B-B14F-4D97-AF65-F5344CB8AC3E}">
        <p14:creationId xmlns:p14="http://schemas.microsoft.com/office/powerpoint/2010/main" val="211748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11</a:t>
            </a:fld>
            <a:endParaRPr lang="zh-CN" altLang="en-US"/>
          </a:p>
        </p:txBody>
      </p:sp>
    </p:spTree>
    <p:extLst>
      <p:ext uri="{BB962C8B-B14F-4D97-AF65-F5344CB8AC3E}">
        <p14:creationId xmlns:p14="http://schemas.microsoft.com/office/powerpoint/2010/main" val="263122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12</a:t>
            </a:fld>
            <a:endParaRPr lang="zh-CN" altLang="en-US"/>
          </a:p>
        </p:txBody>
      </p:sp>
    </p:spTree>
    <p:extLst>
      <p:ext uri="{BB962C8B-B14F-4D97-AF65-F5344CB8AC3E}">
        <p14:creationId xmlns:p14="http://schemas.microsoft.com/office/powerpoint/2010/main" val="257736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1BAEF20-8040-4861-AE3B-16115F61F45E}" type="slidenum">
              <a:rPr lang="zh-CN" altLang="en-US" smtClean="0"/>
              <a:t>13</a:t>
            </a:fld>
            <a:endParaRPr lang="zh-CN" altLang="en-US"/>
          </a:p>
        </p:txBody>
      </p:sp>
    </p:spTree>
    <p:extLst>
      <p:ext uri="{BB962C8B-B14F-4D97-AF65-F5344CB8AC3E}">
        <p14:creationId xmlns:p14="http://schemas.microsoft.com/office/powerpoint/2010/main" val="256466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5057239"/>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1774694"/>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8829369"/>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1534984" y="214314"/>
            <a:ext cx="10393422" cy="1462087"/>
          </a:xfrm>
        </p:spPr>
        <p:txBody>
          <a:bodyPr/>
          <a:lstStyle/>
          <a:p>
            <a:r>
              <a:rPr lang="zh-TW" altLang="en-US"/>
              <a:t>按一下以編輯母片標題樣式</a:t>
            </a:r>
          </a:p>
        </p:txBody>
      </p:sp>
      <p:sp>
        <p:nvSpPr>
          <p:cNvPr id="3" name="內容版面配置區 2"/>
          <p:cNvSpPr>
            <a:spLocks noGrp="1"/>
          </p:cNvSpPr>
          <p:nvPr>
            <p:ph sz="half" idx="1"/>
          </p:nvPr>
        </p:nvSpPr>
        <p:spPr>
          <a:xfrm>
            <a:off x="1577328" y="2017713"/>
            <a:ext cx="10365899"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577328" y="4151313"/>
            <a:ext cx="10365899"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solidFill>
                <a:prstClr val="black">
                  <a:tint val="75000"/>
                </a:prstClr>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solidFill>
                <a:prstClr val="black">
                  <a:tint val="75000"/>
                </a:prstClr>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2A835D-BCE6-473B-B984-4F700FBC58D2}"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763853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標題，兩項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1534984" y="214314"/>
            <a:ext cx="10393422" cy="1462087"/>
          </a:xfrm>
        </p:spPr>
        <p:txBody>
          <a:bodyPr/>
          <a:lstStyle/>
          <a:p>
            <a:r>
              <a:rPr lang="zh-TW" altLang="en-US"/>
              <a:t>按一下以編輯母片標題樣式</a:t>
            </a:r>
          </a:p>
        </p:txBody>
      </p:sp>
      <p:sp>
        <p:nvSpPr>
          <p:cNvPr id="3" name="內容版面配置區 2"/>
          <p:cNvSpPr>
            <a:spLocks noGrp="1"/>
          </p:cNvSpPr>
          <p:nvPr>
            <p:ph sz="quarter" idx="1"/>
          </p:nvPr>
        </p:nvSpPr>
        <p:spPr>
          <a:xfrm>
            <a:off x="1577328" y="2017713"/>
            <a:ext cx="5081323"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6861904" y="2017713"/>
            <a:ext cx="5081323"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half" idx="3"/>
          </p:nvPr>
        </p:nvSpPr>
        <p:spPr>
          <a:xfrm>
            <a:off x="1577328" y="4151313"/>
            <a:ext cx="10365899"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TW">
              <a:solidFill>
                <a:prstClr val="black">
                  <a:tint val="75000"/>
                </a:prstClr>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TW">
              <a:solidFill>
                <a:prstClr val="black">
                  <a:tint val="75000"/>
                </a:prstClr>
              </a:solidFill>
            </a:endParaRPr>
          </a:p>
        </p:txBody>
      </p:sp>
      <p:sp>
        <p:nvSpPr>
          <p:cNvPr id="8" name="Rectangle 13"/>
          <p:cNvSpPr>
            <a:spLocks noGrp="1" noChangeArrowheads="1"/>
          </p:cNvSpPr>
          <p:nvPr>
            <p:ph type="sldNum" sz="quarter" idx="12"/>
          </p:nvPr>
        </p:nvSpPr>
        <p:spPr>
          <a:ln/>
        </p:spPr>
        <p:txBody>
          <a:bodyPr/>
          <a:lstStyle>
            <a:lvl1pPr>
              <a:defRPr/>
            </a:lvl1pPr>
          </a:lstStyle>
          <a:p>
            <a:pPr>
              <a:defRPr/>
            </a:pPr>
            <a:fld id="{F35A3D1D-F588-4804-84AB-464262B7EE75}"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08273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287737"/>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4914894"/>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987225"/>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8702611"/>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0672016"/>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8748947"/>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5221029"/>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9575840"/>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189D4-9897-4AD5-AA83-2E08D6D6B6C7}"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89148-E374-4F18-8DBE-F393F2EA84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69164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4104455" y="0"/>
            <a:ext cx="8185820" cy="6876959"/>
            <a:chOff x="4104455" y="0"/>
            <a:chExt cx="8185820" cy="6876959"/>
          </a:xfrm>
        </p:grpSpPr>
        <p:pic>
          <p:nvPicPr>
            <p:cNvPr id="4" name="圖片 3" descr="畫面剪輯"/>
            <p:cNvPicPr>
              <a:picLocks noChangeAspect="1"/>
            </p:cNvPicPr>
            <p:nvPr/>
          </p:nvPicPr>
          <p:blipFill rotWithShape="1">
            <a:blip r:embed="rId2">
              <a:extLst>
                <a:ext uri="{28A0092B-C50C-407E-A947-70E740481C1C}">
                  <a14:useLocalDpi xmlns:a14="http://schemas.microsoft.com/office/drawing/2010/main" val="0"/>
                </a:ext>
              </a:extLst>
            </a:blip>
            <a:srcRect l="17443" t="1384" b="1708"/>
            <a:stretch/>
          </p:blipFill>
          <p:spPr>
            <a:xfrm>
              <a:off x="4104455" y="0"/>
              <a:ext cx="8185820" cy="6858001"/>
            </a:xfrm>
            <a:prstGeom prst="rect">
              <a:avLst/>
            </a:prstGeom>
          </p:spPr>
        </p:pic>
        <p:sp>
          <p:nvSpPr>
            <p:cNvPr id="6" name="矩形 5">
              <a:extLst>
                <a:ext uri="{FF2B5EF4-FFF2-40B4-BE49-F238E27FC236}">
                  <a16:creationId xmlns="" xmlns:a16="http://schemas.microsoft.com/office/drawing/2014/main" id="{2E28C32C-FBD7-8044-AC41-21F2E389F403}"/>
                </a:ext>
              </a:extLst>
            </p:cNvPr>
            <p:cNvSpPr/>
            <p:nvPr/>
          </p:nvSpPr>
          <p:spPr>
            <a:xfrm>
              <a:off x="4104455" y="18958"/>
              <a:ext cx="8120063" cy="6858001"/>
            </a:xfrm>
            <a:prstGeom prst="rect">
              <a:avLst/>
            </a:prstGeom>
            <a:solidFill>
              <a:schemeClr val="dk1">
                <a:alpha val="5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a:p>
          </p:txBody>
        </p:sp>
      </p:grpSp>
      <p:sp>
        <p:nvSpPr>
          <p:cNvPr id="7" name="淘宝网Chenying0907出品 3">
            <a:extLst>
              <a:ext uri="{FF2B5EF4-FFF2-40B4-BE49-F238E27FC236}">
                <a16:creationId xmlns="" xmlns:a16="http://schemas.microsoft.com/office/drawing/2014/main" id="{1AD0C687-1939-3146-BAF5-787B88E80BFA}"/>
              </a:ext>
            </a:extLst>
          </p:cNvPr>
          <p:cNvSpPr txBox="1">
            <a:spLocks noChangeArrowheads="1"/>
          </p:cNvSpPr>
          <p:nvPr/>
        </p:nvSpPr>
        <p:spPr bwMode="auto">
          <a:xfrm>
            <a:off x="4465165" y="2513175"/>
            <a:ext cx="7590830" cy="1188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TW" altLang="en-US" sz="4400" b="1" dirty="0">
                <a:solidFill>
                  <a:schemeClr val="bg1"/>
                </a:solidFill>
                <a:latin typeface="微软雅黑" panose="020B0503020204020204" pitchFamily="34" charset="-122"/>
                <a:ea typeface="微软雅黑" panose="020B0503020204020204" pitchFamily="34" charset="-122"/>
              </a:rPr>
              <a:t>「經營家用液化石油氣零售業事者資料申報作業辦法」</a:t>
            </a:r>
            <a:r>
              <a:rPr lang="zh-TW" altLang="en-US" sz="4400" b="1" dirty="0" smtClean="0">
                <a:solidFill>
                  <a:schemeClr val="bg1"/>
                </a:solidFill>
                <a:latin typeface="微软雅黑" panose="020B0503020204020204" pitchFamily="34" charset="-122"/>
                <a:ea typeface="微软雅黑" panose="020B0503020204020204" pitchFamily="34" charset="-122"/>
              </a:rPr>
              <a:t>說明</a:t>
            </a:r>
            <a:endParaRPr lang="zh-CN" sz="4400" b="1" dirty="0">
              <a:solidFill>
                <a:schemeClr val="bg1"/>
              </a:solidFill>
              <a:latin typeface="微软雅黑" panose="020B0503020204020204" pitchFamily="34" charset="-122"/>
              <a:ea typeface="微软雅黑" panose="020B0503020204020204" pitchFamily="34" charset="-122"/>
            </a:endParaRPr>
          </a:p>
        </p:txBody>
      </p:sp>
      <p:sp>
        <p:nvSpPr>
          <p:cNvPr id="3" name="文字方塊 2">
            <a:extLst>
              <a:ext uri="{FF2B5EF4-FFF2-40B4-BE49-F238E27FC236}">
                <a16:creationId xmlns="" xmlns:a16="http://schemas.microsoft.com/office/drawing/2014/main" id="{5F577B92-1751-9A41-ACA3-CEFD7A3EAB39}"/>
              </a:ext>
            </a:extLst>
          </p:cNvPr>
          <p:cNvSpPr txBox="1"/>
          <p:nvPr/>
        </p:nvSpPr>
        <p:spPr>
          <a:xfrm>
            <a:off x="255257" y="4781898"/>
            <a:ext cx="3262432" cy="461665"/>
          </a:xfrm>
          <a:prstGeom prst="rect">
            <a:avLst/>
          </a:prstGeom>
          <a:noFill/>
        </p:spPr>
        <p:txBody>
          <a:bodyPr wrap="none" rtlCol="0">
            <a:spAutoFit/>
          </a:bodyPr>
          <a:lstStyle/>
          <a:p>
            <a:r>
              <a:rPr kumimoji="1" lang="zh-TW" altLang="en-US" sz="2400" b="1" dirty="0">
                <a:solidFill>
                  <a:srgbClr val="C00000"/>
                </a:solidFill>
                <a:latin typeface="Microsoft YaHei" panose="020B0503020204020204" pitchFamily="34" charset="-122"/>
                <a:ea typeface="Microsoft YaHei" panose="020B0503020204020204" pitchFamily="34" charset="-122"/>
              </a:rPr>
              <a:t>單位：危險物品管理組</a:t>
            </a:r>
          </a:p>
        </p:txBody>
      </p:sp>
      <p:sp>
        <p:nvSpPr>
          <p:cNvPr id="9" name="文字方塊 8">
            <a:extLst>
              <a:ext uri="{FF2B5EF4-FFF2-40B4-BE49-F238E27FC236}">
                <a16:creationId xmlns="" xmlns:a16="http://schemas.microsoft.com/office/drawing/2014/main" id="{62CD699A-D1B4-0B40-B743-2BC9E3D7098D}"/>
              </a:ext>
            </a:extLst>
          </p:cNvPr>
          <p:cNvSpPr txBox="1"/>
          <p:nvPr/>
        </p:nvSpPr>
        <p:spPr>
          <a:xfrm>
            <a:off x="264939" y="6021288"/>
            <a:ext cx="3623108" cy="461665"/>
          </a:xfrm>
          <a:prstGeom prst="rect">
            <a:avLst/>
          </a:prstGeom>
          <a:noFill/>
        </p:spPr>
        <p:txBody>
          <a:bodyPr wrap="none" rtlCol="0">
            <a:spAutoFit/>
          </a:bodyPr>
          <a:lstStyle/>
          <a:p>
            <a:r>
              <a:rPr kumimoji="1" lang="zh-TW" altLang="en-US" sz="2400" b="1" dirty="0">
                <a:solidFill>
                  <a:srgbClr val="C00000"/>
                </a:solidFill>
                <a:latin typeface="Microsoft YaHei" panose="020B0503020204020204" pitchFamily="34" charset="-122"/>
                <a:ea typeface="Microsoft YaHei" panose="020B0503020204020204" pitchFamily="34" charset="-122"/>
              </a:rPr>
              <a:t>日期</a:t>
            </a:r>
            <a:r>
              <a:rPr kumimoji="1" lang="zh-TW" altLang="en-US" sz="2400" b="1" dirty="0" smtClean="0">
                <a:solidFill>
                  <a:srgbClr val="C00000"/>
                </a:solidFill>
                <a:latin typeface="Microsoft YaHei" panose="020B0503020204020204" pitchFamily="34" charset="-122"/>
                <a:ea typeface="Microsoft YaHei" panose="020B0503020204020204" pitchFamily="34" charset="-122"/>
              </a:rPr>
              <a:t>：</a:t>
            </a:r>
            <a:r>
              <a:rPr kumimoji="1" lang="en-US" altLang="zh-TW" sz="2400" b="1" dirty="0" smtClean="0">
                <a:solidFill>
                  <a:srgbClr val="C00000"/>
                </a:solidFill>
                <a:latin typeface="Microsoft YaHei" panose="020B0503020204020204" pitchFamily="34" charset="-122"/>
                <a:ea typeface="Microsoft YaHei" panose="020B0503020204020204" pitchFamily="34" charset="-122"/>
              </a:rPr>
              <a:t>113 </a:t>
            </a:r>
            <a:r>
              <a:rPr kumimoji="1" lang="zh-TW" altLang="en-US" sz="2400" b="1" dirty="0">
                <a:solidFill>
                  <a:srgbClr val="C00000"/>
                </a:solidFill>
                <a:latin typeface="Microsoft YaHei" panose="020B0503020204020204" pitchFamily="34" charset="-122"/>
                <a:ea typeface="Microsoft YaHei" panose="020B0503020204020204" pitchFamily="34" charset="-122"/>
              </a:rPr>
              <a:t>年 </a:t>
            </a:r>
            <a:r>
              <a:rPr kumimoji="1" lang="en-US" altLang="zh-TW" sz="2400" b="1" dirty="0">
                <a:solidFill>
                  <a:srgbClr val="C00000"/>
                </a:solidFill>
                <a:latin typeface="Microsoft YaHei" panose="020B0503020204020204" pitchFamily="34" charset="-122"/>
                <a:ea typeface="Microsoft YaHei" panose="020B0503020204020204" pitchFamily="34" charset="-122"/>
              </a:rPr>
              <a:t>4 </a:t>
            </a:r>
            <a:r>
              <a:rPr kumimoji="1" lang="zh-TW" altLang="en-US" sz="2400" b="1" dirty="0">
                <a:solidFill>
                  <a:srgbClr val="C00000"/>
                </a:solidFill>
                <a:latin typeface="Microsoft YaHei" panose="020B0503020204020204" pitchFamily="34" charset="-122"/>
                <a:ea typeface="Microsoft YaHei" panose="020B0503020204020204" pitchFamily="34" charset="-122"/>
              </a:rPr>
              <a:t>月 </a:t>
            </a:r>
            <a:r>
              <a:rPr kumimoji="1" lang="en-US" altLang="zh-TW" sz="2400" b="1" dirty="0">
                <a:solidFill>
                  <a:srgbClr val="C00000"/>
                </a:solidFill>
                <a:latin typeface="Microsoft YaHei" panose="020B0503020204020204" pitchFamily="34" charset="-122"/>
                <a:ea typeface="Microsoft YaHei" panose="020B0503020204020204" pitchFamily="34" charset="-122"/>
              </a:rPr>
              <a:t>16 </a:t>
            </a:r>
            <a:r>
              <a:rPr kumimoji="1" lang="zh-TW" altLang="en-US" sz="2400" b="1" dirty="0">
                <a:solidFill>
                  <a:srgbClr val="C00000"/>
                </a:solidFill>
                <a:latin typeface="Microsoft YaHei" panose="020B0503020204020204" pitchFamily="34" charset="-122"/>
                <a:ea typeface="Microsoft YaHei" panose="020B0503020204020204" pitchFamily="34" charset="-122"/>
              </a:rPr>
              <a:t>日</a:t>
            </a:r>
          </a:p>
        </p:txBody>
      </p:sp>
      <p:sp>
        <p:nvSpPr>
          <p:cNvPr id="19" name="文字方塊 18">
            <a:extLst>
              <a:ext uri="{FF2B5EF4-FFF2-40B4-BE49-F238E27FC236}">
                <a16:creationId xmlns="" xmlns:a16="http://schemas.microsoft.com/office/drawing/2014/main" id="{5F577B92-1751-9A41-ACA3-CEFD7A3EAB39}"/>
              </a:ext>
            </a:extLst>
          </p:cNvPr>
          <p:cNvSpPr txBox="1"/>
          <p:nvPr/>
        </p:nvSpPr>
        <p:spPr>
          <a:xfrm>
            <a:off x="255257" y="5401593"/>
            <a:ext cx="2954655" cy="461665"/>
          </a:xfrm>
          <a:prstGeom prst="rect">
            <a:avLst/>
          </a:prstGeom>
          <a:noFill/>
        </p:spPr>
        <p:txBody>
          <a:bodyPr wrap="none" rtlCol="0">
            <a:spAutoFit/>
          </a:bodyPr>
          <a:lstStyle/>
          <a:p>
            <a:r>
              <a:rPr kumimoji="1" lang="zh-TW" altLang="en-US" sz="2400" b="1" dirty="0">
                <a:solidFill>
                  <a:srgbClr val="C00000"/>
                </a:solidFill>
                <a:latin typeface="Microsoft YaHei" panose="020B0503020204020204" pitchFamily="34" charset="-122"/>
                <a:ea typeface="Microsoft YaHei" panose="020B0503020204020204" pitchFamily="34" charset="-122"/>
              </a:rPr>
              <a:t>報告人：科員劉兆軒</a:t>
            </a:r>
          </a:p>
        </p:txBody>
      </p:sp>
    </p:spTree>
    <p:extLst>
      <p:ext uri="{BB962C8B-B14F-4D97-AF65-F5344CB8AC3E}">
        <p14:creationId xmlns:p14="http://schemas.microsoft.com/office/powerpoint/2010/main" val="125790657"/>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36" y="2880632"/>
            <a:ext cx="5647813" cy="3898551"/>
          </a:xfrm>
          <a:prstGeom prst="rect">
            <a:avLst/>
          </a:prstGeom>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02579" y="1374942"/>
            <a:ext cx="9637741" cy="1697362"/>
            <a:chOff x="-1526412" y="-3197"/>
            <a:chExt cx="4631763" cy="2594281"/>
          </a:xfrm>
        </p:grpSpPr>
        <p:sp>
          <p:nvSpPr>
            <p:cNvPr id="88" name="Shape 47780"/>
            <p:cNvSpPr/>
            <p:nvPr/>
          </p:nvSpPr>
          <p:spPr>
            <a:xfrm>
              <a:off x="-1526412" y="1343458"/>
              <a:ext cx="3086581"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lgn="just" fontAlgn="base">
                <a:spcBef>
                  <a:spcPts val="500"/>
                </a:spcBef>
                <a:spcAft>
                  <a:spcPct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依儲存場所所轄縣市政府核發之證明書，填寫儲存場所名稱、地址、核准字號</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為瓦斯行所屬儲放編號之核准字號</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spcBef>
                  <a:spcPts val="500"/>
                </a:spcBef>
                <a:spcAft>
                  <a:spcPct val="0"/>
                </a:spcAft>
                <a:defRPr/>
              </a:pPr>
              <a:endParaRPr lang="en-US"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511444" y="-3197"/>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四、資料製作</a:t>
              </a:r>
              <a:r>
                <a:rPr lang="zh-TW" altLang="en-US" sz="2800" b="1" dirty="0" smtClean="0">
                  <a:solidFill>
                    <a:schemeClr val="accent1"/>
                  </a:solidFill>
                  <a:latin typeface="微軟正黑體" panose="020B0604030504040204" pitchFamily="34" charset="-120"/>
                  <a:ea typeface="微軟正黑體" panose="020B0604030504040204" pitchFamily="34" charset="-120"/>
                </a:rPr>
                <a:t>內容</a:t>
              </a:r>
              <a:r>
                <a:rPr lang="zh-TW" altLang="en-US" sz="2800" b="1" dirty="0">
                  <a:solidFill>
                    <a:schemeClr val="accent1"/>
                  </a:solidFill>
                  <a:latin typeface="微軟正黑體" panose="020B0604030504040204" pitchFamily="34" charset="-120"/>
                  <a:ea typeface="微軟正黑體" panose="020B0604030504040204" pitchFamily="34" charset="-120"/>
                </a:rPr>
                <a:t>填寫說明</a:t>
              </a:r>
              <a:endParaRPr lang="en-US" altLang="zh-TW" sz="2800" b="1" dirty="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二</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容器儲存場所管理資料</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附表</a:t>
              </a:r>
              <a:r>
                <a:rPr lang="en-US" altLang="zh-TW" sz="2800" b="1" dirty="0" smtClean="0">
                  <a:solidFill>
                    <a:srgbClr val="7030A0"/>
                  </a:solidFill>
                  <a:latin typeface="微軟正黑體" panose="020B0604030504040204" pitchFamily="34" charset="-120"/>
                  <a:ea typeface="微軟正黑體" panose="020B0604030504040204" pitchFamily="34" charset="-120"/>
                </a:rPr>
                <a:t>1)</a:t>
              </a:r>
            </a:p>
          </p:txBody>
        </p:sp>
      </p:grpSp>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715" y="1340768"/>
            <a:ext cx="4615191" cy="5229200"/>
          </a:xfrm>
          <a:prstGeom prst="rect">
            <a:avLst/>
          </a:prstGeom>
        </p:spPr>
      </p:pic>
      <p:sp>
        <p:nvSpPr>
          <p:cNvPr id="3" name="矩形 2"/>
          <p:cNvSpPr/>
          <p:nvPr/>
        </p:nvSpPr>
        <p:spPr>
          <a:xfrm>
            <a:off x="763636" y="3263976"/>
            <a:ext cx="936104" cy="648072"/>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4" name="矩形 13"/>
          <p:cNvSpPr/>
          <p:nvPr/>
        </p:nvSpPr>
        <p:spPr>
          <a:xfrm>
            <a:off x="2275804" y="3263976"/>
            <a:ext cx="648072" cy="648072"/>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5" name="矩形 14"/>
          <p:cNvSpPr/>
          <p:nvPr/>
        </p:nvSpPr>
        <p:spPr>
          <a:xfrm>
            <a:off x="3475631" y="3867933"/>
            <a:ext cx="749748" cy="353155"/>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6" name="矩形 15"/>
          <p:cNvSpPr/>
          <p:nvPr/>
        </p:nvSpPr>
        <p:spPr>
          <a:xfrm>
            <a:off x="7249714" y="1844683"/>
            <a:ext cx="4615191" cy="1056215"/>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10</a:t>
            </a:fld>
            <a:endParaRPr lang="zh-CN" altLang="en-US" dirty="0">
              <a:solidFill>
                <a:prstClr val="black">
                  <a:tint val="75000"/>
                </a:prstClr>
              </a:solidFill>
            </a:endParaRPr>
          </a:p>
        </p:txBody>
      </p:sp>
      <p:sp>
        <p:nvSpPr>
          <p:cNvPr id="18" name="矩形 17"/>
          <p:cNvSpPr/>
          <p:nvPr/>
        </p:nvSpPr>
        <p:spPr>
          <a:xfrm>
            <a:off x="7105699" y="1312235"/>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1</a:t>
            </a:r>
            <a:endParaRPr lang="zh-TW" altLang="en-US" sz="2200" b="1" dirty="0">
              <a:solidFill>
                <a:srgbClr val="FF0000"/>
              </a:solidFill>
            </a:endParaRPr>
          </a:p>
        </p:txBody>
      </p:sp>
      <p:sp>
        <p:nvSpPr>
          <p:cNvPr id="22"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Tree>
    <p:extLst>
      <p:ext uri="{BB962C8B-B14F-4D97-AF65-F5344CB8AC3E}">
        <p14:creationId xmlns:p14="http://schemas.microsoft.com/office/powerpoint/2010/main" val="1750450601"/>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22122" y="1417576"/>
            <a:ext cx="9606596" cy="1750800"/>
            <a:chOff x="-1517020" y="61965"/>
            <a:chExt cx="4616795" cy="2675957"/>
          </a:xfrm>
        </p:grpSpPr>
        <p:sp>
          <p:nvSpPr>
            <p:cNvPr id="88" name="Shape 47780"/>
            <p:cNvSpPr/>
            <p:nvPr/>
          </p:nvSpPr>
          <p:spPr>
            <a:xfrm>
              <a:off x="-1517020" y="1490296"/>
              <a:ext cx="3086581"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16000" lvl="0" indent="-216000" algn="just" fontAlgn="base">
                <a:spcBef>
                  <a:spcPts val="50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1.</a:t>
              </a:r>
              <a:r>
                <a:rPr lang="zh-TW" altLang="en-US" sz="2000" dirty="0" smtClean="0">
                  <a:solidFill>
                    <a:schemeClr val="tx1"/>
                  </a:solidFill>
                  <a:latin typeface="微軟正黑體" panose="020B0604030504040204" pitchFamily="34" charset="-120"/>
                  <a:ea typeface="微軟正黑體" panose="020B0604030504040204" pitchFamily="34" charset="-120"/>
                </a:rPr>
                <a:t>除檢驗不合格容器及作廢容器，無須填寫外，其餘所屬容器皆須填寫。</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spcBef>
                  <a:spcPts val="50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2.</a:t>
              </a:r>
              <a:r>
                <a:rPr lang="zh-TW" altLang="en-US" sz="2000" dirty="0" smtClean="0">
                  <a:solidFill>
                    <a:schemeClr val="tx1"/>
                  </a:solidFill>
                  <a:latin typeface="微軟正黑體" panose="020B0604030504040204" pitchFamily="34" charset="-120"/>
                  <a:ea typeface="微軟正黑體" panose="020B0604030504040204" pitchFamily="34" charset="-120"/>
                </a:rPr>
                <a:t>合格標示號碼、容器號碼應依合格標示上所載為準。</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517020" y="61965"/>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四、資料製作</a:t>
              </a:r>
              <a:r>
                <a:rPr lang="zh-TW" altLang="en-US" sz="2800" b="1" dirty="0" smtClean="0">
                  <a:solidFill>
                    <a:schemeClr val="accent1"/>
                  </a:solidFill>
                  <a:latin typeface="微軟正黑體" panose="020B0604030504040204" pitchFamily="34" charset="-120"/>
                  <a:ea typeface="微軟正黑體" panose="020B0604030504040204" pitchFamily="34" charset="-120"/>
                </a:rPr>
                <a:t>內容</a:t>
              </a:r>
              <a:r>
                <a:rPr lang="zh-TW" altLang="en-US" sz="2800" b="1" dirty="0">
                  <a:solidFill>
                    <a:schemeClr val="accent1"/>
                  </a:solidFill>
                  <a:latin typeface="微軟正黑體" panose="020B0604030504040204" pitchFamily="34" charset="-120"/>
                  <a:ea typeface="微軟正黑體" panose="020B0604030504040204" pitchFamily="34" charset="-120"/>
                </a:rPr>
                <a:t>填寫說明</a:t>
              </a:r>
              <a:endParaRPr lang="en-US" altLang="zh-TW" sz="2800" b="1" dirty="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三</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容器管理資料</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附表</a:t>
              </a:r>
              <a:r>
                <a:rPr lang="en-US" altLang="zh-TW" sz="2800" b="1" dirty="0" smtClean="0">
                  <a:solidFill>
                    <a:srgbClr val="7030A0"/>
                  </a:solidFill>
                  <a:latin typeface="微軟正黑體" panose="020B0604030504040204" pitchFamily="34" charset="-120"/>
                  <a:ea typeface="微軟正黑體" panose="020B0604030504040204" pitchFamily="34" charset="-120"/>
                </a:rPr>
                <a:t>2)</a:t>
              </a:r>
            </a:p>
          </p:txBody>
        </p:sp>
      </p:grpSp>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731" y="1479652"/>
            <a:ext cx="4277687" cy="5000348"/>
          </a:xfrm>
          <a:prstGeom prst="rect">
            <a:avLst/>
          </a:prstGeom>
        </p:spPr>
      </p:pic>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11</a:t>
            </a:fld>
            <a:endParaRPr lang="zh-CN" altLang="en-US" dirty="0">
              <a:solidFill>
                <a:prstClr val="black">
                  <a:tint val="75000"/>
                </a:prstClr>
              </a:solidFill>
            </a:endParaRPr>
          </a:p>
        </p:txBody>
      </p:sp>
      <p:sp>
        <p:nvSpPr>
          <p:cNvPr id="11" name="矩形 10"/>
          <p:cNvSpPr/>
          <p:nvPr/>
        </p:nvSpPr>
        <p:spPr>
          <a:xfrm>
            <a:off x="7105699" y="1312235"/>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a:solidFill>
                  <a:srgbClr val="FF0000"/>
                </a:solidFill>
                <a:latin typeface="微軟正黑體" panose="020B0604030504040204" pitchFamily="34" charset="-120"/>
                <a:ea typeface="微軟正黑體" panose="020B0604030504040204" pitchFamily="34" charset="-120"/>
              </a:rPr>
              <a:t>2</a:t>
            </a:r>
            <a:endParaRPr lang="zh-TW" altLang="en-US" sz="2200" b="1" dirty="0">
              <a:solidFill>
                <a:srgbClr val="FF0000"/>
              </a:solidFill>
            </a:endParaRPr>
          </a:p>
        </p:txBody>
      </p:sp>
      <p:sp>
        <p:nvSpPr>
          <p:cNvPr id="15" name="文字方塊 14"/>
          <p:cNvSpPr txBox="1"/>
          <p:nvPr/>
        </p:nvSpPr>
        <p:spPr>
          <a:xfrm>
            <a:off x="422122" y="3645024"/>
            <a:ext cx="6315854" cy="2067233"/>
          </a:xfrm>
          <a:prstGeom prst="rect">
            <a:avLst/>
          </a:prstGeom>
          <a:noFill/>
          <a:ln w="28575">
            <a:solidFill>
              <a:schemeClr val="accent1"/>
            </a:solidFill>
          </a:ln>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網路系統便利功能</a:t>
            </a:r>
            <a:r>
              <a:rPr lang="zh-TW" altLang="en-US" sz="2000" dirty="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216000" indent="-216000" algn="just" fontAlgn="base">
              <a:spcBef>
                <a:spcPts val="500"/>
              </a:spcBef>
              <a:spcAft>
                <a:spcPct val="0"/>
              </a:spcAft>
              <a:defRPr/>
            </a:pP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透過</a:t>
            </a:r>
            <a:r>
              <a:rPr lang="zh-TW" altLang="en-US" sz="2000" dirty="0">
                <a:latin typeface="微軟正黑體" panose="020B0604030504040204" pitchFamily="34" charset="-120"/>
                <a:ea typeface="微軟正黑體" panose="020B0604030504040204" pitchFamily="34" charset="-120"/>
              </a:rPr>
              <a:t>容器製造商（進口商）及定期檢驗機構所提供之資料，自動將容器資料以瓦斯</a:t>
            </a:r>
            <a:r>
              <a:rPr lang="zh-TW" altLang="en-US" sz="2000" dirty="0" smtClean="0">
                <a:latin typeface="微軟正黑體" panose="020B0604030504040204" pitchFamily="34" charset="-120"/>
                <a:ea typeface="微軟正黑體" panose="020B0604030504040204" pitchFamily="34" charset="-120"/>
              </a:rPr>
              <a:t>行購置或送驗統編直接</a:t>
            </a:r>
            <a:r>
              <a:rPr lang="zh-TW" altLang="en-US" sz="2000" dirty="0">
                <a:latin typeface="微軟正黑體" panose="020B0604030504040204" pitchFamily="34" charset="-120"/>
                <a:ea typeface="微軟正黑體" panose="020B0604030504040204" pitchFamily="34" charset="-120"/>
              </a:rPr>
              <a:t>拋轉至所屬瓦斯</a:t>
            </a:r>
            <a:r>
              <a:rPr lang="zh-TW" altLang="en-US" sz="2000" dirty="0" smtClean="0">
                <a:latin typeface="微軟正黑體" panose="020B0604030504040204" pitchFamily="34" charset="-120"/>
                <a:ea typeface="微軟正黑體" panose="020B0604030504040204" pitchFamily="34" charset="-120"/>
              </a:rPr>
              <a:t>行。</a:t>
            </a:r>
            <a:endParaRPr lang="en-US" altLang="zh-TW" sz="2000" dirty="0" smtClean="0">
              <a:latin typeface="微軟正黑體" panose="020B0604030504040204" pitchFamily="34" charset="-120"/>
              <a:ea typeface="微軟正黑體" panose="020B0604030504040204" pitchFamily="34" charset="-120"/>
            </a:endParaRPr>
          </a:p>
          <a:p>
            <a:pPr marL="216000" indent="-216000" algn="just" fontAlgn="base">
              <a:spcBef>
                <a:spcPts val="500"/>
              </a:spcBef>
              <a:spcAft>
                <a:spcPct val="0"/>
              </a:spcAft>
              <a:defRPr/>
            </a:pP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未能以前揭功能直接拋轉之容器資料部分，另提供</a:t>
            </a:r>
            <a:r>
              <a:rPr lang="en-US" altLang="zh-TW" sz="2000" dirty="0" smtClean="0">
                <a:latin typeface="微軟正黑體" panose="020B0604030504040204" pitchFamily="34" charset="-120"/>
                <a:ea typeface="微軟正黑體" panose="020B0604030504040204" pitchFamily="34" charset="-120"/>
              </a:rPr>
              <a:t>EXCEL</a:t>
            </a:r>
            <a:r>
              <a:rPr lang="zh-TW" altLang="en-US" sz="2000" dirty="0">
                <a:latin typeface="微軟正黑體" panose="020B0604030504040204" pitchFamily="34" charset="-120"/>
                <a:ea typeface="微軟正黑體" panose="020B0604030504040204" pitchFamily="34" charset="-120"/>
              </a:rPr>
              <a:t>批次上</a:t>
            </a:r>
            <a:r>
              <a:rPr lang="zh-TW" altLang="en-US" sz="2000" dirty="0" smtClean="0">
                <a:latin typeface="微軟正黑體" panose="020B0604030504040204" pitchFamily="34" charset="-120"/>
                <a:ea typeface="微軟正黑體" panose="020B0604030504040204" pitchFamily="34" charset="-120"/>
              </a:rPr>
              <a:t>傳功能，俾利大量上傳容器資料作業。</a:t>
            </a:r>
            <a:endParaRPr lang="en-US" altLang="zh-TW" sz="2000" dirty="0">
              <a:latin typeface="微軟正黑體" panose="020B0604030504040204" pitchFamily="34" charset="-120"/>
              <a:ea typeface="微軟正黑體" panose="020B0604030504040204" pitchFamily="34" charset="-120"/>
            </a:endParaRPr>
          </a:p>
        </p:txBody>
      </p:sp>
      <p:sp>
        <p:nvSpPr>
          <p:cNvPr id="13"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Tree>
    <p:extLst>
      <p:ext uri="{BB962C8B-B14F-4D97-AF65-F5344CB8AC3E}">
        <p14:creationId xmlns:p14="http://schemas.microsoft.com/office/powerpoint/2010/main" val="2445752153"/>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381592" y="1508774"/>
            <a:ext cx="9606596" cy="1679612"/>
            <a:chOff x="-1452053" y="-75233"/>
            <a:chExt cx="4616795" cy="2567152"/>
          </a:xfrm>
        </p:grpSpPr>
        <p:sp>
          <p:nvSpPr>
            <p:cNvPr id="88" name="Shape 47780"/>
            <p:cNvSpPr/>
            <p:nvPr/>
          </p:nvSpPr>
          <p:spPr>
            <a:xfrm>
              <a:off x="-1441981" y="1244293"/>
              <a:ext cx="2958929"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16000" lvl="0" indent="-216000" algn="just" fontAlgn="base">
                <a:lnSpc>
                  <a:spcPts val="2200"/>
                </a:lnSpc>
                <a:spcBef>
                  <a:spcPts val="0"/>
                </a:spcBef>
                <a:spcAft>
                  <a:spcPts val="400"/>
                </a:spcAft>
                <a:defRPr/>
              </a:pPr>
              <a:r>
                <a:rPr lang="en-US" altLang="zh-TW" sz="1800" dirty="0" smtClean="0">
                  <a:solidFill>
                    <a:schemeClr val="tx1"/>
                  </a:solidFill>
                  <a:latin typeface="微軟正黑體" panose="020B0604030504040204" pitchFamily="34" charset="-120"/>
                  <a:ea typeface="微軟正黑體" panose="020B0604030504040204" pitchFamily="34" charset="-120"/>
                </a:rPr>
                <a:t>1.</a:t>
              </a:r>
              <a:r>
                <a:rPr lang="zh-TW" altLang="en-US" sz="1800" dirty="0" smtClean="0">
                  <a:solidFill>
                    <a:schemeClr val="tx1"/>
                  </a:solidFill>
                  <a:latin typeface="微軟正黑體" panose="020B0604030504040204" pitchFamily="34" charset="-120"/>
                  <a:ea typeface="微軟正黑體" panose="020B0604030504040204" pitchFamily="34" charset="-120"/>
                </a:rPr>
                <a:t>用戶</a:t>
              </a:r>
              <a:r>
                <a:rPr lang="zh-TW" altLang="en-US" sz="1800" dirty="0">
                  <a:solidFill>
                    <a:schemeClr val="tx1"/>
                  </a:solidFill>
                  <a:latin typeface="微軟正黑體" panose="020B0604030504040204" pitchFamily="34" charset="-120"/>
                  <a:ea typeface="微軟正黑體" panose="020B0604030504040204" pitchFamily="34" charset="-120"/>
                </a:rPr>
                <a:t>編號、姓名</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名稱、縣市別、地址</a:t>
              </a:r>
              <a:r>
                <a:rPr lang="zh-TW" altLang="en-US" sz="1800" dirty="0" smtClean="0">
                  <a:solidFill>
                    <a:schemeClr val="tx1"/>
                  </a:solidFill>
                  <a:latin typeface="微軟正黑體" panose="020B0604030504040204" pitchFamily="34" charset="-120"/>
                  <a:ea typeface="微軟正黑體" panose="020B0604030504040204" pitchFamily="34" charset="-120"/>
                </a:rPr>
                <a:t>：應依用戶</a:t>
              </a:r>
              <a:r>
                <a:rPr lang="zh-TW" altLang="en-US" sz="1800" dirty="0">
                  <a:solidFill>
                    <a:schemeClr val="tx1"/>
                  </a:solidFill>
                  <a:latin typeface="微軟正黑體" panose="020B0604030504040204" pitchFamily="34" charset="-120"/>
                  <a:ea typeface="微軟正黑體" panose="020B0604030504040204" pitchFamily="34" charset="-120"/>
                </a:rPr>
                <a:t>安全檢查</a:t>
              </a:r>
              <a:r>
                <a:rPr lang="zh-TW" altLang="en-US" sz="1800" dirty="0" smtClean="0">
                  <a:solidFill>
                    <a:schemeClr val="tx1"/>
                  </a:solidFill>
                  <a:latin typeface="微軟正黑體" panose="020B0604030504040204" pitchFamily="34" charset="-120"/>
                  <a:ea typeface="微軟正黑體" panose="020B0604030504040204" pitchFamily="34" charset="-120"/>
                </a:rPr>
                <a:t>表</a:t>
              </a:r>
              <a:r>
                <a:rPr lang="en-US" altLang="zh-TW" sz="1800" dirty="0" smtClean="0">
                  <a:solidFill>
                    <a:schemeClr val="tx1"/>
                  </a:solidFill>
                  <a:latin typeface="微軟正黑體" panose="020B0604030504040204" pitchFamily="34" charset="-120"/>
                  <a:ea typeface="微軟正黑體" panose="020B0604030504040204" pitchFamily="34" charset="-120"/>
                </a:rPr>
                <a:t>(</a:t>
              </a:r>
              <a:r>
                <a:rPr lang="zh-TW" altLang="en-US" sz="1800" dirty="0" smtClean="0">
                  <a:solidFill>
                    <a:schemeClr val="tx1"/>
                  </a:solidFill>
                  <a:latin typeface="微軟正黑體" panose="020B0604030504040204" pitchFamily="34" charset="-120"/>
                  <a:ea typeface="微軟正黑體" panose="020B0604030504040204" pitchFamily="34" charset="-120"/>
                </a:rPr>
                <a:t>以下</a:t>
              </a:r>
              <a:r>
                <a:rPr lang="zh-TW" altLang="en-US" sz="1800" dirty="0">
                  <a:solidFill>
                    <a:schemeClr val="tx1"/>
                  </a:solidFill>
                  <a:latin typeface="微軟正黑體" panose="020B0604030504040204" pitchFamily="34" charset="-120"/>
                  <a:ea typeface="微軟正黑體" panose="020B0604030504040204" pitchFamily="34" charset="-120"/>
                </a:rPr>
                <a:t>簡稱檢查</a:t>
              </a:r>
              <a:r>
                <a:rPr lang="zh-TW" altLang="en-US" sz="1800" dirty="0" smtClean="0">
                  <a:solidFill>
                    <a:schemeClr val="tx1"/>
                  </a:solidFill>
                  <a:latin typeface="微軟正黑體" panose="020B0604030504040204" pitchFamily="34" charset="-120"/>
                  <a:ea typeface="微軟正黑體" panose="020B0604030504040204" pitchFamily="34" charset="-120"/>
                </a:rPr>
                <a:t>表，如附表</a:t>
              </a:r>
              <a:r>
                <a:rPr lang="en-US" altLang="zh-TW" sz="1800" dirty="0" smtClean="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之相關資料填寫，惟用戶編號不得重複</a:t>
              </a:r>
              <a:r>
                <a:rPr lang="zh-TW" altLang="en-US" sz="1800" dirty="0" smtClean="0">
                  <a:solidFill>
                    <a:schemeClr val="tx1"/>
                  </a:solidFill>
                  <a:latin typeface="微軟正黑體" panose="020B0604030504040204" pitchFamily="34" charset="-120"/>
                  <a:ea typeface="微軟正黑體" panose="020B0604030504040204" pitchFamily="34" charset="-120"/>
                </a:rPr>
                <a:t>。</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lnSpc>
                  <a:spcPts val="2200"/>
                </a:lnSpc>
                <a:spcBef>
                  <a:spcPts val="0"/>
                </a:spcBef>
                <a:spcAft>
                  <a:spcPts val="400"/>
                </a:spcAft>
                <a:defRPr/>
              </a:pPr>
              <a:r>
                <a:rPr lang="en-US" altLang="zh-TW" sz="1800" dirty="0" smtClean="0">
                  <a:solidFill>
                    <a:schemeClr val="tx1"/>
                  </a:solidFill>
                  <a:latin typeface="微軟正黑體" panose="020B0604030504040204" pitchFamily="34" charset="-120"/>
                  <a:ea typeface="微軟正黑體" panose="020B0604030504040204" pitchFamily="34" charset="-120"/>
                </a:rPr>
                <a:t>2.</a:t>
              </a:r>
              <a:r>
                <a:rPr lang="zh-TW" altLang="en-US" sz="1800" dirty="0" smtClean="0">
                  <a:solidFill>
                    <a:schemeClr val="tx1"/>
                  </a:solidFill>
                  <a:latin typeface="微軟正黑體" panose="020B0604030504040204" pitchFamily="34" charset="-120"/>
                  <a:ea typeface="微軟正黑體" panose="020B0604030504040204" pitchFamily="34" charset="-120"/>
                </a:rPr>
                <a:t>最近</a:t>
              </a:r>
              <a:r>
                <a:rPr lang="zh-TW" altLang="en-US" sz="1800" dirty="0">
                  <a:solidFill>
                    <a:schemeClr val="tx1"/>
                  </a:solidFill>
                  <a:latin typeface="微軟正黑體" panose="020B0604030504040204" pitchFamily="34" charset="-120"/>
                  <a:ea typeface="微軟正黑體" panose="020B0604030504040204" pitchFamily="34" charset="-120"/>
                </a:rPr>
                <a:t>一次檢查日期：應依檢查表之檢查日期以七位阿拉伯數字填寫，如「民國一百十二年六月二十六日」填寫「</a:t>
              </a:r>
              <a:r>
                <a:rPr lang="en-US" altLang="zh-TW" sz="1800" dirty="0">
                  <a:solidFill>
                    <a:schemeClr val="tx1"/>
                  </a:solidFill>
                  <a:latin typeface="微軟正黑體" panose="020B0604030504040204" pitchFamily="34" charset="-120"/>
                  <a:ea typeface="微軟正黑體" panose="020B0604030504040204" pitchFamily="34" charset="-120"/>
                </a:rPr>
                <a:t>1120626</a:t>
              </a:r>
              <a:r>
                <a:rPr lang="zh-TW" altLang="en-US" sz="1800" dirty="0" smtClean="0">
                  <a:solidFill>
                    <a:schemeClr val="tx1"/>
                  </a:solidFill>
                  <a:latin typeface="微軟正黑體" panose="020B0604030504040204" pitchFamily="34" charset="-120"/>
                  <a:ea typeface="微軟正黑體" panose="020B0604030504040204" pitchFamily="34" charset="-120"/>
                </a:rPr>
                <a:t>」。</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lnSpc>
                  <a:spcPts val="2200"/>
                </a:lnSpc>
                <a:spcBef>
                  <a:spcPts val="0"/>
                </a:spcBef>
                <a:spcAft>
                  <a:spcPts val="400"/>
                </a:spcAft>
                <a:defRPr/>
              </a:pPr>
              <a:r>
                <a:rPr lang="en-US" altLang="zh-TW" sz="1800" dirty="0" smtClean="0">
                  <a:solidFill>
                    <a:schemeClr val="tx1"/>
                  </a:solidFill>
                  <a:latin typeface="微軟正黑體" panose="020B0604030504040204" pitchFamily="34" charset="-120"/>
                  <a:ea typeface="微軟正黑體" panose="020B0604030504040204" pitchFamily="34" charset="-120"/>
                </a:rPr>
                <a:t>3.</a:t>
              </a:r>
              <a:r>
                <a:rPr lang="zh-TW" altLang="en-US" sz="1800" dirty="0" smtClean="0">
                  <a:solidFill>
                    <a:schemeClr val="tx1"/>
                  </a:solidFill>
                  <a:latin typeface="微軟正黑體" panose="020B0604030504040204" pitchFamily="34" charset="-120"/>
                  <a:ea typeface="微軟正黑體" panose="020B0604030504040204" pitchFamily="34" charset="-120"/>
                </a:rPr>
                <a:t>檢查</a:t>
              </a:r>
              <a:r>
                <a:rPr lang="zh-TW" altLang="en-US" sz="1800" dirty="0">
                  <a:solidFill>
                    <a:schemeClr val="tx1"/>
                  </a:solidFill>
                  <a:latin typeface="微軟正黑體" panose="020B0604030504040204" pitchFamily="34" charset="-120"/>
                  <a:ea typeface="微軟正黑體" panose="020B0604030504040204" pitchFamily="34" charset="-120"/>
                </a:rPr>
                <a:t>結果：應依檢查表之檢查事項結果填寫最近一次檢查日期之結果；皆為正常者應填寫「合格」，其中一項非正常者應填寫「不合格」</a:t>
              </a:r>
              <a:r>
                <a:rPr lang="zh-TW" altLang="en-US" sz="1800" dirty="0" smtClean="0">
                  <a:solidFill>
                    <a:schemeClr val="tx1"/>
                  </a:solidFill>
                  <a:latin typeface="微軟正黑體" panose="020B0604030504040204" pitchFamily="34" charset="-120"/>
                  <a:ea typeface="微軟正黑體" panose="020B0604030504040204" pitchFamily="34" charset="-120"/>
                </a:rPr>
                <a:t>。</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lnSpc>
                  <a:spcPts val="2200"/>
                </a:lnSpc>
                <a:spcBef>
                  <a:spcPts val="0"/>
                </a:spcBef>
                <a:spcAft>
                  <a:spcPts val="400"/>
                </a:spcAft>
                <a:defRPr/>
              </a:pPr>
              <a:r>
                <a:rPr lang="en-US" altLang="zh-TW" sz="1800" dirty="0" smtClean="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串接使用量</a:t>
              </a:r>
              <a:r>
                <a:rPr lang="zh-TW" altLang="en-US" sz="1800" dirty="0" smtClean="0">
                  <a:solidFill>
                    <a:schemeClr val="tx1"/>
                  </a:solidFill>
                  <a:latin typeface="微軟正黑體" panose="020B0604030504040204" pitchFamily="34" charset="-120"/>
                  <a:ea typeface="微軟正黑體" panose="020B0604030504040204" pitchFamily="34" charset="-120"/>
                </a:rPr>
                <a:t>：若</a:t>
              </a:r>
              <a:r>
                <a:rPr lang="zh-TW" altLang="en-US" sz="1800" dirty="0">
                  <a:solidFill>
                    <a:schemeClr val="tx1"/>
                  </a:solidFill>
                  <a:latin typeface="微軟正黑體" panose="020B0604030504040204" pitchFamily="34" charset="-120"/>
                  <a:ea typeface="微軟正黑體" panose="020B0604030504040204" pitchFamily="34" charset="-120"/>
                </a:rPr>
                <a:t>供應用戶之串接使用量</a:t>
              </a:r>
              <a:r>
                <a:rPr lang="zh-TW" altLang="en-US" sz="1800" dirty="0" smtClean="0">
                  <a:solidFill>
                    <a:schemeClr val="tx1"/>
                  </a:solidFill>
                  <a:latin typeface="微軟正黑體" panose="020B0604030504040204" pitchFamily="34" charset="-120"/>
                  <a:ea typeface="微軟正黑體" panose="020B0604030504040204" pitchFamily="34" charset="-120"/>
                </a:rPr>
                <a:t>達</a:t>
              </a:r>
              <a:r>
                <a:rPr lang="en-US" altLang="zh-TW" sz="1800" dirty="0" smtClean="0">
                  <a:solidFill>
                    <a:schemeClr val="tx1"/>
                  </a:solidFill>
                  <a:latin typeface="微軟正黑體" panose="020B0604030504040204" pitchFamily="34" charset="-120"/>
                  <a:ea typeface="微軟正黑體" panose="020B0604030504040204" pitchFamily="34" charset="-120"/>
                </a:rPr>
                <a:t>80</a:t>
              </a:r>
              <a:r>
                <a:rPr lang="zh-TW" altLang="en-US" sz="1800" dirty="0" smtClean="0">
                  <a:solidFill>
                    <a:schemeClr val="tx1"/>
                  </a:solidFill>
                  <a:latin typeface="微軟正黑體" panose="020B0604030504040204" pitchFamily="34" charset="-120"/>
                  <a:ea typeface="微軟正黑體" panose="020B0604030504040204" pitchFamily="34" charset="-120"/>
                </a:rPr>
                <a:t>公斤</a:t>
              </a:r>
              <a:r>
                <a:rPr lang="zh-TW" altLang="en-US" sz="1800" dirty="0">
                  <a:solidFill>
                    <a:schemeClr val="tx1"/>
                  </a:solidFill>
                  <a:latin typeface="微軟正黑體" panose="020B0604030504040204" pitchFamily="34" charset="-120"/>
                  <a:ea typeface="微軟正黑體" panose="020B0604030504040204" pitchFamily="34" charset="-120"/>
                </a:rPr>
                <a:t>以上係屬容器串接使用場所，</a:t>
              </a:r>
              <a:r>
                <a:rPr lang="zh-TW" altLang="en-US" sz="1800" dirty="0" smtClean="0">
                  <a:solidFill>
                    <a:schemeClr val="tx1"/>
                  </a:solidFill>
                  <a:latin typeface="微軟正黑體" panose="020B0604030504040204" pitchFamily="34" charset="-120"/>
                  <a:ea typeface="微軟正黑體" panose="020B0604030504040204" pitchFamily="34" charset="-120"/>
                </a:rPr>
                <a:t>應填寫實際</a:t>
              </a:r>
              <a:r>
                <a:rPr lang="zh-TW" altLang="en-US" sz="1800" dirty="0">
                  <a:solidFill>
                    <a:schemeClr val="tx1"/>
                  </a:solidFill>
                  <a:latin typeface="微軟正黑體" panose="020B0604030504040204" pitchFamily="34" charset="-120"/>
                  <a:ea typeface="微軟正黑體" panose="020B0604030504040204" pitchFamily="34" charset="-120"/>
                </a:rPr>
                <a:t>串接使用</a:t>
              </a:r>
              <a:r>
                <a:rPr lang="zh-TW" altLang="en-US" sz="1800" dirty="0" smtClean="0">
                  <a:solidFill>
                    <a:schemeClr val="tx1"/>
                  </a:solidFill>
                  <a:latin typeface="微軟正黑體" panose="020B0604030504040204" pitchFamily="34" charset="-120"/>
                  <a:ea typeface="微軟正黑體" panose="020B0604030504040204" pitchFamily="34" charset="-120"/>
                </a:rPr>
                <a:t>量，</a:t>
              </a:r>
              <a:r>
                <a:rPr lang="zh-TW" altLang="en-US" sz="1800" dirty="0">
                  <a:solidFill>
                    <a:schemeClr val="tx1"/>
                  </a:solidFill>
                  <a:latin typeface="微軟正黑體" panose="020B0604030504040204" pitchFamily="34" charset="-120"/>
                  <a:ea typeface="微軟正黑體" panose="020B0604030504040204" pitchFamily="34" charset="-120"/>
                </a:rPr>
                <a:t>若</a:t>
              </a:r>
              <a:r>
                <a:rPr lang="zh-TW" altLang="en-US" sz="1800" dirty="0" smtClean="0">
                  <a:solidFill>
                    <a:schemeClr val="tx1"/>
                  </a:solidFill>
                  <a:latin typeface="微軟正黑體" panose="020B0604030504040204" pitchFamily="34" charset="-120"/>
                  <a:ea typeface="微軟正黑體" panose="020B0604030504040204" pitchFamily="34" charset="-120"/>
                </a:rPr>
                <a:t>未達</a:t>
              </a:r>
              <a:r>
                <a:rPr lang="en-US" altLang="zh-TW" sz="1800" dirty="0">
                  <a:solidFill>
                    <a:schemeClr val="tx1"/>
                  </a:solidFill>
                  <a:latin typeface="微軟正黑體" panose="020B0604030504040204" pitchFamily="34" charset="-120"/>
                  <a:ea typeface="微軟正黑體" panose="020B0604030504040204" pitchFamily="34" charset="-120"/>
                </a:rPr>
                <a:t>80</a:t>
              </a:r>
              <a:r>
                <a:rPr lang="zh-TW" altLang="en-US" sz="1800" dirty="0" smtClean="0">
                  <a:solidFill>
                    <a:schemeClr val="tx1"/>
                  </a:solidFill>
                  <a:latin typeface="微軟正黑體" panose="020B0604030504040204" pitchFamily="34" charset="-120"/>
                  <a:ea typeface="微軟正黑體" panose="020B0604030504040204" pitchFamily="34" charset="-120"/>
                </a:rPr>
                <a:t>公斤者，則留空即可。</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52053" y="-75233"/>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四、資料製作</a:t>
              </a:r>
              <a:r>
                <a:rPr lang="zh-TW" altLang="en-US" sz="2800" b="1" dirty="0" smtClean="0">
                  <a:solidFill>
                    <a:schemeClr val="accent1"/>
                  </a:solidFill>
                  <a:latin typeface="微軟正黑體" panose="020B0604030504040204" pitchFamily="34" charset="-120"/>
                  <a:ea typeface="微軟正黑體" panose="020B0604030504040204" pitchFamily="34" charset="-120"/>
                </a:rPr>
                <a:t>內容</a:t>
              </a:r>
              <a:r>
                <a:rPr lang="zh-TW" altLang="en-US" sz="2800" b="1" dirty="0">
                  <a:solidFill>
                    <a:schemeClr val="accent1"/>
                  </a:solidFill>
                  <a:latin typeface="微軟正黑體" panose="020B0604030504040204" pitchFamily="34" charset="-120"/>
                  <a:ea typeface="微軟正黑體" panose="020B0604030504040204" pitchFamily="34" charset="-120"/>
                </a:rPr>
                <a:t>填寫說明</a:t>
              </a:r>
              <a:endParaRPr lang="en-US" altLang="zh-TW" sz="2800" b="1" dirty="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四</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用戶資料及用戶</a:t>
              </a:r>
              <a:r>
                <a:rPr lang="zh-TW" altLang="en-US" sz="2800" b="1" dirty="0">
                  <a:solidFill>
                    <a:srgbClr val="7030A0"/>
                  </a:solidFill>
                  <a:latin typeface="微軟正黑體" panose="020B0604030504040204" pitchFamily="34" charset="-120"/>
                  <a:ea typeface="微軟正黑體" panose="020B0604030504040204" pitchFamily="34" charset="-120"/>
                </a:rPr>
                <a:t>安全</a:t>
              </a:r>
              <a:r>
                <a:rPr lang="zh-TW" altLang="en-US" sz="2800" b="1" dirty="0" smtClean="0">
                  <a:solidFill>
                    <a:srgbClr val="7030A0"/>
                  </a:solidFill>
                  <a:latin typeface="微軟正黑體" panose="020B0604030504040204" pitchFamily="34" charset="-120"/>
                  <a:ea typeface="微軟正黑體" panose="020B0604030504040204" pitchFamily="34" charset="-120"/>
                </a:rPr>
                <a:t>檢查資料</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附表</a:t>
              </a:r>
              <a:r>
                <a:rPr lang="en-US" altLang="zh-TW" sz="2800" b="1" dirty="0" smtClean="0">
                  <a:solidFill>
                    <a:srgbClr val="7030A0"/>
                  </a:solidFill>
                  <a:latin typeface="微軟正黑體" panose="020B0604030504040204" pitchFamily="34" charset="-120"/>
                  <a:ea typeface="微軟正黑體" panose="020B0604030504040204" pitchFamily="34" charset="-120"/>
                </a:rPr>
                <a:t>3)</a:t>
              </a: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675" y="1270573"/>
            <a:ext cx="4968552" cy="5238107"/>
          </a:xfrm>
          <a:prstGeom prst="rect">
            <a:avLst/>
          </a:prstGeom>
        </p:spPr>
      </p:pic>
      <p:sp>
        <p:nvSpPr>
          <p:cNvPr id="3" name="投影片編號版面配置區 2"/>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12</a:t>
            </a:fld>
            <a:endParaRPr lang="zh-CN" altLang="en-US" dirty="0">
              <a:solidFill>
                <a:prstClr val="black">
                  <a:tint val="75000"/>
                </a:prstClr>
              </a:solidFill>
            </a:endParaRPr>
          </a:p>
        </p:txBody>
      </p:sp>
      <p:sp>
        <p:nvSpPr>
          <p:cNvPr id="13" name="矩形 12"/>
          <p:cNvSpPr/>
          <p:nvPr/>
        </p:nvSpPr>
        <p:spPr>
          <a:xfrm>
            <a:off x="6782155" y="973978"/>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3</a:t>
            </a:r>
            <a:endParaRPr lang="zh-TW" altLang="en-US" sz="2200" b="1" dirty="0">
              <a:solidFill>
                <a:srgbClr val="FF0000"/>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15" name="矩形 14"/>
          <p:cNvSpPr/>
          <p:nvPr/>
        </p:nvSpPr>
        <p:spPr>
          <a:xfrm>
            <a:off x="6889674" y="4219720"/>
            <a:ext cx="4968553" cy="2017592"/>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7" name="文字方塊 16"/>
          <p:cNvSpPr txBox="1"/>
          <p:nvPr/>
        </p:nvSpPr>
        <p:spPr>
          <a:xfrm>
            <a:off x="381592" y="5914146"/>
            <a:ext cx="5967220" cy="646331"/>
          </a:xfrm>
          <a:prstGeom prst="rect">
            <a:avLst/>
          </a:prstGeom>
          <a:noFill/>
          <a:ln w="28575">
            <a:solidFill>
              <a:schemeClr val="accent1"/>
            </a:solidFill>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系統便利功能</a:t>
            </a:r>
            <a:r>
              <a:rPr lang="zh-TW" altLang="en-US"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提供</a:t>
            </a:r>
            <a:r>
              <a:rPr lang="en-US" altLang="zh-TW" dirty="0">
                <a:latin typeface="微軟正黑體" panose="020B0604030504040204" pitchFamily="34" charset="-120"/>
                <a:ea typeface="微軟正黑體" panose="020B0604030504040204" pitchFamily="34" charset="-120"/>
              </a:rPr>
              <a:t>EXCEL</a:t>
            </a:r>
            <a:r>
              <a:rPr lang="zh-TW" altLang="en-US" dirty="0">
                <a:latin typeface="微軟正黑體" panose="020B0604030504040204" pitchFamily="34" charset="-120"/>
                <a:ea typeface="微軟正黑體" panose="020B0604030504040204" pitchFamily="34" charset="-120"/>
              </a:rPr>
              <a:t>批次上</a:t>
            </a:r>
            <a:r>
              <a:rPr lang="zh-TW" altLang="en-US" dirty="0" smtClean="0">
                <a:latin typeface="微軟正黑體" panose="020B0604030504040204" pitchFamily="34" charset="-120"/>
                <a:ea typeface="微軟正黑體" panose="020B0604030504040204" pitchFamily="34" charset="-120"/>
              </a:rPr>
              <a:t>傳功能，俾利大量</a:t>
            </a:r>
            <a:r>
              <a:rPr lang="zh-TW" altLang="en-US" dirty="0">
                <a:latin typeface="微軟正黑體" panose="020B0604030504040204" pitchFamily="34" charset="-120"/>
                <a:ea typeface="微軟正黑體" panose="020B0604030504040204" pitchFamily="34" charset="-120"/>
              </a:rPr>
              <a:t>上</a:t>
            </a:r>
            <a:r>
              <a:rPr lang="zh-TW" altLang="en-US" dirty="0" smtClean="0">
                <a:latin typeface="微軟正黑體" panose="020B0604030504040204" pitchFamily="34" charset="-120"/>
                <a:ea typeface="微軟正黑體" panose="020B0604030504040204" pitchFamily="34" charset="-120"/>
              </a:rPr>
              <a:t>傳用戶資料及用戶安全檢查資料。</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141098"/>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9" name="Shape 47781"/>
          <p:cNvSpPr/>
          <p:nvPr/>
        </p:nvSpPr>
        <p:spPr>
          <a:xfrm>
            <a:off x="469695" y="1512670"/>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四、資料製作</a:t>
            </a:r>
            <a:r>
              <a:rPr lang="zh-TW" altLang="en-US" sz="2800" b="1" dirty="0" smtClean="0">
                <a:solidFill>
                  <a:schemeClr val="accent1"/>
                </a:solidFill>
                <a:latin typeface="微軟正黑體" panose="020B0604030504040204" pitchFamily="34" charset="-120"/>
                <a:ea typeface="微軟正黑體" panose="020B0604030504040204" pitchFamily="34" charset="-120"/>
              </a:rPr>
              <a:t>內容</a:t>
            </a:r>
            <a:r>
              <a:rPr lang="zh-TW" altLang="en-US" sz="2800" b="1" dirty="0">
                <a:solidFill>
                  <a:schemeClr val="accent1"/>
                </a:solidFill>
                <a:latin typeface="微軟正黑體" panose="020B0604030504040204" pitchFamily="34" charset="-120"/>
                <a:ea typeface="微軟正黑體" panose="020B0604030504040204" pitchFamily="34" charset="-120"/>
              </a:rPr>
              <a:t>填寫說明</a:t>
            </a:r>
            <a:endParaRPr lang="en-US" altLang="zh-TW" sz="2800" b="1" dirty="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五</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用戶</a:t>
            </a:r>
            <a:r>
              <a:rPr lang="zh-TW" altLang="en-US" sz="2800" b="1" dirty="0">
                <a:solidFill>
                  <a:srgbClr val="7030A0"/>
                </a:solidFill>
                <a:latin typeface="微軟正黑體" panose="020B0604030504040204" pitchFamily="34" charset="-120"/>
                <a:ea typeface="微軟正黑體" panose="020B0604030504040204" pitchFamily="34" charset="-120"/>
              </a:rPr>
              <a:t>安全</a:t>
            </a:r>
            <a:r>
              <a:rPr lang="zh-TW" altLang="en-US" sz="2800" b="1" dirty="0" smtClean="0">
                <a:solidFill>
                  <a:srgbClr val="7030A0"/>
                </a:solidFill>
                <a:latin typeface="微軟正黑體" panose="020B0604030504040204" pitchFamily="34" charset="-120"/>
                <a:ea typeface="微軟正黑體" panose="020B0604030504040204" pitchFamily="34" charset="-120"/>
              </a:rPr>
              <a:t>檢查</a:t>
            </a:r>
            <a:r>
              <a:rPr lang="zh-TW" altLang="en-US" sz="2800" b="1" dirty="0">
                <a:solidFill>
                  <a:srgbClr val="7030A0"/>
                </a:solidFill>
                <a:latin typeface="微軟正黑體" panose="020B0604030504040204" pitchFamily="34" charset="-120"/>
                <a:ea typeface="微軟正黑體" panose="020B0604030504040204" pitchFamily="34" charset="-120"/>
              </a:rPr>
              <a:t>表</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附表</a:t>
            </a:r>
            <a:r>
              <a:rPr lang="en-US" altLang="zh-TW" sz="2800" b="1" dirty="0">
                <a:solidFill>
                  <a:srgbClr val="7030A0"/>
                </a:solidFill>
                <a:latin typeface="微軟正黑體" panose="020B0604030504040204" pitchFamily="34" charset="-120"/>
                <a:ea typeface="微軟正黑體" panose="020B0604030504040204" pitchFamily="34" charset="-120"/>
              </a:rPr>
              <a:t>4</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13</a:t>
            </a:fld>
            <a:endParaRPr lang="zh-CN" altLang="en-US" dirty="0">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pic>
        <p:nvPicPr>
          <p:cNvPr id="23" name="圖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3771" y="981302"/>
            <a:ext cx="4224248" cy="5628189"/>
          </a:xfrm>
          <a:prstGeom prst="rect">
            <a:avLst/>
          </a:prstGeom>
        </p:spPr>
      </p:pic>
      <p:sp>
        <p:nvSpPr>
          <p:cNvPr id="24" name="矩形 23"/>
          <p:cNvSpPr/>
          <p:nvPr/>
        </p:nvSpPr>
        <p:spPr>
          <a:xfrm>
            <a:off x="7701621" y="922370"/>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a:solidFill>
                  <a:srgbClr val="FF0000"/>
                </a:solidFill>
                <a:latin typeface="微軟正黑體" panose="020B0604030504040204" pitchFamily="34" charset="-120"/>
                <a:ea typeface="微軟正黑體" panose="020B0604030504040204" pitchFamily="34" charset="-120"/>
              </a:rPr>
              <a:t>4</a:t>
            </a:r>
            <a:endParaRPr lang="zh-TW" altLang="en-US" sz="2200" b="1" dirty="0">
              <a:solidFill>
                <a:srgbClr val="FF0000"/>
              </a:solidFill>
            </a:endParaRPr>
          </a:p>
        </p:txBody>
      </p:sp>
      <p:sp>
        <p:nvSpPr>
          <p:cNvPr id="25" name="Shape 47780"/>
          <p:cNvSpPr/>
          <p:nvPr/>
        </p:nvSpPr>
        <p:spPr>
          <a:xfrm>
            <a:off x="408955" y="2352545"/>
            <a:ext cx="6949008" cy="816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16000" lvl="0" indent="-216000" algn="just" fontAlgn="base">
              <a:lnSpc>
                <a:spcPts val="2000"/>
              </a:lnSpc>
              <a:spcBef>
                <a:spcPts val="300"/>
              </a:spcBef>
              <a:spcAft>
                <a:spcPts val="300"/>
              </a:spcAft>
              <a:defRPr/>
            </a:pPr>
            <a:r>
              <a:rPr lang="en-US" altLang="zh-TW" sz="1800" dirty="0" smtClean="0">
                <a:solidFill>
                  <a:schemeClr val="tx1"/>
                </a:solidFill>
                <a:latin typeface="微軟正黑體" panose="020B0604030504040204" pitchFamily="34" charset="-120"/>
                <a:ea typeface="微軟正黑體" panose="020B0604030504040204" pitchFamily="34" charset="-120"/>
              </a:rPr>
              <a:t>1.</a:t>
            </a:r>
            <a:r>
              <a:rPr lang="zh-TW" altLang="en-US" sz="1800" dirty="0">
                <a:solidFill>
                  <a:schemeClr val="tx1"/>
                </a:solidFill>
                <a:latin typeface="微軟正黑體" panose="020B0604030504040204" pitchFamily="34" charset="-120"/>
                <a:ea typeface="微軟正黑體" panose="020B0604030504040204" pitchFamily="34" charset="-120"/>
              </a:rPr>
              <a:t>用戶</a:t>
            </a:r>
            <a:r>
              <a:rPr lang="zh-TW" altLang="en-US" sz="1800" dirty="0" smtClean="0">
                <a:solidFill>
                  <a:schemeClr val="tx1"/>
                </a:solidFill>
                <a:latin typeface="微軟正黑體" panose="020B0604030504040204" pitchFamily="34" charset="-120"/>
                <a:ea typeface="微軟正黑體" panose="020B0604030504040204" pitchFamily="34" charset="-120"/>
              </a:rPr>
              <a:t>編號：零售業者依實自行編列填寫，惟用戶</a:t>
            </a:r>
            <a:r>
              <a:rPr lang="zh-TW" altLang="en-US" sz="1800" dirty="0">
                <a:solidFill>
                  <a:schemeClr val="tx1"/>
                </a:solidFill>
                <a:latin typeface="微軟正黑體" panose="020B0604030504040204" pitchFamily="34" charset="-120"/>
                <a:ea typeface="微軟正黑體" panose="020B0604030504040204" pitchFamily="34" charset="-120"/>
              </a:rPr>
              <a:t>編號不得</a:t>
            </a:r>
            <a:r>
              <a:rPr lang="zh-TW" altLang="en-US" sz="1800" dirty="0" smtClean="0">
                <a:solidFill>
                  <a:schemeClr val="tx1"/>
                </a:solidFill>
                <a:latin typeface="微軟正黑體" panose="020B0604030504040204" pitchFamily="34" charset="-120"/>
                <a:ea typeface="微軟正黑體" panose="020B0604030504040204" pitchFamily="34" charset="-120"/>
              </a:rPr>
              <a:t>重複，同一用戶應具同一用戶編號。</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lnSpc>
                <a:spcPts val="2000"/>
              </a:lnSpc>
              <a:spcBef>
                <a:spcPts val="300"/>
              </a:spcBef>
              <a:spcAft>
                <a:spcPts val="300"/>
              </a:spcAft>
              <a:defRPr/>
            </a:pPr>
            <a:r>
              <a:rPr lang="en-US" altLang="zh-TW" sz="1800" dirty="0" smtClean="0">
                <a:solidFill>
                  <a:schemeClr val="tx1"/>
                </a:solidFill>
                <a:latin typeface="微軟正黑體" panose="020B0604030504040204" pitchFamily="34" charset="-120"/>
                <a:ea typeface="微軟正黑體" panose="020B0604030504040204" pitchFamily="34" charset="-120"/>
              </a:rPr>
              <a:t>2.</a:t>
            </a:r>
            <a:r>
              <a:rPr lang="zh-TW" altLang="en-US" sz="1800" dirty="0" smtClean="0">
                <a:solidFill>
                  <a:schemeClr val="tx1"/>
                </a:solidFill>
                <a:latin typeface="微軟正黑體" panose="020B0604030504040204" pitchFamily="34" charset="-120"/>
                <a:ea typeface="微軟正黑體" panose="020B0604030504040204" pitchFamily="34" charset="-120"/>
              </a:rPr>
              <a:t>用戶姓名</a:t>
            </a:r>
            <a:r>
              <a:rPr lang="zh-TW" altLang="en-US" sz="1800" dirty="0">
                <a:solidFill>
                  <a:schemeClr val="tx1"/>
                </a:solidFill>
                <a:latin typeface="微軟正黑體" panose="020B0604030504040204" pitchFamily="34" charset="-120"/>
                <a:ea typeface="微軟正黑體" panose="020B0604030504040204" pitchFamily="34" charset="-120"/>
              </a:rPr>
              <a:t>或名稱、聯絡電話、地址</a:t>
            </a:r>
            <a:r>
              <a:rPr lang="zh-TW" altLang="en-US" sz="1800" dirty="0" smtClean="0">
                <a:solidFill>
                  <a:schemeClr val="tx1"/>
                </a:solidFill>
                <a:latin typeface="微軟正黑體" panose="020B0604030504040204" pitchFamily="34" charset="-120"/>
                <a:ea typeface="微軟正黑體" panose="020B0604030504040204" pitchFamily="34" charset="-120"/>
              </a:rPr>
              <a:t>：依實填寫。用戶姓名或名稱可填寫場所名稱，如</a:t>
            </a:r>
            <a:r>
              <a:rPr lang="zh-TW" altLang="en-US" sz="1800" dirty="0">
                <a:solidFill>
                  <a:schemeClr val="tx1"/>
                </a:solidFill>
                <a:latin typeface="微軟正黑體" panose="020B0604030504040204" pitchFamily="34" charset="-120"/>
                <a:ea typeface="微軟正黑體" panose="020B0604030504040204" pitchFamily="34" charset="-120"/>
              </a:rPr>
              <a:t>：</a:t>
            </a:r>
            <a:r>
              <a:rPr lang="zh-TW" altLang="en-US" sz="1800" dirty="0" smtClean="0">
                <a:solidFill>
                  <a:schemeClr val="tx1"/>
                </a:solidFill>
                <a:latin typeface="微軟正黑體" panose="020B0604030504040204" pitchFamily="34" charset="-120"/>
                <a:ea typeface="微軟正黑體" panose="020B0604030504040204" pitchFamily="34" charset="-120"/>
              </a:rPr>
              <a:t>巷口牛肉麵。如遇個資問題，可填寫簡稱</a:t>
            </a:r>
            <a:r>
              <a:rPr lang="zh-TW" altLang="en-US" sz="1800" dirty="0">
                <a:solidFill>
                  <a:schemeClr val="tx1"/>
                </a:solidFill>
                <a:latin typeface="微軟正黑體" panose="020B0604030504040204" pitchFamily="34" charset="-120"/>
                <a:ea typeface="微軟正黑體" panose="020B0604030504040204" pitchFamily="34" charset="-120"/>
              </a:rPr>
              <a:t>，如</a:t>
            </a:r>
            <a:r>
              <a:rPr lang="zh-TW" altLang="en-US" sz="1800" dirty="0" smtClean="0">
                <a:solidFill>
                  <a:schemeClr val="tx1"/>
                </a:solidFill>
                <a:latin typeface="微軟正黑體" panose="020B0604030504040204" pitchFamily="34" charset="-120"/>
                <a:ea typeface="微軟正黑體" panose="020B0604030504040204" pitchFamily="34" charset="-120"/>
              </a:rPr>
              <a:t>：劉先生。</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lnSpc>
                <a:spcPts val="2000"/>
              </a:lnSpc>
              <a:spcBef>
                <a:spcPts val="300"/>
              </a:spcBef>
              <a:spcAft>
                <a:spcPts val="300"/>
              </a:spcAft>
              <a:defRPr/>
            </a:pPr>
            <a:r>
              <a:rPr lang="en-US" altLang="zh-TW" sz="1800" dirty="0" smtClean="0">
                <a:solidFill>
                  <a:schemeClr val="tx1"/>
                </a:solidFill>
                <a:latin typeface="微軟正黑體" panose="020B0604030504040204" pitchFamily="34" charset="-120"/>
                <a:ea typeface="微軟正黑體" panose="020B0604030504040204" pitchFamily="34" charset="-120"/>
              </a:rPr>
              <a:t>3.</a:t>
            </a:r>
            <a:r>
              <a:rPr lang="zh-TW" altLang="en-US" sz="1800" dirty="0" smtClean="0">
                <a:solidFill>
                  <a:schemeClr val="tx1"/>
                </a:solidFill>
                <a:latin typeface="微軟正黑體" panose="020B0604030504040204" pitchFamily="34" charset="-120"/>
                <a:ea typeface="微軟正黑體" panose="020B0604030504040204" pitchFamily="34" charset="-120"/>
              </a:rPr>
              <a:t>檢查事項及檢查日期：依實供氣檢查情形填寫。若</a:t>
            </a:r>
            <a:r>
              <a:rPr lang="zh-TW" altLang="en-US" sz="1800" dirty="0">
                <a:solidFill>
                  <a:schemeClr val="tx1"/>
                </a:solidFill>
                <a:latin typeface="微軟正黑體" panose="020B0604030504040204" pitchFamily="34" charset="-120"/>
                <a:ea typeface="微軟正黑體" panose="020B0604030504040204" pitchFamily="34" charset="-120"/>
              </a:rPr>
              <a:t>串接使用量達</a:t>
            </a:r>
            <a:r>
              <a:rPr lang="en-US" altLang="zh-TW" sz="1800" dirty="0">
                <a:solidFill>
                  <a:schemeClr val="tx1"/>
                </a:solidFill>
                <a:latin typeface="微軟正黑體" panose="020B0604030504040204" pitchFamily="34" charset="-120"/>
                <a:ea typeface="微軟正黑體" panose="020B0604030504040204" pitchFamily="34" charset="-120"/>
              </a:rPr>
              <a:t>80</a:t>
            </a:r>
            <a:r>
              <a:rPr lang="zh-TW" altLang="en-US" sz="1800" dirty="0">
                <a:solidFill>
                  <a:schemeClr val="tx1"/>
                </a:solidFill>
                <a:latin typeface="微軟正黑體" panose="020B0604030504040204" pitchFamily="34" charset="-120"/>
                <a:ea typeface="微軟正黑體" panose="020B0604030504040204" pitchFamily="34" charset="-120"/>
              </a:rPr>
              <a:t>公斤以上係屬容器串接使用場所</a:t>
            </a:r>
            <a:r>
              <a:rPr lang="zh-TW" altLang="en-US" sz="1800" dirty="0" smtClean="0">
                <a:solidFill>
                  <a:schemeClr val="tx1"/>
                </a:solidFill>
                <a:latin typeface="微軟正黑體" panose="020B0604030504040204" pitchFamily="34" charset="-120"/>
                <a:ea typeface="微軟正黑體" panose="020B0604030504040204" pitchFamily="34" charset="-120"/>
              </a:rPr>
              <a:t>，應填寫檢查</a:t>
            </a:r>
            <a:r>
              <a:rPr lang="zh-TW" altLang="en-US" sz="1800" dirty="0">
                <a:solidFill>
                  <a:schemeClr val="tx1"/>
                </a:solidFill>
                <a:latin typeface="微軟正黑體" panose="020B0604030504040204" pitchFamily="34" charset="-120"/>
                <a:ea typeface="微軟正黑體" panose="020B0604030504040204" pitchFamily="34" charset="-120"/>
              </a:rPr>
              <a:t>事項</a:t>
            </a:r>
            <a:r>
              <a:rPr lang="en-US" altLang="zh-TW" sz="1800" dirty="0" smtClean="0">
                <a:solidFill>
                  <a:schemeClr val="tx1"/>
                </a:solidFill>
                <a:latin typeface="微軟正黑體" panose="020B0604030504040204" pitchFamily="34" charset="-120"/>
                <a:ea typeface="微軟正黑體" panose="020B0604030504040204" pitchFamily="34" charset="-120"/>
              </a:rPr>
              <a:t>5</a:t>
            </a:r>
            <a:r>
              <a:rPr lang="zh-TW" altLang="en-US" sz="1800" dirty="0" smtClean="0">
                <a:solidFill>
                  <a:schemeClr val="tx1"/>
                </a:solidFill>
                <a:latin typeface="微軟正黑體" panose="020B0604030504040204" pitchFamily="34" charset="-120"/>
                <a:ea typeface="微軟正黑體" panose="020B0604030504040204" pitchFamily="34" charset="-120"/>
              </a:rPr>
              <a:t>。如</a:t>
            </a:r>
            <a:r>
              <a:rPr lang="zh-TW" altLang="en-US" sz="1800" dirty="0">
                <a:solidFill>
                  <a:schemeClr val="tx1"/>
                </a:solidFill>
                <a:latin typeface="微軟正黑體" panose="020B0604030504040204" pitchFamily="34" charset="-120"/>
                <a:ea typeface="微軟正黑體" panose="020B0604030504040204" pitchFamily="34" charset="-120"/>
              </a:rPr>
              <a:t>非正常，</a:t>
            </a:r>
            <a:r>
              <a:rPr lang="zh-TW" altLang="en-US" sz="1800" dirty="0" smtClean="0">
                <a:solidFill>
                  <a:schemeClr val="tx1"/>
                </a:solidFill>
                <a:latin typeface="微軟正黑體" panose="020B0604030504040204" pitchFamily="34" charset="-120"/>
                <a:ea typeface="微軟正黑體" panose="020B0604030504040204" pitchFamily="34" charset="-120"/>
              </a:rPr>
              <a:t>應於</a:t>
            </a:r>
            <a:r>
              <a:rPr lang="zh-TW" altLang="en-US" sz="1800" dirty="0">
                <a:solidFill>
                  <a:schemeClr val="tx1"/>
                </a:solidFill>
                <a:latin typeface="微軟正黑體" panose="020B0604030504040204" pitchFamily="34" charset="-120"/>
                <a:ea typeface="微軟正黑體" panose="020B0604030504040204" pitchFamily="34" charset="-120"/>
              </a:rPr>
              <a:t>「需更換</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改善及處理情形」備註說明。</a:t>
            </a:r>
          </a:p>
          <a:p>
            <a:pPr marL="216000" lvl="0" indent="-216000" algn="just" fontAlgn="base">
              <a:lnSpc>
                <a:spcPts val="2000"/>
              </a:lnSpc>
              <a:spcBef>
                <a:spcPts val="300"/>
              </a:spcBef>
              <a:spcAft>
                <a:spcPts val="300"/>
              </a:spcAft>
              <a:defRPr/>
            </a:pPr>
            <a:r>
              <a:rPr lang="en-US" altLang="zh-TW" sz="1800" dirty="0" smtClean="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其他告知事項：除其他外應全部打勾。</a:t>
            </a:r>
          </a:p>
          <a:p>
            <a:pPr marL="216000" lvl="0" indent="-216000" algn="just" fontAlgn="base">
              <a:lnSpc>
                <a:spcPts val="2000"/>
              </a:lnSpc>
              <a:spcBef>
                <a:spcPts val="300"/>
              </a:spcBef>
              <a:spcAft>
                <a:spcPts val="300"/>
              </a:spcAft>
              <a:defRPr/>
            </a:pPr>
            <a:r>
              <a:rPr lang="en-US" altLang="zh-TW" sz="1800" dirty="0" smtClean="0">
                <a:solidFill>
                  <a:schemeClr val="tx1"/>
                </a:solidFill>
                <a:latin typeface="微軟正黑體" panose="020B0604030504040204" pitchFamily="34" charset="-120"/>
                <a:ea typeface="微軟正黑體" panose="020B0604030504040204" pitchFamily="34" charset="-120"/>
              </a:rPr>
              <a:t>5.</a:t>
            </a:r>
            <a:r>
              <a:rPr lang="zh-TW" altLang="en-US" sz="1800" dirty="0" smtClean="0">
                <a:solidFill>
                  <a:schemeClr val="tx1"/>
                </a:solidFill>
                <a:latin typeface="微軟正黑體" panose="020B0604030504040204" pitchFamily="34" charset="-120"/>
                <a:ea typeface="微軟正黑體" panose="020B0604030504040204" pitchFamily="34" charset="-120"/>
              </a:rPr>
              <a:t>用戶簽名、安全技術人員簽名：分別由受檢查用戶、執行檢查安全技術人員簽名。</a:t>
            </a:r>
            <a:endParaRPr lang="en-US" altLang="zh-TW" sz="1800" dirty="0">
              <a:solidFill>
                <a:schemeClr val="tx1"/>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7753771" y="4797152"/>
            <a:ext cx="4224248" cy="432048"/>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27" name="矩形 26"/>
          <p:cNvSpPr/>
          <p:nvPr/>
        </p:nvSpPr>
        <p:spPr>
          <a:xfrm>
            <a:off x="10724351" y="3141910"/>
            <a:ext cx="1253668" cy="432048"/>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28" name="文字方塊 27"/>
          <p:cNvSpPr txBox="1"/>
          <p:nvPr/>
        </p:nvSpPr>
        <p:spPr>
          <a:xfrm>
            <a:off x="408955" y="5462233"/>
            <a:ext cx="6949008" cy="1200329"/>
          </a:xfrm>
          <a:prstGeom prst="rect">
            <a:avLst/>
          </a:prstGeom>
          <a:noFill/>
          <a:ln w="28575">
            <a:solidFill>
              <a:schemeClr val="accent1"/>
            </a:solidFill>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備註：</a:t>
            </a:r>
            <a:endParaRPr lang="en-US" altLang="zh-TW" dirty="0" smtClean="0">
              <a:latin typeface="微軟正黑體" panose="020B0604030504040204" pitchFamily="34" charset="-120"/>
              <a:ea typeface="微軟正黑體" panose="020B0604030504040204" pitchFamily="34" charset="-120"/>
            </a:endParaRPr>
          </a:p>
          <a:p>
            <a:pPr marL="216000" indent="-457200"/>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如遇拒絕簽名情形，應</a:t>
            </a:r>
            <a:r>
              <a:rPr lang="zh-TW" altLang="en-US" dirty="0">
                <a:latin typeface="微軟正黑體" panose="020B0604030504040204" pitchFamily="34" charset="-120"/>
                <a:ea typeface="微軟正黑體" panose="020B0604030504040204" pitchFamily="34" charset="-120"/>
              </a:rPr>
              <a:t>紀錄</a:t>
            </a:r>
            <a:r>
              <a:rPr lang="zh-TW" altLang="en-US" dirty="0" smtClean="0">
                <a:latin typeface="微軟正黑體" panose="020B0604030504040204" pitchFamily="34" charset="-120"/>
                <a:ea typeface="微軟正黑體" panose="020B0604030504040204" pitchFamily="34" charset="-120"/>
              </a:rPr>
              <a:t>其</a:t>
            </a:r>
            <a:r>
              <a:rPr lang="zh-TW" altLang="en-US" dirty="0">
                <a:latin typeface="微軟正黑體" panose="020B0604030504040204" pitchFamily="34" charset="-120"/>
                <a:ea typeface="微軟正黑體" panose="020B0604030504040204" pitchFamily="34" charset="-120"/>
              </a:rPr>
              <a:t>事由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即拒絕</a:t>
            </a:r>
            <a:r>
              <a:rPr lang="zh-TW" altLang="en-US" dirty="0" smtClean="0">
                <a:latin typeface="微軟正黑體" panose="020B0604030504040204" pitchFamily="34" charset="-120"/>
                <a:ea typeface="微軟正黑體" panose="020B0604030504040204" pitchFamily="34" charset="-120"/>
              </a:rPr>
              <a:t>簽名原因</a:t>
            </a:r>
            <a:r>
              <a:rPr lang="en-US" altLang="zh-TW"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，如</a:t>
            </a:r>
            <a:r>
              <a:rPr lang="zh-TW" altLang="en-US"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不</a:t>
            </a:r>
            <a:r>
              <a:rPr lang="zh-TW" altLang="en-US" dirty="0">
                <a:latin typeface="微軟正黑體" panose="020B0604030504040204" pitchFamily="34" charset="-120"/>
                <a:ea typeface="微軟正黑體" panose="020B0604030504040204" pitchFamily="34" charset="-120"/>
              </a:rPr>
              <a:t>同意檢查</a:t>
            </a:r>
            <a:r>
              <a:rPr lang="zh-TW" altLang="en-US" dirty="0" smtClean="0">
                <a:latin typeface="微軟正黑體" panose="020B0604030504040204" pitchFamily="34" charset="-120"/>
                <a:ea typeface="微軟正黑體" panose="020B0604030504040204" pitchFamily="34" charset="-120"/>
              </a:rPr>
              <a:t>事項之結果、不知道規定不敢簽名、怕個人資料外洩等。</a:t>
            </a:r>
            <a:endParaRPr lang="en-US" altLang="zh-TW" dirty="0" smtClean="0">
              <a:latin typeface="微軟正黑體" panose="020B0604030504040204" pitchFamily="34" charset="-120"/>
              <a:ea typeface="微軟正黑體" panose="020B0604030504040204" pitchFamily="34" charset="-120"/>
            </a:endParaRPr>
          </a:p>
          <a:p>
            <a:pPr marL="216000" indent="-457200"/>
            <a:r>
              <a:rPr lang="en-US" altLang="zh-TW" dirty="0" smtClean="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零售業者僅具檢查義務，至</a:t>
            </a:r>
            <a:r>
              <a:rPr lang="zh-TW" altLang="en-US" dirty="0" smtClean="0">
                <a:latin typeface="微軟正黑體" panose="020B0604030504040204" pitchFamily="34" charset="-120"/>
                <a:ea typeface="微軟正黑體" panose="020B0604030504040204" pitchFamily="34" charset="-120"/>
              </a:rPr>
              <a:t>是否更換</a:t>
            </a:r>
            <a:r>
              <a:rPr lang="zh-TW" altLang="en-US" dirty="0">
                <a:latin typeface="微軟正黑體" panose="020B0604030504040204" pitchFamily="34" charset="-120"/>
                <a:ea typeface="微軟正黑體" panose="020B0604030504040204" pitchFamily="34" charset="-120"/>
              </a:rPr>
              <a:t>仍由用戶自行</a:t>
            </a:r>
            <a:r>
              <a:rPr lang="zh-TW" altLang="en-US" dirty="0" smtClean="0">
                <a:latin typeface="微軟正黑體" panose="020B0604030504040204" pitchFamily="34" charset="-120"/>
                <a:ea typeface="微軟正黑體" panose="020B0604030504040204" pitchFamily="34" charset="-120"/>
              </a:rPr>
              <a:t>評估。</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2219640"/>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552" y="1030571"/>
            <a:ext cx="3968962" cy="5571571"/>
          </a:xfrm>
          <a:prstGeom prst="rect">
            <a:avLst/>
          </a:prstGeom>
        </p:spPr>
      </p:pic>
      <p:sp>
        <p:nvSpPr>
          <p:cNvPr id="3" name="投影片編號版面配置區 2"/>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14</a:t>
            </a:fld>
            <a:endParaRPr lang="zh-CN" altLang="en-US" dirty="0">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14" name="矩形 13"/>
          <p:cNvSpPr/>
          <p:nvPr/>
        </p:nvSpPr>
        <p:spPr>
          <a:xfrm>
            <a:off x="5534863" y="1651814"/>
            <a:ext cx="2146900" cy="334301"/>
          </a:xfrm>
          <a:prstGeom prst="rect">
            <a:avLst/>
          </a:prstGeom>
          <a:noFill/>
          <a:ln w="2857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16" name="矩形 15"/>
          <p:cNvSpPr/>
          <p:nvPr/>
        </p:nvSpPr>
        <p:spPr>
          <a:xfrm>
            <a:off x="5573255" y="1958706"/>
            <a:ext cx="3914388" cy="241824"/>
          </a:xfrm>
          <a:prstGeom prst="rect">
            <a:avLst/>
          </a:prstGeom>
          <a:noFill/>
          <a:ln w="2857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17" name="矩形 16"/>
          <p:cNvSpPr/>
          <p:nvPr/>
        </p:nvSpPr>
        <p:spPr>
          <a:xfrm>
            <a:off x="5539203" y="2244358"/>
            <a:ext cx="3932311" cy="1469872"/>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pic>
        <p:nvPicPr>
          <p:cNvPr id="18" name="圖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56" y="1327166"/>
            <a:ext cx="4968552" cy="5238107"/>
          </a:xfrm>
          <a:prstGeom prst="rect">
            <a:avLst/>
          </a:prstGeom>
        </p:spPr>
      </p:pic>
      <p:sp>
        <p:nvSpPr>
          <p:cNvPr id="19" name="矩形 18"/>
          <p:cNvSpPr/>
          <p:nvPr/>
        </p:nvSpPr>
        <p:spPr>
          <a:xfrm>
            <a:off x="313536" y="1030571"/>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3</a:t>
            </a:r>
            <a:endParaRPr lang="zh-TW" altLang="en-US" sz="2200" b="1" dirty="0">
              <a:solidFill>
                <a:srgbClr val="FF0000"/>
              </a:solidFill>
            </a:endParaRPr>
          </a:p>
        </p:txBody>
      </p:sp>
      <p:sp>
        <p:nvSpPr>
          <p:cNvPr id="24" name="矩形 23"/>
          <p:cNvSpPr/>
          <p:nvPr/>
        </p:nvSpPr>
        <p:spPr>
          <a:xfrm>
            <a:off x="925112" y="1620009"/>
            <a:ext cx="2781827" cy="800879"/>
          </a:xfrm>
          <a:prstGeom prst="rect">
            <a:avLst/>
          </a:prstGeom>
          <a:noFill/>
          <a:ln w="2857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25" name="矩形 24"/>
          <p:cNvSpPr/>
          <p:nvPr/>
        </p:nvSpPr>
        <p:spPr>
          <a:xfrm>
            <a:off x="4381496" y="1637363"/>
            <a:ext cx="406128" cy="783525"/>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26" name="矩形 25"/>
          <p:cNvSpPr/>
          <p:nvPr/>
        </p:nvSpPr>
        <p:spPr>
          <a:xfrm>
            <a:off x="3764268" y="1620009"/>
            <a:ext cx="595364" cy="800879"/>
          </a:xfrm>
          <a:prstGeom prst="rect">
            <a:avLst/>
          </a:prstGeom>
          <a:noFill/>
          <a:ln w="28575">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27" name="矩形 26"/>
          <p:cNvSpPr/>
          <p:nvPr/>
        </p:nvSpPr>
        <p:spPr>
          <a:xfrm>
            <a:off x="7157907" y="5589239"/>
            <a:ext cx="2313607" cy="204005"/>
          </a:xfrm>
          <a:prstGeom prst="rect">
            <a:avLst/>
          </a:prstGeom>
          <a:noFill/>
          <a:ln w="28575">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28" name="矩形 27"/>
          <p:cNvSpPr/>
          <p:nvPr/>
        </p:nvSpPr>
        <p:spPr>
          <a:xfrm>
            <a:off x="4826504" y="1620009"/>
            <a:ext cx="491096" cy="800879"/>
          </a:xfrm>
          <a:prstGeom prst="rect">
            <a:avLst/>
          </a:prstGeom>
          <a:noFill/>
          <a:ln w="28575">
            <a:solidFill>
              <a:srgbClr val="01ACB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29" name="矩形 28"/>
          <p:cNvSpPr/>
          <p:nvPr/>
        </p:nvSpPr>
        <p:spPr>
          <a:xfrm>
            <a:off x="5824599" y="3246950"/>
            <a:ext cx="3646916" cy="467280"/>
          </a:xfrm>
          <a:prstGeom prst="rect">
            <a:avLst/>
          </a:prstGeom>
          <a:noFill/>
          <a:ln w="28575">
            <a:solidFill>
              <a:srgbClr val="01ACB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30" name="矩形 29"/>
          <p:cNvSpPr/>
          <p:nvPr/>
        </p:nvSpPr>
        <p:spPr>
          <a:xfrm>
            <a:off x="5486423" y="4900546"/>
            <a:ext cx="3985091" cy="341550"/>
          </a:xfrm>
          <a:prstGeom prst="rect">
            <a:avLst/>
          </a:prstGeom>
          <a:noFill/>
          <a:ln w="28575">
            <a:solidFill>
              <a:srgbClr val="01ACB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31" name="矩形 30"/>
          <p:cNvSpPr/>
          <p:nvPr/>
        </p:nvSpPr>
        <p:spPr>
          <a:xfrm>
            <a:off x="5435845" y="925252"/>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a:solidFill>
                  <a:srgbClr val="FF0000"/>
                </a:solidFill>
                <a:latin typeface="微軟正黑體" panose="020B0604030504040204" pitchFamily="34" charset="-120"/>
                <a:ea typeface="微軟正黑體" panose="020B0604030504040204" pitchFamily="34" charset="-120"/>
              </a:rPr>
              <a:t>4</a:t>
            </a:r>
            <a:endParaRPr lang="zh-TW" altLang="en-US" sz="2200" b="1" dirty="0">
              <a:solidFill>
                <a:srgbClr val="FF0000"/>
              </a:solidFill>
            </a:endParaRPr>
          </a:p>
        </p:txBody>
      </p:sp>
      <p:sp>
        <p:nvSpPr>
          <p:cNvPr id="33" name="文字方塊 32"/>
          <p:cNvSpPr txBox="1"/>
          <p:nvPr/>
        </p:nvSpPr>
        <p:spPr>
          <a:xfrm>
            <a:off x="9749666" y="1461458"/>
            <a:ext cx="2013181" cy="3477875"/>
          </a:xfrm>
          <a:prstGeom prst="rect">
            <a:avLst/>
          </a:prstGeom>
          <a:noFill/>
          <a:ln w="28575">
            <a:solidFill>
              <a:schemeClr val="accent1"/>
            </a:solidFill>
          </a:ln>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備註：</a:t>
            </a:r>
            <a:endParaRPr lang="en-US" altLang="zh-TW" sz="2000" dirty="0">
              <a:latin typeface="微軟正黑體" panose="020B0604030504040204" pitchFamily="34" charset="-120"/>
              <a:ea typeface="微軟正黑體" panose="020B0604030504040204" pitchFamily="34" charset="-120"/>
            </a:endParaRPr>
          </a:p>
          <a:p>
            <a:pPr marL="216000" indent="-216000"/>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附表</a:t>
            </a:r>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latin typeface="微軟正黑體" panose="020B0604030504040204" pitchFamily="34" charset="-120"/>
                <a:ea typeface="微軟正黑體" panose="020B0604030504040204" pitchFamily="34" charset="-120"/>
              </a:rPr>
              <a:t>應依附表</a:t>
            </a:r>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相關資料填寫。</a:t>
            </a:r>
            <a:endParaRPr lang="en-US" altLang="zh-TW" sz="2000" dirty="0" smtClean="0">
              <a:latin typeface="微軟正黑體" panose="020B0604030504040204" pitchFamily="34" charset="-120"/>
              <a:ea typeface="微軟正黑體" panose="020B0604030504040204" pitchFamily="34" charset="-120"/>
            </a:endParaRPr>
          </a:p>
          <a:p>
            <a:pPr marL="216000" indent="-216000"/>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串接</a:t>
            </a:r>
            <a:r>
              <a:rPr lang="zh-TW" altLang="en-US" sz="2000" dirty="0">
                <a:latin typeface="微軟正黑體" panose="020B0604030504040204" pitchFamily="34" charset="-120"/>
                <a:ea typeface="微軟正黑體" panose="020B0604030504040204" pitchFamily="34" charset="-120"/>
              </a:rPr>
              <a:t>使用量達</a:t>
            </a:r>
            <a:r>
              <a:rPr lang="en-US" altLang="zh-TW" sz="2000" dirty="0">
                <a:latin typeface="微軟正黑體" panose="020B0604030504040204" pitchFamily="34" charset="-120"/>
                <a:ea typeface="微軟正黑體" panose="020B0604030504040204" pitchFamily="34" charset="-120"/>
              </a:rPr>
              <a:t>80</a:t>
            </a:r>
            <a:r>
              <a:rPr lang="zh-TW" altLang="en-US" sz="2000" dirty="0">
                <a:latin typeface="微軟正黑體" panose="020B0604030504040204" pitchFamily="34" charset="-120"/>
                <a:ea typeface="微軟正黑體" panose="020B0604030504040204" pitchFamily="34" charset="-120"/>
              </a:rPr>
              <a:t>公斤以上係屬容器串接使用</a:t>
            </a:r>
            <a:r>
              <a:rPr lang="zh-TW" altLang="en-US" sz="2000" dirty="0" smtClean="0">
                <a:latin typeface="微軟正黑體" panose="020B0604030504040204" pitchFamily="34" charset="-120"/>
                <a:ea typeface="微軟正黑體" panose="020B0604030504040204" pitchFamily="34" charset="-120"/>
              </a:rPr>
              <a:t>場所，</a:t>
            </a:r>
            <a:r>
              <a:rPr lang="zh-TW" altLang="en-US" sz="2000" dirty="0">
                <a:latin typeface="微軟正黑體" panose="020B0604030504040204" pitchFamily="34" charset="-120"/>
                <a:ea typeface="微軟正黑體" panose="020B0604030504040204" pitchFamily="34" charset="-120"/>
              </a:rPr>
              <a:t>可於</a:t>
            </a:r>
            <a:r>
              <a:rPr lang="zh-TW" altLang="en-US" sz="2000" dirty="0" smtClean="0">
                <a:latin typeface="微軟正黑體" panose="020B0604030504040204" pitchFamily="34" charset="-120"/>
                <a:ea typeface="微軟正黑體" panose="020B0604030504040204" pitchFamily="34" charset="-120"/>
              </a:rPr>
              <a:t>附表</a:t>
            </a:r>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藍框處予以備註</a:t>
            </a:r>
            <a:r>
              <a:rPr lang="zh-TW" altLang="en-US" sz="2000" dirty="0">
                <a:latin typeface="微軟正黑體" panose="020B0604030504040204" pitchFamily="34" charset="-120"/>
                <a:ea typeface="微軟正黑體" panose="020B0604030504040204" pitchFamily="34" charset="-120"/>
              </a:rPr>
              <a:t>串接使用</a:t>
            </a:r>
            <a:r>
              <a:rPr lang="zh-TW" altLang="en-US" sz="2000" dirty="0" smtClean="0">
                <a:latin typeface="微軟正黑體" panose="020B0604030504040204" pitchFamily="34" charset="-120"/>
                <a:ea typeface="微軟正黑體" panose="020B0604030504040204" pitchFamily="34" charset="-120"/>
              </a:rPr>
              <a:t>量數值。</a:t>
            </a:r>
            <a:endParaRPr lang="en-US" altLang="zh-TW" sz="20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56123583"/>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599" y="3093392"/>
            <a:ext cx="4746610" cy="3504254"/>
          </a:xfrm>
          <a:prstGeom prst="rect">
            <a:avLst/>
          </a:prstGeom>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14215" y="1463943"/>
            <a:ext cx="9606596" cy="1682038"/>
            <a:chOff x="-1520820" y="132834"/>
            <a:chExt cx="4616795" cy="2570859"/>
          </a:xfrm>
        </p:grpSpPr>
        <p:sp>
          <p:nvSpPr>
            <p:cNvPr id="88" name="Shape 47780"/>
            <p:cNvSpPr/>
            <p:nvPr/>
          </p:nvSpPr>
          <p:spPr>
            <a:xfrm>
              <a:off x="-1517737" y="1456069"/>
              <a:ext cx="3086581" cy="12476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lgn="just" fontAlgn="base">
                <a:spcBef>
                  <a:spcPts val="500"/>
                </a:spcBef>
                <a:spcAft>
                  <a:spcPct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應依實際灌裝情形填寫分裝場名稱、地址，另外備置</a:t>
              </a:r>
              <a:r>
                <a:rPr lang="en-US" altLang="zh-TW" sz="2000" dirty="0" smtClean="0">
                  <a:solidFill>
                    <a:schemeClr val="tx1"/>
                  </a:solidFill>
                  <a:latin typeface="微軟正黑體" panose="020B0604030504040204" pitchFamily="34" charset="-120"/>
                  <a:ea typeface="微軟正黑體" panose="020B0604030504040204" pitchFamily="34" charset="-120"/>
                </a:rPr>
                <a:t>1</a:t>
              </a:r>
              <a:r>
                <a:rPr lang="zh-TW" altLang="en-US" sz="2000" dirty="0" smtClean="0">
                  <a:solidFill>
                    <a:schemeClr val="tx1"/>
                  </a:solidFill>
                  <a:latin typeface="微軟正黑體" panose="020B0604030504040204" pitchFamily="34" charset="-120"/>
                  <a:ea typeface="微軟正黑體" panose="020B0604030504040204" pitchFamily="34" charset="-120"/>
                </a:rPr>
                <a:t>年內相關收據或灌氣證明等佐證資料。</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520820" y="132834"/>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四</a:t>
              </a:r>
              <a:r>
                <a:rPr lang="zh-TW" altLang="en-US" sz="2800" b="1" dirty="0" smtClean="0">
                  <a:solidFill>
                    <a:schemeClr val="accent1"/>
                  </a:solidFill>
                  <a:latin typeface="微軟正黑體" panose="020B0604030504040204" pitchFamily="34" charset="-120"/>
                  <a:ea typeface="微軟正黑體" panose="020B0604030504040204" pitchFamily="34" charset="-120"/>
                </a:rPr>
                <a:t>、</a:t>
              </a:r>
              <a:r>
                <a:rPr lang="zh-TW" altLang="en-US" sz="2800" b="1" dirty="0">
                  <a:solidFill>
                    <a:schemeClr val="accent1"/>
                  </a:solidFill>
                  <a:latin typeface="微軟正黑體" panose="020B0604030504040204" pitchFamily="34" charset="-120"/>
                  <a:ea typeface="微軟正黑體" panose="020B0604030504040204" pitchFamily="34" charset="-120"/>
                </a:rPr>
                <a:t>資料製作內容填寫說明</a:t>
              </a:r>
              <a:endParaRPr lang="en-US" altLang="zh-TW" sz="2800" b="1" dirty="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六</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灌</a:t>
              </a:r>
              <a:r>
                <a:rPr lang="zh-TW" altLang="en-US" sz="2800" b="1" dirty="0">
                  <a:solidFill>
                    <a:srgbClr val="7030A0"/>
                  </a:solidFill>
                  <a:latin typeface="微軟正黑體" panose="020B0604030504040204" pitchFamily="34" charset="-120"/>
                  <a:ea typeface="微軟正黑體" panose="020B0604030504040204" pitchFamily="34" charset="-120"/>
                </a:rPr>
                <a:t>裝證明</a:t>
              </a:r>
              <a:r>
                <a:rPr lang="zh-TW" altLang="en-US" sz="2800" b="1" dirty="0" smtClean="0">
                  <a:solidFill>
                    <a:srgbClr val="7030A0"/>
                  </a:solidFill>
                  <a:latin typeface="微軟正黑體" panose="020B0604030504040204" pitchFamily="34" charset="-120"/>
                  <a:ea typeface="微軟正黑體" panose="020B0604030504040204" pitchFamily="34" charset="-120"/>
                </a:rPr>
                <a:t>資料</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附表</a:t>
              </a:r>
              <a:r>
                <a:rPr lang="en-US" altLang="zh-TW" sz="2800" b="1" dirty="0" smtClean="0">
                  <a:solidFill>
                    <a:srgbClr val="7030A0"/>
                  </a:solidFill>
                  <a:latin typeface="微軟正黑體" panose="020B0604030504040204" pitchFamily="34" charset="-120"/>
                  <a:ea typeface="微軟正黑體" panose="020B0604030504040204" pitchFamily="34" charset="-120"/>
                </a:rPr>
                <a:t>1)</a:t>
              </a:r>
              <a:endParaRPr lang="zh-TW" altLang="en-US" sz="2800" b="1" dirty="0">
                <a:solidFill>
                  <a:srgbClr val="7030A0"/>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p:txBody>
        </p:sp>
      </p:grpSp>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241" y="1340768"/>
            <a:ext cx="4467449" cy="5061802"/>
          </a:xfrm>
          <a:prstGeom prst="rect">
            <a:avLst/>
          </a:prstGeom>
        </p:spPr>
      </p:pic>
      <p:sp>
        <p:nvSpPr>
          <p:cNvPr id="16" name="矩形 15"/>
          <p:cNvSpPr/>
          <p:nvPr/>
        </p:nvSpPr>
        <p:spPr>
          <a:xfrm>
            <a:off x="7573241" y="3731779"/>
            <a:ext cx="4467449" cy="1056215"/>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7" name="矩形 16"/>
          <p:cNvSpPr/>
          <p:nvPr/>
        </p:nvSpPr>
        <p:spPr>
          <a:xfrm>
            <a:off x="3163846" y="3223370"/>
            <a:ext cx="936104" cy="433788"/>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8" name="矩形 17"/>
          <p:cNvSpPr/>
          <p:nvPr/>
        </p:nvSpPr>
        <p:spPr>
          <a:xfrm>
            <a:off x="4681414" y="5877272"/>
            <a:ext cx="1072197" cy="576064"/>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6" name="文字方塊 5"/>
          <p:cNvSpPr txBox="1"/>
          <p:nvPr/>
        </p:nvSpPr>
        <p:spPr>
          <a:xfrm>
            <a:off x="4145360" y="3314830"/>
            <a:ext cx="846707" cy="400110"/>
          </a:xfrm>
          <a:prstGeom prst="rect">
            <a:avLst/>
          </a:prstGeom>
          <a:noFill/>
        </p:spPr>
        <p:txBody>
          <a:bodyPr wrap="none" rtlCol="0">
            <a:spAutoFit/>
          </a:bodyPr>
          <a:lstStyle/>
          <a:p>
            <a:r>
              <a:rPr lang="en-US" altLang="zh-TW" sz="2000" b="1" dirty="0" smtClean="0">
                <a:solidFill>
                  <a:srgbClr val="FF0000"/>
                </a:solidFill>
                <a:latin typeface="微軟正黑體" panose="020B0604030504040204" pitchFamily="34" charset="-120"/>
                <a:ea typeface="微軟正黑體" panose="020B0604030504040204" pitchFamily="34" charset="-120"/>
              </a:rPr>
              <a:t>1</a:t>
            </a:r>
            <a:r>
              <a:rPr lang="zh-TW" altLang="en-US" sz="2000" b="1" dirty="0" smtClean="0">
                <a:solidFill>
                  <a:srgbClr val="FF0000"/>
                </a:solidFill>
                <a:latin typeface="微軟正黑體" panose="020B0604030504040204" pitchFamily="34" charset="-120"/>
                <a:ea typeface="微軟正黑體" panose="020B0604030504040204" pitchFamily="34" charset="-120"/>
              </a:rPr>
              <a:t>年內</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15</a:t>
            </a:fld>
            <a:endParaRPr lang="zh-CN" altLang="en-US" dirty="0">
              <a:solidFill>
                <a:prstClr val="black">
                  <a:tint val="75000"/>
                </a:prstClr>
              </a:solidFill>
            </a:endParaRPr>
          </a:p>
        </p:txBody>
      </p:sp>
      <p:sp>
        <p:nvSpPr>
          <p:cNvPr id="21" name="矩形 20"/>
          <p:cNvSpPr/>
          <p:nvPr/>
        </p:nvSpPr>
        <p:spPr>
          <a:xfrm>
            <a:off x="7427968" y="1252351"/>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1</a:t>
            </a:r>
            <a:endParaRPr lang="zh-TW" altLang="en-US" sz="2200" b="1" dirty="0">
              <a:solidFill>
                <a:srgbClr val="FF0000"/>
              </a:solidFill>
            </a:endParaRPr>
          </a:p>
        </p:txBody>
      </p:sp>
      <p:sp>
        <p:nvSpPr>
          <p:cNvPr id="15"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Tree>
    <p:extLst>
      <p:ext uri="{BB962C8B-B14F-4D97-AF65-F5344CB8AC3E}">
        <p14:creationId xmlns:p14="http://schemas.microsoft.com/office/powerpoint/2010/main" val="3077032493"/>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87440" y="1327526"/>
            <a:ext cx="9643971" cy="1705231"/>
            <a:chOff x="-1508887" y="300720"/>
            <a:chExt cx="4634757" cy="2606309"/>
          </a:xfrm>
        </p:grpSpPr>
        <p:sp>
          <p:nvSpPr>
            <p:cNvPr id="88" name="Shape 47780"/>
            <p:cNvSpPr/>
            <p:nvPr/>
          </p:nvSpPr>
          <p:spPr>
            <a:xfrm>
              <a:off x="-1508887" y="1659403"/>
              <a:ext cx="1923395"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16000" lvl="0" indent="-216000" algn="just" fontAlgn="base">
                <a:spcBef>
                  <a:spcPts val="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1.</a:t>
              </a:r>
              <a:r>
                <a:rPr lang="zh-TW" altLang="en-US" sz="2000" dirty="0" smtClean="0">
                  <a:solidFill>
                    <a:schemeClr val="tx1"/>
                  </a:solidFill>
                  <a:latin typeface="微軟正黑體" panose="020B0604030504040204" pitchFamily="34" charset="-120"/>
                  <a:ea typeface="微軟正黑體" panose="020B0604030504040204" pitchFamily="34" charset="-120"/>
                </a:rPr>
                <a:t>依</a:t>
              </a:r>
              <a:r>
                <a:rPr lang="zh-TW" altLang="en-US" sz="2000" dirty="0">
                  <a:solidFill>
                    <a:schemeClr val="tx1"/>
                  </a:solidFill>
                  <a:latin typeface="微軟正黑體" panose="020B0604030504040204" pitchFamily="34" charset="-120"/>
                  <a:ea typeface="微軟正黑體" panose="020B0604030504040204" pitchFamily="34" charset="-120"/>
                </a:rPr>
                <a:t>所屬</a:t>
              </a:r>
              <a:r>
                <a:rPr lang="zh-TW" altLang="en-US" sz="2000" dirty="0" smtClean="0">
                  <a:solidFill>
                    <a:schemeClr val="tx1"/>
                  </a:solidFill>
                  <a:latin typeface="微軟正黑體" panose="020B0604030504040204" pitchFamily="34" charset="-120"/>
                  <a:ea typeface="微軟正黑體" panose="020B0604030504040204" pitchFamily="34" charset="-120"/>
                </a:rPr>
                <a:t>安全</a:t>
              </a:r>
              <a:r>
                <a:rPr lang="zh-TW" altLang="en-US" sz="2000" dirty="0">
                  <a:solidFill>
                    <a:schemeClr val="tx1"/>
                  </a:solidFill>
                  <a:latin typeface="微軟正黑體" panose="020B0604030504040204" pitchFamily="34" charset="-120"/>
                  <a:ea typeface="微軟正黑體" panose="020B0604030504040204" pitchFamily="34" charset="-120"/>
                </a:rPr>
                <a:t>技術人員合格證書填寫</a:t>
              </a:r>
              <a:r>
                <a:rPr lang="zh-TW" altLang="en-US" sz="2000" dirty="0" smtClean="0">
                  <a:solidFill>
                    <a:schemeClr val="tx1"/>
                  </a:solidFill>
                  <a:latin typeface="微軟正黑體" panose="020B0604030504040204" pitchFamily="34" charset="-120"/>
                  <a:ea typeface="微軟正黑體" panose="020B0604030504040204" pitchFamily="34" charset="-120"/>
                </a:rPr>
                <a:t>證書字號。</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spcBef>
                  <a:spcPts val="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2.</a:t>
              </a:r>
              <a:r>
                <a:rPr lang="zh-TW" altLang="en-US" sz="2000" dirty="0" smtClean="0">
                  <a:solidFill>
                    <a:schemeClr val="tx1"/>
                  </a:solidFill>
                  <a:latin typeface="微軟正黑體" panose="020B0604030504040204" pitchFamily="34" charset="-120"/>
                  <a:ea typeface="微軟正黑體" panose="020B0604030504040204" pitchFamily="34" charset="-120"/>
                </a:rPr>
                <a:t>應</a:t>
              </a:r>
              <a:r>
                <a:rPr lang="zh-TW" altLang="en-US" sz="2000" dirty="0">
                  <a:solidFill>
                    <a:schemeClr val="tx1"/>
                  </a:solidFill>
                  <a:latin typeface="微軟正黑體" panose="020B0604030504040204" pitchFamily="34" charset="-120"/>
                  <a:ea typeface="微軟正黑體" panose="020B0604030504040204" pitchFamily="34" charset="-120"/>
                </a:rPr>
                <a:t>為專任，不得同時任職於其他零售業。但零售業營業場所位於同一地址時，不在此限。</a:t>
              </a:r>
            </a:p>
            <a:p>
              <a:pPr marL="216000" lvl="0" indent="-216000" algn="just" fontAlgn="base">
                <a:spcBef>
                  <a:spcPts val="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3.</a:t>
              </a:r>
              <a:r>
                <a:rPr lang="zh-TW" altLang="en-US" sz="2000" dirty="0" smtClean="0">
                  <a:solidFill>
                    <a:schemeClr val="tx1"/>
                  </a:solidFill>
                  <a:latin typeface="微軟正黑體" panose="020B0604030504040204" pitchFamily="34" charset="-120"/>
                  <a:ea typeface="微軟正黑體" panose="020B0604030504040204" pitchFamily="34" charset="-120"/>
                </a:rPr>
                <a:t>初訓或最後一次複訓日期應於</a:t>
              </a:r>
              <a:r>
                <a:rPr lang="en-US" altLang="zh-TW" sz="2000" dirty="0" smtClean="0">
                  <a:solidFill>
                    <a:schemeClr val="tx1"/>
                  </a:solidFill>
                  <a:latin typeface="微軟正黑體" panose="020B0604030504040204" pitchFamily="34" charset="-120"/>
                  <a:ea typeface="微軟正黑體" panose="020B0604030504040204" pitchFamily="34" charset="-120"/>
                </a:rPr>
                <a:t>2</a:t>
              </a:r>
              <a:r>
                <a:rPr lang="zh-TW" altLang="en-US" sz="2000" dirty="0" smtClean="0">
                  <a:solidFill>
                    <a:schemeClr val="tx1"/>
                  </a:solidFill>
                  <a:latin typeface="微軟正黑體" panose="020B0604030504040204" pitchFamily="34" charset="-120"/>
                  <a:ea typeface="微軟正黑體" panose="020B0604030504040204" pitchFamily="34" charset="-120"/>
                </a:rPr>
                <a:t>年內。</a:t>
              </a:r>
              <a:endParaRPr lang="zh-TW" altLang="en-US" sz="2000" dirty="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90925" y="300720"/>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四、資料製作內容填寫</a:t>
              </a:r>
              <a:r>
                <a:rPr lang="zh-TW" altLang="en-US" sz="2800" b="1" dirty="0" smtClean="0">
                  <a:solidFill>
                    <a:schemeClr val="accent1"/>
                  </a:solidFill>
                  <a:latin typeface="微軟正黑體" panose="020B0604030504040204" pitchFamily="34" charset="-120"/>
                  <a:ea typeface="微軟正黑體" panose="020B0604030504040204" pitchFamily="34" charset="-120"/>
                </a:rPr>
                <a:t>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七</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安全</a:t>
              </a:r>
              <a:r>
                <a:rPr lang="zh-TW" altLang="en-US" sz="2800" b="1" dirty="0">
                  <a:solidFill>
                    <a:srgbClr val="7030A0"/>
                  </a:solidFill>
                  <a:latin typeface="微軟正黑體" panose="020B0604030504040204" pitchFamily="34" charset="-120"/>
                  <a:ea typeface="微軟正黑體" panose="020B0604030504040204" pitchFamily="34" charset="-120"/>
                </a:rPr>
                <a:t>技術人員管理</a:t>
              </a:r>
              <a:r>
                <a:rPr lang="zh-TW" altLang="en-US" sz="2800" b="1" dirty="0" smtClean="0">
                  <a:solidFill>
                    <a:srgbClr val="7030A0"/>
                  </a:solidFill>
                  <a:latin typeface="微軟正黑體" panose="020B0604030504040204" pitchFamily="34" charset="-120"/>
                  <a:ea typeface="微軟正黑體" panose="020B0604030504040204" pitchFamily="34" charset="-120"/>
                </a:rPr>
                <a:t>資料</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附表</a:t>
              </a:r>
              <a:r>
                <a:rPr lang="en-US" altLang="zh-TW" sz="2800" b="1" dirty="0" smtClean="0">
                  <a:solidFill>
                    <a:srgbClr val="7030A0"/>
                  </a:solidFill>
                  <a:latin typeface="微軟正黑體" panose="020B0604030504040204" pitchFamily="34" charset="-120"/>
                  <a:ea typeface="微軟正黑體" panose="020B0604030504040204" pitchFamily="34" charset="-120"/>
                </a:rPr>
                <a:t>1)</a:t>
              </a:r>
              <a:endParaRPr lang="zh-TW" altLang="en-US" sz="2800" b="1" dirty="0">
                <a:solidFill>
                  <a:srgbClr val="7030A0"/>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p:txBody>
        </p:sp>
      </p:grpSp>
      <p:pic>
        <p:nvPicPr>
          <p:cNvPr id="13" name="圖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3210" y="1412776"/>
            <a:ext cx="4531002" cy="5133810"/>
          </a:xfrm>
          <a:prstGeom prst="rect">
            <a:avLst/>
          </a:prstGeom>
        </p:spPr>
      </p:pic>
      <p:sp>
        <p:nvSpPr>
          <p:cNvPr id="16" name="矩形 15"/>
          <p:cNvSpPr/>
          <p:nvPr/>
        </p:nvSpPr>
        <p:spPr>
          <a:xfrm>
            <a:off x="7183209" y="4812104"/>
            <a:ext cx="4531003" cy="525350"/>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636" y="3649280"/>
            <a:ext cx="2277827" cy="3084786"/>
          </a:xfrm>
          <a:prstGeom prst="rect">
            <a:avLst/>
          </a:prstGeom>
        </p:spPr>
      </p:pic>
      <p:sp>
        <p:nvSpPr>
          <p:cNvPr id="22" name="矩形 21"/>
          <p:cNvSpPr/>
          <p:nvPr/>
        </p:nvSpPr>
        <p:spPr>
          <a:xfrm>
            <a:off x="4795432" y="5445224"/>
            <a:ext cx="2149031" cy="216024"/>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16</a:t>
            </a:fld>
            <a:endParaRPr lang="zh-CN" altLang="en-US" dirty="0">
              <a:solidFill>
                <a:prstClr val="black">
                  <a:tint val="75000"/>
                </a:prstClr>
              </a:solidFill>
            </a:endParaRPr>
          </a:p>
        </p:txBody>
      </p:sp>
      <p:sp>
        <p:nvSpPr>
          <p:cNvPr id="18" name="文字方塊 17"/>
          <p:cNvSpPr txBox="1"/>
          <p:nvPr/>
        </p:nvSpPr>
        <p:spPr>
          <a:xfrm>
            <a:off x="629188" y="4812104"/>
            <a:ext cx="3718690" cy="1554272"/>
          </a:xfrm>
          <a:prstGeom prst="rect">
            <a:avLst/>
          </a:prstGeom>
          <a:noFill/>
          <a:ln w="28575">
            <a:solidFill>
              <a:schemeClr val="accent1"/>
            </a:solidFill>
          </a:ln>
        </p:spPr>
        <p:txBody>
          <a:bodyPr wrap="square" rtlCol="0">
            <a:spAutoFit/>
          </a:bodyPr>
          <a:lstStyle/>
          <a:p>
            <a:r>
              <a:rPr lang="zh-TW" altLang="en-US" sz="1900" dirty="0" smtClean="0">
                <a:latin typeface="微軟正黑體" panose="020B0604030504040204" pitchFamily="34" charset="-120"/>
                <a:ea typeface="微軟正黑體" panose="020B0604030504040204" pitchFamily="34" charset="-120"/>
              </a:rPr>
              <a:t>網路系統便利功能：介接安全技術人員訓練單位上傳資料，零售業僅須輸入人員姓名及身分證字號，即可自動帶入瓦斯行安全技術人員證書字號等訓練資料。</a:t>
            </a:r>
            <a:endParaRPr lang="en-US" altLang="zh-TW" sz="1900" dirty="0" smtClean="0">
              <a:latin typeface="微軟正黑體" panose="020B0604030504040204" pitchFamily="34" charset="-120"/>
              <a:ea typeface="微軟正黑體" panose="020B0604030504040204" pitchFamily="34" charset="-120"/>
            </a:endParaRPr>
          </a:p>
        </p:txBody>
      </p:sp>
      <p:sp>
        <p:nvSpPr>
          <p:cNvPr id="21" name="矩形 20"/>
          <p:cNvSpPr/>
          <p:nvPr/>
        </p:nvSpPr>
        <p:spPr>
          <a:xfrm>
            <a:off x="7099023" y="1335355"/>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1</a:t>
            </a:r>
            <a:endParaRPr lang="zh-TW" altLang="en-US" sz="2200" b="1" dirty="0">
              <a:solidFill>
                <a:srgbClr val="FF0000"/>
              </a:solidFill>
            </a:endParaRPr>
          </a:p>
        </p:txBody>
      </p:sp>
      <p:sp>
        <p:nvSpPr>
          <p:cNvPr id="23"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pic>
        <p:nvPicPr>
          <p:cNvPr id="6" name="圖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9259" y="2186084"/>
            <a:ext cx="2399788" cy="1575685"/>
          </a:xfrm>
          <a:prstGeom prst="rect">
            <a:avLst/>
          </a:prstGeom>
        </p:spPr>
      </p:pic>
      <p:sp>
        <p:nvSpPr>
          <p:cNvPr id="19" name="矩形 18"/>
          <p:cNvSpPr/>
          <p:nvPr/>
        </p:nvSpPr>
        <p:spPr>
          <a:xfrm>
            <a:off x="6251671" y="3185705"/>
            <a:ext cx="931538" cy="576064"/>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Tree>
    <p:extLst>
      <p:ext uri="{BB962C8B-B14F-4D97-AF65-F5344CB8AC3E}">
        <p14:creationId xmlns:p14="http://schemas.microsoft.com/office/powerpoint/2010/main" val="3123860767"/>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192" y="2132856"/>
            <a:ext cx="3197052" cy="4509120"/>
          </a:xfrm>
          <a:prstGeom prst="rect">
            <a:avLst/>
          </a:prstGeom>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61636" y="1412776"/>
            <a:ext cx="9606596" cy="1768291"/>
            <a:chOff x="-1498030" y="54629"/>
            <a:chExt cx="4616795" cy="2702690"/>
          </a:xfrm>
        </p:grpSpPr>
        <p:sp>
          <p:nvSpPr>
            <p:cNvPr id="88" name="Shape 47780"/>
            <p:cNvSpPr/>
            <p:nvPr/>
          </p:nvSpPr>
          <p:spPr>
            <a:xfrm>
              <a:off x="-1498030" y="1509693"/>
              <a:ext cx="1151287"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lgn="just" fontAlgn="base">
                <a:spcBef>
                  <a:spcPts val="500"/>
                </a:spcBef>
                <a:spcAft>
                  <a:spcPct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依實際保險證明填寫保險公司名稱、保險單號碼。</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98030" y="54629"/>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四、資料製作內容填寫說明</a:t>
              </a:r>
              <a:endParaRPr lang="en-US" altLang="zh-TW" sz="2800" b="1" dirty="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八</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投保</a:t>
              </a:r>
              <a:r>
                <a:rPr lang="zh-TW" altLang="en-US" sz="2800" b="1" dirty="0">
                  <a:solidFill>
                    <a:srgbClr val="7030A0"/>
                  </a:solidFill>
                  <a:latin typeface="微軟正黑體" panose="020B0604030504040204" pitchFamily="34" charset="-120"/>
                  <a:ea typeface="微軟正黑體" panose="020B0604030504040204" pitchFamily="34" charset="-120"/>
                </a:rPr>
                <a:t>公共意外責任險證明</a:t>
              </a:r>
              <a:r>
                <a:rPr lang="zh-TW" altLang="en-US" sz="2800" b="1" dirty="0" smtClean="0">
                  <a:solidFill>
                    <a:srgbClr val="7030A0"/>
                  </a:solidFill>
                  <a:latin typeface="微軟正黑體" panose="020B0604030504040204" pitchFamily="34" charset="-120"/>
                  <a:ea typeface="微軟正黑體" panose="020B0604030504040204" pitchFamily="34" charset="-120"/>
                </a:rPr>
                <a:t>文件</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附表</a:t>
              </a:r>
              <a:r>
                <a:rPr lang="en-US" altLang="zh-TW" sz="2800" b="1" dirty="0" smtClean="0">
                  <a:solidFill>
                    <a:srgbClr val="7030A0"/>
                  </a:solidFill>
                  <a:latin typeface="微軟正黑體" panose="020B0604030504040204" pitchFamily="34" charset="-120"/>
                  <a:ea typeface="微軟正黑體" panose="020B0604030504040204" pitchFamily="34" charset="-120"/>
                </a:rPr>
                <a:t>1)</a:t>
              </a:r>
              <a:endParaRPr lang="zh-TW" altLang="en-US" sz="2800" b="1" dirty="0">
                <a:solidFill>
                  <a:srgbClr val="7030A0"/>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p:txBody>
        </p:sp>
      </p:grpSp>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210" y="1412776"/>
            <a:ext cx="4531002" cy="5133810"/>
          </a:xfrm>
          <a:prstGeom prst="rect">
            <a:avLst/>
          </a:prstGeom>
        </p:spPr>
      </p:pic>
      <p:sp>
        <p:nvSpPr>
          <p:cNvPr id="16" name="矩形 15"/>
          <p:cNvSpPr/>
          <p:nvPr/>
        </p:nvSpPr>
        <p:spPr>
          <a:xfrm>
            <a:off x="7189451" y="5342652"/>
            <a:ext cx="4524762" cy="709192"/>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2" name="矩形 11"/>
          <p:cNvSpPr/>
          <p:nvPr/>
        </p:nvSpPr>
        <p:spPr>
          <a:xfrm>
            <a:off x="5087713" y="5532956"/>
            <a:ext cx="1873970" cy="272308"/>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4" name="矩形 13"/>
          <p:cNvSpPr/>
          <p:nvPr/>
        </p:nvSpPr>
        <p:spPr>
          <a:xfrm>
            <a:off x="3811610" y="3737839"/>
            <a:ext cx="1739608" cy="190134"/>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5" name="矩形 14"/>
          <p:cNvSpPr/>
          <p:nvPr/>
        </p:nvSpPr>
        <p:spPr>
          <a:xfrm>
            <a:off x="3829815" y="3164386"/>
            <a:ext cx="1955632" cy="177323"/>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7" name="文字方塊 16"/>
          <p:cNvSpPr txBox="1"/>
          <p:nvPr/>
        </p:nvSpPr>
        <p:spPr>
          <a:xfrm>
            <a:off x="5785447" y="3052992"/>
            <a:ext cx="1980029" cy="400110"/>
          </a:xfrm>
          <a:prstGeom prst="rect">
            <a:avLst/>
          </a:prstGeom>
          <a:noFill/>
        </p:spPr>
        <p:txBody>
          <a:bodyPr wrap="none" rtlCol="0">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應為瓦斯行名稱</a:t>
            </a:r>
          </a:p>
        </p:txBody>
      </p:sp>
      <p:sp>
        <p:nvSpPr>
          <p:cNvPr id="18" name="文字方塊 17"/>
          <p:cNvSpPr txBox="1"/>
          <p:nvPr/>
        </p:nvSpPr>
        <p:spPr>
          <a:xfrm>
            <a:off x="5551218" y="3665550"/>
            <a:ext cx="1467068" cy="400110"/>
          </a:xfrm>
          <a:prstGeom prst="rect">
            <a:avLst/>
          </a:prstGeom>
          <a:noFill/>
        </p:spPr>
        <p:txBody>
          <a:bodyPr wrap="none" rtlCol="0">
            <a:spAutoFit/>
          </a:bodyPr>
          <a:lstStyle/>
          <a:p>
            <a:r>
              <a:rPr lang="zh-TW" altLang="en-US" sz="2000" b="1" dirty="0" smtClean="0">
                <a:solidFill>
                  <a:srgbClr val="FF0000"/>
                </a:solidFill>
                <a:latin typeface="微軟正黑體" panose="020B0604030504040204" pitchFamily="34" charset="-120"/>
                <a:ea typeface="微軟正黑體" panose="020B0604030504040204" pitchFamily="34" charset="-120"/>
              </a:rPr>
              <a:t>保險單號碼</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3296668" y="5469055"/>
            <a:ext cx="1723549" cy="400110"/>
          </a:xfrm>
          <a:prstGeom prst="rect">
            <a:avLst/>
          </a:prstGeom>
          <a:noFill/>
        </p:spPr>
        <p:txBody>
          <a:bodyPr wrap="none" rtlCol="0">
            <a:spAutoFit/>
          </a:bodyPr>
          <a:lstStyle/>
          <a:p>
            <a:r>
              <a:rPr lang="zh-TW" altLang="en-US" sz="2000" b="1" dirty="0" smtClean="0">
                <a:solidFill>
                  <a:srgbClr val="FF0000"/>
                </a:solidFill>
                <a:latin typeface="微軟正黑體" panose="020B0604030504040204" pitchFamily="34" charset="-120"/>
                <a:ea typeface="微軟正黑體" panose="020B0604030504040204" pitchFamily="34" charset="-120"/>
              </a:rPr>
              <a:t>保險公司名稱</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3811609" y="3927973"/>
            <a:ext cx="2044573" cy="209976"/>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23" name="文字方塊 22"/>
          <p:cNvSpPr txBox="1"/>
          <p:nvPr/>
        </p:nvSpPr>
        <p:spPr>
          <a:xfrm>
            <a:off x="3474408" y="4156195"/>
            <a:ext cx="3005951" cy="400110"/>
          </a:xfrm>
          <a:prstGeom prst="rect">
            <a:avLst/>
          </a:prstGeom>
          <a:noFill/>
        </p:spPr>
        <p:txBody>
          <a:bodyPr wrap="none" rtlCol="0">
            <a:spAutoFit/>
          </a:bodyPr>
          <a:lstStyle/>
          <a:p>
            <a:r>
              <a:rPr lang="zh-TW" altLang="en-US" sz="2000" b="1" dirty="0" smtClean="0">
                <a:solidFill>
                  <a:srgbClr val="FF0000"/>
                </a:solidFill>
                <a:latin typeface="微軟正黑體" panose="020B0604030504040204" pitchFamily="34" charset="-120"/>
                <a:ea typeface="微軟正黑體" panose="020B0604030504040204" pitchFamily="34" charset="-120"/>
              </a:rPr>
              <a:t>保險期間應在有效期間內</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17</a:t>
            </a:fld>
            <a:endParaRPr lang="zh-CN" altLang="en-US" dirty="0">
              <a:solidFill>
                <a:prstClr val="black">
                  <a:tint val="75000"/>
                </a:prstClr>
              </a:solidFill>
            </a:endParaRPr>
          </a:p>
        </p:txBody>
      </p:sp>
      <p:sp>
        <p:nvSpPr>
          <p:cNvPr id="25" name="矩形 24"/>
          <p:cNvSpPr/>
          <p:nvPr/>
        </p:nvSpPr>
        <p:spPr>
          <a:xfrm>
            <a:off x="7099023" y="1335355"/>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1</a:t>
            </a:r>
            <a:endParaRPr lang="zh-TW" altLang="en-US" sz="2200" b="1" dirty="0">
              <a:solidFill>
                <a:srgbClr val="FF0000"/>
              </a:solidFill>
            </a:endParaRPr>
          </a:p>
        </p:txBody>
      </p:sp>
      <p:sp>
        <p:nvSpPr>
          <p:cNvPr id="2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Tree>
    <p:extLst>
      <p:ext uri="{BB962C8B-B14F-4D97-AF65-F5344CB8AC3E}">
        <p14:creationId xmlns:p14="http://schemas.microsoft.com/office/powerpoint/2010/main" val="1981549774"/>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69426" y="1393018"/>
            <a:ext cx="9613590" cy="1717988"/>
            <a:chOff x="-1494286" y="24431"/>
            <a:chExt cx="4620156" cy="2625806"/>
          </a:xfrm>
        </p:grpSpPr>
        <p:sp>
          <p:nvSpPr>
            <p:cNvPr id="88" name="Shape 47780"/>
            <p:cNvSpPr/>
            <p:nvPr/>
          </p:nvSpPr>
          <p:spPr>
            <a:xfrm>
              <a:off x="-1494286" y="1402611"/>
              <a:ext cx="2874484"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16000" lvl="0" indent="-216000" algn="just" fontAlgn="base">
                <a:spcBef>
                  <a:spcPts val="0"/>
                </a:spcBef>
                <a:spcAft>
                  <a:spcPct val="0"/>
                </a:spcAft>
                <a:defRPr/>
              </a:pPr>
              <a:r>
                <a:rPr lang="en-US" altLang="zh-TW" sz="2200" dirty="0" smtClean="0">
                  <a:solidFill>
                    <a:schemeClr val="tx1"/>
                  </a:solidFill>
                  <a:latin typeface="微軟正黑體" panose="020B0604030504040204" pitchFamily="34" charset="-120"/>
                  <a:ea typeface="微軟正黑體" panose="020B0604030504040204" pitchFamily="34" charset="-120"/>
                </a:rPr>
                <a:t>1.</a:t>
              </a:r>
              <a:r>
                <a:rPr lang="zh-TW" altLang="en-US" sz="2200" dirty="0">
                  <a:solidFill>
                    <a:schemeClr val="tx1"/>
                  </a:solidFill>
                  <a:latin typeface="微軟正黑體" panose="020B0604030504040204" pitchFamily="34" charset="-120"/>
                  <a:ea typeface="微軟正黑體" panose="020B0604030504040204" pitchFamily="34" charset="-120"/>
                </a:rPr>
                <a:t>於本作業辦法施行前</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即</a:t>
              </a:r>
              <a:r>
                <a:rPr lang="en-US" altLang="zh-TW" sz="2200" dirty="0">
                  <a:solidFill>
                    <a:schemeClr val="tx1"/>
                  </a:solidFill>
                  <a:latin typeface="微軟正黑體" panose="020B0604030504040204" pitchFamily="34" charset="-120"/>
                  <a:ea typeface="微軟正黑體" panose="020B0604030504040204" pitchFamily="34" charset="-120"/>
                </a:rPr>
                <a:t>112</a:t>
              </a:r>
              <a:r>
                <a:rPr lang="zh-TW" altLang="en-US" sz="2200" dirty="0">
                  <a:solidFill>
                    <a:schemeClr val="tx1"/>
                  </a:solidFill>
                  <a:latin typeface="微軟正黑體" panose="020B0604030504040204" pitchFamily="34" charset="-120"/>
                  <a:ea typeface="微軟正黑體" panose="020B0604030504040204" pitchFamily="34" charset="-120"/>
                </a:rPr>
                <a:t>年</a:t>
              </a:r>
              <a:r>
                <a:rPr lang="en-US" altLang="zh-TW" sz="2200" dirty="0">
                  <a:solidFill>
                    <a:schemeClr val="tx1"/>
                  </a:solidFill>
                  <a:latin typeface="微軟正黑體" panose="020B0604030504040204" pitchFamily="34" charset="-120"/>
                  <a:ea typeface="微軟正黑體" panose="020B0604030504040204" pitchFamily="34" charset="-120"/>
                </a:rPr>
                <a:t>12</a:t>
              </a:r>
              <a:r>
                <a:rPr lang="zh-TW" altLang="en-US" sz="2200" dirty="0">
                  <a:solidFill>
                    <a:schemeClr val="tx1"/>
                  </a:solidFill>
                  <a:latin typeface="微軟正黑體" panose="020B0604030504040204" pitchFamily="34" charset="-120"/>
                  <a:ea typeface="微軟正黑體" panose="020B0604030504040204" pitchFamily="34" charset="-120"/>
                </a:rPr>
                <a:t>月</a:t>
              </a:r>
              <a:r>
                <a:rPr lang="en-US" altLang="zh-TW" sz="2200" dirty="0">
                  <a:solidFill>
                    <a:schemeClr val="tx1"/>
                  </a:solidFill>
                  <a:latin typeface="微軟正黑體" panose="020B0604030504040204" pitchFamily="34" charset="-120"/>
                  <a:ea typeface="微軟正黑體" panose="020B0604030504040204" pitchFamily="34" charset="-120"/>
                </a:rPr>
                <a:t>20</a:t>
              </a:r>
              <a:r>
                <a:rPr lang="zh-TW" altLang="en-US" sz="2200" dirty="0">
                  <a:solidFill>
                    <a:schemeClr val="tx1"/>
                  </a:solidFill>
                  <a:latin typeface="微軟正黑體" panose="020B0604030504040204" pitchFamily="34" charset="-120"/>
                  <a:ea typeface="微軟正黑體" panose="020B0604030504040204" pitchFamily="34" charset="-120"/>
                </a:rPr>
                <a:t>日以前</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spcBef>
                  <a:spcPts val="0"/>
                </a:spcBef>
                <a:spcAft>
                  <a:spcPct val="0"/>
                </a:spcAft>
                <a:defRPr/>
              </a:pPr>
              <a:r>
                <a:rPr lang="en-US" altLang="zh-TW" sz="2200" dirty="0" smtClean="0">
                  <a:solidFill>
                    <a:schemeClr val="tx1"/>
                  </a:solidFill>
                  <a:latin typeface="微軟正黑體" panose="020B0604030504040204" pitchFamily="34" charset="-120"/>
                  <a:ea typeface="微軟正黑體" panose="020B0604030504040204" pitchFamily="34" charset="-120"/>
                </a:rPr>
                <a:t>   (1)</a:t>
              </a:r>
              <a:r>
                <a:rPr lang="zh-TW" altLang="en-US" sz="2200" dirty="0" smtClean="0">
                  <a:solidFill>
                    <a:schemeClr val="tx1"/>
                  </a:solidFill>
                  <a:latin typeface="微軟正黑體" panose="020B0604030504040204" pitchFamily="34" charset="-120"/>
                  <a:ea typeface="微軟正黑體" panose="020B0604030504040204" pitchFamily="34" charset="-120"/>
                </a:rPr>
                <a:t>若有執行用戶</a:t>
              </a:r>
              <a:r>
                <a:rPr lang="zh-TW" altLang="en-US" sz="2200" dirty="0">
                  <a:solidFill>
                    <a:schemeClr val="tx1"/>
                  </a:solidFill>
                  <a:latin typeface="微軟正黑體" panose="020B0604030504040204" pitchFamily="34" charset="-120"/>
                  <a:ea typeface="微軟正黑體" panose="020B0604030504040204" pitchFamily="34" charset="-120"/>
                </a:rPr>
                <a:t>安全</a:t>
              </a:r>
              <a:r>
                <a:rPr lang="zh-TW" altLang="en-US" sz="2200" dirty="0" smtClean="0">
                  <a:solidFill>
                    <a:schemeClr val="tx1"/>
                  </a:solidFill>
                  <a:latin typeface="微軟正黑體" panose="020B0604030504040204" pitchFamily="34" charset="-120"/>
                  <a:ea typeface="微軟正黑體" panose="020B0604030504040204" pitchFamily="34" charset="-120"/>
                </a:rPr>
                <a:t>檢查者，得以既有</a:t>
              </a:r>
              <a:r>
                <a:rPr lang="zh-TW" altLang="en-US" sz="2200" dirty="0">
                  <a:solidFill>
                    <a:schemeClr val="tx1"/>
                  </a:solidFill>
                  <a:latin typeface="微軟正黑體" panose="020B0604030504040204" pitchFamily="34" charset="-120"/>
                  <a:ea typeface="微軟正黑體" panose="020B0604030504040204" pitchFamily="34" charset="-120"/>
                </a:rPr>
                <a:t>用戶安全</a:t>
              </a:r>
              <a:r>
                <a:rPr lang="zh-TW" altLang="en-US" sz="2200" dirty="0" smtClean="0">
                  <a:solidFill>
                    <a:schemeClr val="tx1"/>
                  </a:solidFill>
                  <a:latin typeface="微軟正黑體" panose="020B0604030504040204" pitchFamily="34" charset="-120"/>
                  <a:ea typeface="微軟正黑體" panose="020B0604030504040204" pitchFamily="34" charset="-120"/>
                </a:rPr>
                <a:t>檢查</a:t>
              </a:r>
              <a:r>
                <a:rPr lang="zh-TW" altLang="en-US" sz="2200" dirty="0">
                  <a:solidFill>
                    <a:schemeClr val="tx1"/>
                  </a:solidFill>
                  <a:latin typeface="微軟正黑體" panose="020B0604030504040204" pitchFamily="34" charset="-120"/>
                  <a:ea typeface="微軟正黑體" panose="020B0604030504040204" pitchFamily="34" charset="-120"/>
                </a:rPr>
                <a:t>表</a:t>
              </a:r>
              <a:r>
                <a:rPr lang="zh-TW" altLang="en-US" sz="2200" dirty="0" smtClean="0">
                  <a:solidFill>
                    <a:schemeClr val="tx1"/>
                  </a:solidFill>
                  <a:latin typeface="微軟正黑體" panose="020B0604030504040204" pitchFamily="34" charset="-120"/>
                  <a:ea typeface="微軟正黑體" panose="020B0604030504040204" pitchFamily="34" charset="-120"/>
                </a:rPr>
                <a:t>填寫附表</a:t>
              </a:r>
              <a:r>
                <a:rPr lang="en-US" altLang="zh-TW" sz="2200" dirty="0" smtClean="0">
                  <a:solidFill>
                    <a:schemeClr val="tx1"/>
                  </a:solidFill>
                  <a:latin typeface="微軟正黑體" panose="020B0604030504040204" pitchFamily="34" charset="-120"/>
                  <a:ea typeface="微軟正黑體" panose="020B0604030504040204" pitchFamily="34" charset="-120"/>
                </a:rPr>
                <a:t>3</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16000" lvl="0" algn="just" fontAlgn="base">
                <a:spcBef>
                  <a:spcPts val="0"/>
                </a:spcBef>
                <a:spcAft>
                  <a:spcPct val="0"/>
                </a:spcAft>
                <a:defRPr/>
              </a:pPr>
              <a:r>
                <a:rPr lang="en-US" altLang="zh-TW" sz="2200" dirty="0" smtClean="0">
                  <a:solidFill>
                    <a:schemeClr val="tx1"/>
                  </a:solidFill>
                  <a:latin typeface="微軟正黑體" panose="020B0604030504040204" pitchFamily="34" charset="-120"/>
                  <a:ea typeface="微軟正黑體" panose="020B0604030504040204" pitchFamily="34" charset="-120"/>
                </a:rPr>
                <a:t>(2)</a:t>
              </a:r>
              <a:r>
                <a:rPr lang="zh-TW" altLang="en-US" sz="2200" dirty="0" smtClean="0">
                  <a:solidFill>
                    <a:schemeClr val="tx1"/>
                  </a:solidFill>
                  <a:latin typeface="微軟正黑體" panose="020B0604030504040204" pitchFamily="34" charset="-120"/>
                  <a:ea typeface="微軟正黑體" panose="020B0604030504040204" pitchFamily="34" charset="-120"/>
                </a:rPr>
                <a:t>若</a:t>
              </a:r>
              <a:r>
                <a:rPr lang="zh-TW" altLang="en-US" sz="2200" dirty="0">
                  <a:solidFill>
                    <a:schemeClr val="tx1"/>
                  </a:solidFill>
                  <a:latin typeface="微軟正黑體" panose="020B0604030504040204" pitchFamily="34" charset="-120"/>
                  <a:ea typeface="微軟正黑體" panose="020B0604030504040204" pitchFamily="34" charset="-120"/>
                </a:rPr>
                <a:t>無執行用戶安全</a:t>
              </a:r>
              <a:r>
                <a:rPr lang="zh-TW" altLang="en-US" sz="2200" dirty="0" smtClean="0">
                  <a:solidFill>
                    <a:schemeClr val="tx1"/>
                  </a:solidFill>
                  <a:latin typeface="微軟正黑體" panose="020B0604030504040204" pitchFamily="34" charset="-120"/>
                  <a:ea typeface="微軟正黑體" panose="020B0604030504040204" pitchFamily="34" charset="-120"/>
                </a:rPr>
                <a:t>檢查者，得</a:t>
              </a:r>
              <a:r>
                <a:rPr lang="zh-TW" altLang="en-US" sz="2200" dirty="0">
                  <a:solidFill>
                    <a:schemeClr val="tx1"/>
                  </a:solidFill>
                  <a:latin typeface="微軟正黑體" panose="020B0604030504040204" pitchFamily="34" charset="-120"/>
                  <a:ea typeface="微軟正黑體" panose="020B0604030504040204" pitchFamily="34" charset="-120"/>
                </a:rPr>
                <a:t>僅填寫用戶</a:t>
              </a:r>
              <a:r>
                <a:rPr lang="zh-TW" altLang="en-US" sz="2200" dirty="0" smtClean="0">
                  <a:solidFill>
                    <a:schemeClr val="tx1"/>
                  </a:solidFill>
                  <a:latin typeface="微軟正黑體" panose="020B0604030504040204" pitchFamily="34" charset="-120"/>
                  <a:ea typeface="微軟正黑體" panose="020B0604030504040204" pitchFamily="34" charset="-120"/>
                </a:rPr>
                <a:t>資料部分</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如黃框</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並盡</a:t>
              </a:r>
              <a:r>
                <a:rPr lang="zh-TW" altLang="en-US" sz="2200" dirty="0" smtClean="0">
                  <a:solidFill>
                    <a:schemeClr val="tx1"/>
                  </a:solidFill>
                  <a:latin typeface="微軟正黑體" panose="020B0604030504040204" pitchFamily="34" charset="-120"/>
                  <a:ea typeface="微軟正黑體" panose="020B0604030504040204" pitchFamily="34" charset="-120"/>
                </a:rPr>
                <a:t>速於供氣時依本作業辦法執行</a:t>
              </a:r>
              <a:r>
                <a:rPr lang="zh-TW" altLang="en-US" sz="2200" dirty="0">
                  <a:solidFill>
                    <a:schemeClr val="tx1"/>
                  </a:solidFill>
                  <a:latin typeface="微軟正黑體" panose="020B0604030504040204" pitchFamily="34" charset="-120"/>
                  <a:ea typeface="微軟正黑體" panose="020B0604030504040204" pitchFamily="34" charset="-120"/>
                </a:rPr>
                <a:t>用戶安全</a:t>
              </a:r>
              <a:r>
                <a:rPr lang="zh-TW" altLang="en-US" sz="2200" dirty="0" smtClean="0">
                  <a:solidFill>
                    <a:schemeClr val="tx1"/>
                  </a:solidFill>
                  <a:latin typeface="微軟正黑體" panose="020B0604030504040204" pitchFamily="34" charset="-120"/>
                  <a:ea typeface="微軟正黑體" panose="020B0604030504040204" pitchFamily="34" charset="-120"/>
                </a:rPr>
                <a:t>檢查</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如附表</a:t>
              </a:r>
              <a:r>
                <a:rPr lang="en-US" altLang="zh-TW" sz="2200" dirty="0" smtClean="0">
                  <a:solidFill>
                    <a:schemeClr val="tx1"/>
                  </a:solidFill>
                  <a:latin typeface="微軟正黑體" panose="020B0604030504040204" pitchFamily="34" charset="-120"/>
                  <a:ea typeface="微軟正黑體" panose="020B0604030504040204" pitchFamily="34" charset="-120"/>
                </a:rPr>
                <a:t>4)</a:t>
              </a:r>
              <a:r>
                <a:rPr lang="zh-TW" altLang="en-US" sz="2200" dirty="0" smtClean="0">
                  <a:solidFill>
                    <a:schemeClr val="tx1"/>
                  </a:solidFill>
                  <a:latin typeface="微軟正黑體" panose="020B0604030504040204" pitchFamily="34" charset="-120"/>
                  <a:ea typeface="微軟正黑體" panose="020B0604030504040204" pitchFamily="34" charset="-120"/>
                </a:rPr>
                <a:t>，並填寫附表</a:t>
              </a:r>
              <a:r>
                <a:rPr lang="en-US" altLang="zh-TW" sz="2200" dirty="0" smtClean="0">
                  <a:solidFill>
                    <a:schemeClr val="tx1"/>
                  </a:solidFill>
                  <a:latin typeface="微軟正黑體" panose="020B0604030504040204" pitchFamily="34" charset="-120"/>
                  <a:ea typeface="微軟正黑體" panose="020B0604030504040204" pitchFamily="34" charset="-120"/>
                </a:rPr>
                <a:t>3</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spcBef>
                  <a:spcPts val="0"/>
                </a:spcBef>
                <a:spcAft>
                  <a:spcPct val="0"/>
                </a:spcAft>
                <a:defRPr/>
              </a:pPr>
              <a:r>
                <a:rPr lang="en-US" altLang="zh-TW" sz="2200" dirty="0" smtClean="0">
                  <a:solidFill>
                    <a:schemeClr val="tx1"/>
                  </a:solidFill>
                  <a:latin typeface="微軟正黑體" panose="020B0604030504040204" pitchFamily="34" charset="-120"/>
                  <a:ea typeface="微軟正黑體" panose="020B0604030504040204" pitchFamily="34" charset="-120"/>
                </a:rPr>
                <a:t>2.</a:t>
              </a:r>
              <a:r>
                <a:rPr lang="zh-TW" altLang="en-US" sz="2200" dirty="0">
                  <a:solidFill>
                    <a:schemeClr val="tx1"/>
                  </a:solidFill>
                  <a:latin typeface="微軟正黑體" panose="020B0604030504040204" pitchFamily="34" charset="-120"/>
                  <a:ea typeface="微軟正黑體" panose="020B0604030504040204" pitchFamily="34" charset="-120"/>
                </a:rPr>
                <a:t>於本作業辦法施行後</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即</a:t>
              </a:r>
              <a:r>
                <a:rPr lang="en-US" altLang="zh-TW" sz="2200" dirty="0">
                  <a:solidFill>
                    <a:schemeClr val="tx1"/>
                  </a:solidFill>
                  <a:latin typeface="微軟正黑體" panose="020B0604030504040204" pitchFamily="34" charset="-120"/>
                  <a:ea typeface="微軟正黑體" panose="020B0604030504040204" pitchFamily="34" charset="-120"/>
                </a:rPr>
                <a:t>112</a:t>
              </a:r>
              <a:r>
                <a:rPr lang="zh-TW" altLang="en-US" sz="2200" dirty="0">
                  <a:solidFill>
                    <a:schemeClr val="tx1"/>
                  </a:solidFill>
                  <a:latin typeface="微軟正黑體" panose="020B0604030504040204" pitchFamily="34" charset="-120"/>
                  <a:ea typeface="微軟正黑體" panose="020B0604030504040204" pitchFamily="34" charset="-120"/>
                </a:rPr>
                <a:t>年</a:t>
              </a:r>
              <a:r>
                <a:rPr lang="en-US" altLang="zh-TW" sz="2200" dirty="0">
                  <a:solidFill>
                    <a:schemeClr val="tx1"/>
                  </a:solidFill>
                  <a:latin typeface="微軟正黑體" panose="020B0604030504040204" pitchFamily="34" charset="-120"/>
                  <a:ea typeface="微軟正黑體" panose="020B0604030504040204" pitchFamily="34" charset="-120"/>
                </a:rPr>
                <a:t>12</a:t>
              </a:r>
              <a:r>
                <a:rPr lang="zh-TW" altLang="en-US" sz="2200" dirty="0">
                  <a:solidFill>
                    <a:schemeClr val="tx1"/>
                  </a:solidFill>
                  <a:latin typeface="微軟正黑體" panose="020B0604030504040204" pitchFamily="34" charset="-120"/>
                  <a:ea typeface="微軟正黑體" panose="020B0604030504040204" pitchFamily="34" charset="-120"/>
                </a:rPr>
                <a:t>月</a:t>
              </a:r>
              <a:r>
                <a:rPr lang="en-US" altLang="zh-TW" sz="2200" dirty="0">
                  <a:solidFill>
                    <a:schemeClr val="tx1"/>
                  </a:solidFill>
                  <a:latin typeface="微軟正黑體" panose="020B0604030504040204" pitchFamily="34" charset="-120"/>
                  <a:ea typeface="微軟正黑體" panose="020B0604030504040204" pitchFamily="34" charset="-120"/>
                </a:rPr>
                <a:t>21</a:t>
              </a:r>
              <a:r>
                <a:rPr lang="zh-TW" altLang="en-US" sz="2200" dirty="0">
                  <a:solidFill>
                    <a:schemeClr val="tx1"/>
                  </a:solidFill>
                  <a:latin typeface="微軟正黑體" panose="020B0604030504040204" pitchFamily="34" charset="-120"/>
                  <a:ea typeface="微軟正黑體" panose="020B0604030504040204" pitchFamily="34" charset="-120"/>
                </a:rPr>
                <a:t>日以後</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：即應依</a:t>
              </a:r>
              <a:r>
                <a:rPr lang="zh-TW" altLang="en-US" sz="2200" dirty="0">
                  <a:solidFill>
                    <a:schemeClr val="tx1"/>
                  </a:solidFill>
                  <a:latin typeface="微軟正黑體" panose="020B0604030504040204" pitchFamily="34" charset="-120"/>
                  <a:ea typeface="微軟正黑體" panose="020B0604030504040204" pitchFamily="34" charset="-120"/>
                </a:rPr>
                <a:t>本作業辦法執行用戶安全</a:t>
              </a:r>
              <a:r>
                <a:rPr lang="zh-TW" altLang="en-US" sz="2200" dirty="0" smtClean="0">
                  <a:solidFill>
                    <a:schemeClr val="tx1"/>
                  </a:solidFill>
                  <a:latin typeface="微軟正黑體" panose="020B0604030504040204" pitchFamily="34" charset="-120"/>
                  <a:ea typeface="微軟正黑體" panose="020B0604030504040204" pitchFamily="34" charset="-120"/>
                </a:rPr>
                <a:t>檢查</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如附表</a:t>
              </a:r>
              <a:r>
                <a:rPr lang="en-US" altLang="zh-TW" sz="2200" dirty="0">
                  <a:solidFill>
                    <a:schemeClr val="tx1"/>
                  </a:solidFill>
                  <a:latin typeface="微軟正黑體" panose="020B0604030504040204" pitchFamily="34" charset="-120"/>
                  <a:ea typeface="微軟正黑體" panose="020B0604030504040204" pitchFamily="34" charset="-120"/>
                </a:rPr>
                <a:t>4) </a:t>
              </a:r>
              <a:r>
                <a:rPr lang="zh-TW" altLang="en-US"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並</a:t>
              </a:r>
              <a:r>
                <a:rPr lang="zh-TW" altLang="en-US" sz="2200" dirty="0" smtClean="0">
                  <a:solidFill>
                    <a:schemeClr val="tx1"/>
                  </a:solidFill>
                  <a:latin typeface="微軟正黑體" panose="020B0604030504040204" pitchFamily="34" charset="-120"/>
                  <a:ea typeface="微軟正黑體" panose="020B0604030504040204" pitchFamily="34" charset="-120"/>
                </a:rPr>
                <a:t>填寫附表</a:t>
              </a:r>
              <a:r>
                <a:rPr lang="en-US" altLang="zh-TW" sz="2200" dirty="0" smtClean="0">
                  <a:solidFill>
                    <a:schemeClr val="tx1"/>
                  </a:solidFill>
                  <a:latin typeface="微軟正黑體" panose="020B0604030504040204" pitchFamily="34" charset="-120"/>
                  <a:ea typeface="微軟正黑體" panose="020B0604030504040204" pitchFamily="34" charset="-120"/>
                </a:rPr>
                <a:t>3</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90925" y="24431"/>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fontAlgn="base">
                <a:spcBef>
                  <a:spcPct val="0"/>
                </a:spcBef>
                <a:spcAft>
                  <a:spcPct val="0"/>
                </a:spcAft>
                <a:defRPr/>
              </a:pPr>
              <a:r>
                <a:rPr lang="zh-TW" altLang="en-US" sz="2800" b="1" dirty="0" smtClean="0">
                  <a:solidFill>
                    <a:schemeClr val="accent1"/>
                  </a:solidFill>
                  <a:latin typeface="微軟正黑體" panose="020B0604030504040204" pitchFamily="34" charset="-120"/>
                  <a:ea typeface="微軟正黑體" panose="020B0604030504040204" pitchFamily="34" charset="-120"/>
                </a:rPr>
                <a:t>五、</a:t>
              </a:r>
              <a:r>
                <a:rPr lang="zh-TW" altLang="en-US" sz="2800" b="1" dirty="0">
                  <a:solidFill>
                    <a:schemeClr val="accent1"/>
                  </a:solidFill>
                  <a:latin typeface="微軟正黑體" panose="020B0604030504040204" pitchFamily="34" charset="-120"/>
                  <a:ea typeface="微軟正黑體" panose="020B0604030504040204" pitchFamily="34" charset="-120"/>
                </a:rPr>
                <a:t>用戶安全檢查執行</a:t>
              </a:r>
              <a:r>
                <a:rPr lang="zh-TW" altLang="en-US" sz="2800" b="1" dirty="0" smtClean="0">
                  <a:solidFill>
                    <a:schemeClr val="accent1"/>
                  </a:solidFill>
                  <a:latin typeface="微軟正黑體" panose="020B0604030504040204" pitchFamily="34" charset="-120"/>
                  <a:ea typeface="微軟正黑體" panose="020B0604030504040204" pitchFamily="34" charset="-120"/>
                </a:rPr>
                <a:t>說明</a:t>
              </a:r>
              <a:r>
                <a:rPr lang="en-US" altLang="zh-TW" sz="2800" b="1" dirty="0" smtClean="0">
                  <a:solidFill>
                    <a:schemeClr val="accent1"/>
                  </a:solidFill>
                  <a:latin typeface="微軟正黑體" panose="020B0604030504040204" pitchFamily="34" charset="-120"/>
                  <a:ea typeface="微軟正黑體" panose="020B0604030504040204" pitchFamily="34" charset="-120"/>
                </a:rPr>
                <a:t>(</a:t>
              </a:r>
              <a:r>
                <a:rPr lang="zh-TW" altLang="en-US" sz="2800" b="1" dirty="0" smtClean="0">
                  <a:solidFill>
                    <a:schemeClr val="accent1"/>
                  </a:solidFill>
                  <a:latin typeface="微軟正黑體" panose="020B0604030504040204" pitchFamily="34" charset="-120"/>
                  <a:ea typeface="微軟正黑體" panose="020B0604030504040204" pitchFamily="34" charset="-120"/>
                </a:rPr>
                <a:t>附表</a:t>
              </a:r>
              <a:r>
                <a:rPr lang="en-US" altLang="zh-TW" sz="2800" b="1" dirty="0" smtClean="0">
                  <a:solidFill>
                    <a:schemeClr val="accent1"/>
                  </a:solidFill>
                  <a:latin typeface="微軟正黑體" panose="020B0604030504040204" pitchFamily="34" charset="-120"/>
                  <a:ea typeface="微軟正黑體" panose="020B0604030504040204" pitchFamily="34" charset="-120"/>
                </a:rPr>
                <a:t>4)</a:t>
              </a:r>
              <a:endParaRPr lang="en-US" altLang="zh-TW" sz="2800" b="1" dirty="0">
                <a:solidFill>
                  <a:schemeClr val="accent1"/>
                </a:solidFill>
                <a:latin typeface="微軟正黑體" panose="020B0604030504040204" pitchFamily="34" charset="-120"/>
                <a:ea typeface="微軟正黑體" panose="020B0604030504040204" pitchFamily="34" charset="-120"/>
              </a:endParaRPr>
            </a:p>
            <a:p>
              <a:pPr marL="216000" lvl="0" indent="-216000" algn="just" fontAlgn="base">
                <a:spcBef>
                  <a:spcPts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一</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作業辦法施行前後執行</a:t>
              </a:r>
              <a:r>
                <a:rPr lang="zh-TW" altLang="en-US" sz="2800" b="1" dirty="0">
                  <a:solidFill>
                    <a:srgbClr val="7030A0"/>
                  </a:solidFill>
                  <a:latin typeface="微軟正黑體" panose="020B0604030504040204" pitchFamily="34" charset="-120"/>
                  <a:ea typeface="微軟正黑體" panose="020B0604030504040204" pitchFamily="34" charset="-120"/>
                </a:rPr>
                <a:t>說明</a:t>
              </a:r>
              <a:endParaRPr lang="en-US" altLang="zh-TW" sz="2800" b="1" dirty="0">
                <a:solidFill>
                  <a:srgbClr val="7030A0"/>
                </a:solidFill>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675" y="1270573"/>
            <a:ext cx="4968552" cy="5238107"/>
          </a:xfrm>
          <a:prstGeom prst="rect">
            <a:avLst/>
          </a:prstGeom>
        </p:spPr>
      </p:pic>
      <p:sp>
        <p:nvSpPr>
          <p:cNvPr id="3" name="投影片編號版面配置區 2"/>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18</a:t>
            </a:fld>
            <a:endParaRPr lang="zh-CN" altLang="en-US" dirty="0">
              <a:solidFill>
                <a:prstClr val="black">
                  <a:tint val="75000"/>
                </a:prstClr>
              </a:solidFill>
            </a:endParaRPr>
          </a:p>
        </p:txBody>
      </p:sp>
      <p:sp>
        <p:nvSpPr>
          <p:cNvPr id="13" name="矩形 12"/>
          <p:cNvSpPr/>
          <p:nvPr/>
        </p:nvSpPr>
        <p:spPr>
          <a:xfrm>
            <a:off x="6782155" y="973978"/>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3</a:t>
            </a:r>
            <a:endParaRPr lang="zh-TW" altLang="en-US" sz="2200" b="1" dirty="0">
              <a:solidFill>
                <a:srgbClr val="FF0000"/>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16" name="矩形 15"/>
          <p:cNvSpPr/>
          <p:nvPr/>
        </p:nvSpPr>
        <p:spPr>
          <a:xfrm>
            <a:off x="7750550" y="2584770"/>
            <a:ext cx="2018374" cy="430887"/>
          </a:xfrm>
          <a:prstGeom prst="rect">
            <a:avLst/>
          </a:prstGeom>
        </p:spPr>
        <p:txBody>
          <a:bodyPr wrap="square">
            <a:spAutoFit/>
          </a:bodyPr>
          <a:lstStyle/>
          <a:p>
            <a:r>
              <a:rPr lang="zh-TW" altLang="en-US" sz="2200" b="1" dirty="0" smtClean="0">
                <a:solidFill>
                  <a:srgbClr val="FFC000"/>
                </a:solidFill>
                <a:latin typeface="微軟正黑體" panose="020B0604030504040204" pitchFamily="34" charset="-120"/>
                <a:ea typeface="微軟正黑體" panose="020B0604030504040204" pitchFamily="34" charset="-120"/>
              </a:rPr>
              <a:t>用戶資料部分</a:t>
            </a:r>
            <a:endParaRPr lang="zh-TW" altLang="en-US" sz="2200" b="1" dirty="0">
              <a:solidFill>
                <a:srgbClr val="FFC000"/>
              </a:solidFill>
            </a:endParaRPr>
          </a:p>
        </p:txBody>
      </p:sp>
      <p:sp>
        <p:nvSpPr>
          <p:cNvPr id="18" name="矩形 17"/>
          <p:cNvSpPr/>
          <p:nvPr/>
        </p:nvSpPr>
        <p:spPr>
          <a:xfrm>
            <a:off x="6889676" y="1573787"/>
            <a:ext cx="3384376" cy="1441870"/>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9" name="矩形 18"/>
          <p:cNvSpPr/>
          <p:nvPr/>
        </p:nvSpPr>
        <p:spPr>
          <a:xfrm>
            <a:off x="11231180" y="1573786"/>
            <a:ext cx="627048" cy="1441870"/>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Tree>
    <p:extLst>
      <p:ext uri="{BB962C8B-B14F-4D97-AF65-F5344CB8AC3E}">
        <p14:creationId xmlns:p14="http://schemas.microsoft.com/office/powerpoint/2010/main" val="85133408"/>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76420" y="1366231"/>
            <a:ext cx="9606596" cy="1753189"/>
            <a:chOff x="-1490925" y="-16511"/>
            <a:chExt cx="4616795" cy="2679609"/>
          </a:xfrm>
        </p:grpSpPr>
        <p:sp>
          <p:nvSpPr>
            <p:cNvPr id="88" name="Shape 47780"/>
            <p:cNvSpPr/>
            <p:nvPr/>
          </p:nvSpPr>
          <p:spPr>
            <a:xfrm>
              <a:off x="-1490925" y="1415472"/>
              <a:ext cx="3086581"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16000" lvl="0" indent="-216000" algn="just" fontAlgn="base">
                <a:lnSpc>
                  <a:spcPts val="2600"/>
                </a:lnSpc>
                <a:spcBef>
                  <a:spcPts val="50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1.</a:t>
              </a:r>
              <a:r>
                <a:rPr lang="zh-TW" altLang="en-US" sz="2000" dirty="0" smtClean="0">
                  <a:solidFill>
                    <a:schemeClr val="tx1"/>
                  </a:solidFill>
                  <a:latin typeface="微軟正黑體" panose="020B0604030504040204" pitchFamily="34" charset="-120"/>
                  <a:ea typeface="微軟正黑體" panose="020B0604030504040204" pitchFamily="34" charset="-120"/>
                </a:rPr>
                <a:t>若無安全</a:t>
              </a:r>
              <a:r>
                <a:rPr lang="zh-TW" altLang="en-US" sz="2000" dirty="0">
                  <a:solidFill>
                    <a:schemeClr val="tx1"/>
                  </a:solidFill>
                  <a:latin typeface="微軟正黑體" panose="020B0604030504040204" pitchFamily="34" charset="-120"/>
                  <a:ea typeface="微軟正黑體" panose="020B0604030504040204" pitchFamily="34" charset="-120"/>
                </a:rPr>
                <a:t>檢查</a:t>
              </a:r>
              <a:r>
                <a:rPr lang="zh-TW" altLang="en-US" sz="2000" dirty="0" smtClean="0">
                  <a:solidFill>
                    <a:schemeClr val="tx1"/>
                  </a:solidFill>
                  <a:latin typeface="微軟正黑體" panose="020B0604030504040204" pitchFamily="34" charset="-120"/>
                  <a:ea typeface="微軟正黑體" panose="020B0604030504040204" pitchFamily="34" charset="-120"/>
                </a:rPr>
                <a:t>紀錄</a:t>
              </a:r>
              <a:r>
                <a:rPr lang="zh-TW" altLang="en-US" sz="2000" dirty="0">
                  <a:solidFill>
                    <a:schemeClr val="tx1"/>
                  </a:solidFill>
                  <a:latin typeface="微軟正黑體" panose="020B0604030504040204" pitchFamily="34" charset="-120"/>
                  <a:ea typeface="微軟正黑體" panose="020B0604030504040204" pitchFamily="34" charset="-120"/>
                </a:rPr>
                <a:t>之用戶：</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216000" lvl="0" algn="just" fontAlgn="base">
                <a:lnSpc>
                  <a:spcPts val="2600"/>
                </a:lnSpc>
                <a:spcBef>
                  <a:spcPts val="500"/>
                </a:spcBef>
                <a:spcAft>
                  <a:spcPct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應於第</a:t>
              </a:r>
              <a:r>
                <a:rPr lang="en-US" altLang="zh-TW" sz="2000" dirty="0" smtClean="0">
                  <a:solidFill>
                    <a:schemeClr val="tx1"/>
                  </a:solidFill>
                  <a:latin typeface="微軟正黑體" panose="020B0604030504040204" pitchFamily="34" charset="-120"/>
                  <a:ea typeface="微軟正黑體" panose="020B0604030504040204" pitchFamily="34" charset="-120"/>
                </a:rPr>
                <a:t>1</a:t>
              </a:r>
              <a:r>
                <a:rPr lang="zh-TW" altLang="en-US" sz="2000" dirty="0" smtClean="0">
                  <a:solidFill>
                    <a:schemeClr val="tx1"/>
                  </a:solidFill>
                  <a:latin typeface="微軟正黑體" panose="020B0604030504040204" pitchFamily="34" charset="-120"/>
                  <a:ea typeface="微軟正黑體" panose="020B0604030504040204" pitchFamily="34" charset="-120"/>
                </a:rPr>
                <a:t>次供氣時由安全技術人員提供安全檢測服務。</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本作業</a:t>
              </a:r>
              <a:r>
                <a:rPr lang="zh-TW" altLang="en-US" sz="2000" dirty="0">
                  <a:solidFill>
                    <a:schemeClr val="tx1"/>
                  </a:solidFill>
                  <a:latin typeface="微軟正黑體" panose="020B0604030504040204" pitchFamily="34" charset="-120"/>
                  <a:ea typeface="微軟正黑體" panose="020B0604030504040204" pitchFamily="34" charset="-120"/>
                </a:rPr>
                <a:t>辦法施行前無執行用戶安全</a:t>
              </a:r>
              <a:r>
                <a:rPr lang="zh-TW" altLang="en-US" sz="2000" dirty="0" smtClean="0">
                  <a:solidFill>
                    <a:schemeClr val="tx1"/>
                  </a:solidFill>
                  <a:latin typeface="微軟正黑體" panose="020B0604030504040204" pitchFamily="34" charset="-120"/>
                  <a:ea typeface="微軟正黑體" panose="020B0604030504040204" pitchFamily="34" charset="-120"/>
                </a:rPr>
                <a:t>檢查之既有用戶，即照此原則辦理</a:t>
              </a:r>
              <a:r>
                <a:rPr lang="en-US" altLang="zh-TW" sz="2000" dirty="0" smtClean="0">
                  <a:solidFill>
                    <a:schemeClr val="tx1"/>
                  </a:solidFill>
                  <a:latin typeface="微軟正黑體" panose="020B0604030504040204" pitchFamily="34" charset="-120"/>
                  <a:ea typeface="微軟正黑體" panose="020B0604030504040204" pitchFamily="34" charset="-120"/>
                </a:rPr>
                <a:t>)</a:t>
              </a:r>
            </a:p>
            <a:p>
              <a:pPr marL="216000" lvl="0" indent="-216000" algn="just" fontAlgn="base">
                <a:lnSpc>
                  <a:spcPts val="2600"/>
                </a:lnSpc>
                <a:spcBef>
                  <a:spcPts val="50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2.</a:t>
              </a:r>
              <a:r>
                <a:rPr lang="zh-TW" altLang="en-US" sz="2000" dirty="0" smtClean="0">
                  <a:solidFill>
                    <a:schemeClr val="tx1"/>
                  </a:solidFill>
                  <a:latin typeface="微軟正黑體" panose="020B0604030504040204" pitchFamily="34" charset="-120"/>
                  <a:ea typeface="微軟正黑體" panose="020B0604030504040204" pitchFamily="34" charset="-120"/>
                </a:rPr>
                <a:t>若</a:t>
              </a:r>
              <a:r>
                <a:rPr lang="zh-TW" altLang="en-US" sz="2000" dirty="0">
                  <a:solidFill>
                    <a:schemeClr val="tx1"/>
                  </a:solidFill>
                  <a:latin typeface="微軟正黑體" panose="020B0604030504040204" pitchFamily="34" charset="-120"/>
                  <a:ea typeface="微軟正黑體" panose="020B0604030504040204" pitchFamily="34" charset="-120"/>
                </a:rPr>
                <a:t>有</a:t>
              </a:r>
              <a:r>
                <a:rPr lang="zh-TW" altLang="en-US" sz="2000" dirty="0" smtClean="0">
                  <a:solidFill>
                    <a:schemeClr val="tx1"/>
                  </a:solidFill>
                  <a:latin typeface="微軟正黑體" panose="020B0604030504040204" pitchFamily="34" charset="-120"/>
                  <a:ea typeface="微軟正黑體" panose="020B0604030504040204" pitchFamily="34" charset="-120"/>
                </a:rPr>
                <a:t>安全檢查紀錄之用戶：</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216000" lvl="0" algn="just" fontAlgn="base">
                <a:lnSpc>
                  <a:spcPts val="2600"/>
                </a:lnSpc>
                <a:spcBef>
                  <a:spcPts val="500"/>
                </a:spcBef>
                <a:spcAft>
                  <a:spcPct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超過</a:t>
              </a:r>
              <a:r>
                <a:rPr lang="en-US" altLang="zh-TW" sz="2000" dirty="0" smtClean="0">
                  <a:solidFill>
                    <a:schemeClr val="tx1"/>
                  </a:solidFill>
                  <a:latin typeface="微軟正黑體" panose="020B0604030504040204" pitchFamily="34" charset="-120"/>
                  <a:ea typeface="微軟正黑體" panose="020B0604030504040204" pitchFamily="34" charset="-120"/>
                </a:rPr>
                <a:t>2</a:t>
              </a:r>
              <a:r>
                <a:rPr lang="zh-TW" altLang="en-US" sz="2000" dirty="0" smtClean="0">
                  <a:solidFill>
                    <a:schemeClr val="tx1"/>
                  </a:solidFill>
                  <a:latin typeface="微軟正黑體" panose="020B0604030504040204" pitchFamily="34" charset="-120"/>
                  <a:ea typeface="微軟正黑體" panose="020B0604030504040204" pitchFamily="34" charset="-120"/>
                </a:rPr>
                <a:t>年時，應於下次供氣時由安全技術人員提供安全檢測服務。但</a:t>
              </a:r>
              <a:r>
                <a:rPr lang="en-US" altLang="zh-TW" sz="2000" dirty="0" smtClean="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年內無供氣</a:t>
              </a:r>
              <a:r>
                <a:rPr lang="zh-TW" altLang="en-US" sz="2000" dirty="0" smtClean="0">
                  <a:solidFill>
                    <a:schemeClr val="tx1"/>
                  </a:solidFill>
                  <a:latin typeface="微軟正黑體" panose="020B0604030504040204" pitchFamily="34" charset="-120"/>
                  <a:ea typeface="微軟正黑體" panose="020B0604030504040204" pitchFamily="34" charset="-120"/>
                </a:rPr>
                <a:t>紀錄者，可當作</a:t>
              </a:r>
              <a:r>
                <a:rPr lang="zh-TW" altLang="en-US" sz="2000" dirty="0">
                  <a:solidFill>
                    <a:schemeClr val="tx1"/>
                  </a:solidFill>
                  <a:latin typeface="微軟正黑體" panose="020B0604030504040204" pitchFamily="34" charset="-120"/>
                  <a:ea typeface="微軟正黑體" panose="020B0604030504040204" pitchFamily="34" charset="-120"/>
                </a:rPr>
                <a:t>已不是零售業者之用戶</a:t>
              </a:r>
            </a:p>
            <a:p>
              <a:pPr lvl="0" algn="just" fontAlgn="base">
                <a:spcBef>
                  <a:spcPts val="0"/>
                </a:spcBef>
                <a:spcAft>
                  <a:spcPct val="0"/>
                </a:spcAft>
                <a:defRPr/>
              </a:pP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90925" y="-16511"/>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fontAlgn="base">
                <a:spcBef>
                  <a:spcPct val="0"/>
                </a:spcBef>
                <a:spcAft>
                  <a:spcPct val="0"/>
                </a:spcAft>
                <a:defRPr/>
              </a:pPr>
              <a:r>
                <a:rPr lang="zh-TW" altLang="en-US" sz="2800" b="1" dirty="0" smtClean="0">
                  <a:solidFill>
                    <a:schemeClr val="accent1"/>
                  </a:solidFill>
                  <a:latin typeface="微軟正黑體" panose="020B0604030504040204" pitchFamily="34" charset="-120"/>
                  <a:ea typeface="微軟正黑體" panose="020B0604030504040204" pitchFamily="34" charset="-120"/>
                </a:rPr>
                <a:t>五、用戶安全檢查執行說明</a:t>
              </a:r>
              <a:r>
                <a:rPr lang="en-US" altLang="zh-TW" sz="2800" b="1" dirty="0" smtClean="0">
                  <a:solidFill>
                    <a:schemeClr val="accent1"/>
                  </a:solidFill>
                  <a:latin typeface="微軟正黑體" panose="020B0604030504040204" pitchFamily="34" charset="-120"/>
                  <a:ea typeface="微軟正黑體" panose="020B0604030504040204" pitchFamily="34" charset="-120"/>
                </a:rPr>
                <a:t>(</a:t>
              </a:r>
              <a:r>
                <a:rPr lang="zh-TW" altLang="en-US" sz="2800" b="1" dirty="0" smtClean="0">
                  <a:solidFill>
                    <a:schemeClr val="accent1"/>
                  </a:solidFill>
                  <a:latin typeface="微軟正黑體" panose="020B0604030504040204" pitchFamily="34" charset="-120"/>
                  <a:ea typeface="微軟正黑體" panose="020B0604030504040204" pitchFamily="34" charset="-120"/>
                </a:rPr>
                <a:t>附表</a:t>
              </a:r>
              <a:r>
                <a:rPr lang="en-US" altLang="zh-TW" sz="2800" b="1" dirty="0" smtClean="0">
                  <a:solidFill>
                    <a:schemeClr val="accent1"/>
                  </a:solidFill>
                  <a:latin typeface="微軟正黑體" panose="020B0604030504040204" pitchFamily="34" charset="-120"/>
                  <a:ea typeface="微軟正黑體" panose="020B0604030504040204" pitchFamily="34" charset="-120"/>
                </a:rPr>
                <a:t>4)</a:t>
              </a:r>
            </a:p>
            <a:p>
              <a:pPr marL="216000" lvl="0" indent="-216000" algn="just" fontAlgn="base">
                <a:spcBef>
                  <a:spcPts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二</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執行對象及時機</a:t>
              </a:r>
              <a:endParaRPr lang="en-US" altLang="zh-TW" sz="2800" b="1" dirty="0">
                <a:solidFill>
                  <a:srgbClr val="7030A0"/>
                </a:solidFill>
                <a:latin typeface="微軟正黑體" panose="020B0604030504040204" pitchFamily="34" charset="-120"/>
                <a:ea typeface="微軟正黑體" panose="020B0604030504040204" pitchFamily="34" charset="-120"/>
              </a:endParaRPr>
            </a:p>
          </p:txBody>
        </p:sp>
      </p:gr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3771" y="981302"/>
            <a:ext cx="4224248" cy="5628189"/>
          </a:xfrm>
          <a:prstGeom prst="rect">
            <a:avLst/>
          </a:prstGeom>
        </p:spPr>
      </p:pic>
      <p:sp>
        <p:nvSpPr>
          <p:cNvPr id="13" name="矩形 12"/>
          <p:cNvSpPr/>
          <p:nvPr/>
        </p:nvSpPr>
        <p:spPr>
          <a:xfrm>
            <a:off x="7753771" y="5805263"/>
            <a:ext cx="4224248" cy="576065"/>
          </a:xfrm>
          <a:prstGeom prst="rect">
            <a:avLst/>
          </a:prstGeom>
          <a:noFill/>
          <a:ln w="2857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19</a:t>
            </a:fld>
            <a:endParaRPr lang="zh-CN" altLang="en-US" dirty="0">
              <a:solidFill>
                <a:prstClr val="black">
                  <a:tint val="75000"/>
                </a:prstClr>
              </a:solidFill>
            </a:endParaRPr>
          </a:p>
        </p:txBody>
      </p:sp>
      <p:sp>
        <p:nvSpPr>
          <p:cNvPr id="11" name="矩形 10"/>
          <p:cNvSpPr/>
          <p:nvPr/>
        </p:nvSpPr>
        <p:spPr>
          <a:xfrm>
            <a:off x="7701621" y="922370"/>
            <a:ext cx="968395"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a:solidFill>
                  <a:srgbClr val="FF0000"/>
                </a:solidFill>
                <a:latin typeface="微軟正黑體" panose="020B0604030504040204" pitchFamily="34" charset="-120"/>
                <a:ea typeface="微軟正黑體" panose="020B0604030504040204" pitchFamily="34" charset="-120"/>
              </a:rPr>
              <a:t>4</a:t>
            </a:r>
            <a:endParaRPr lang="zh-TW" altLang="en-US" sz="2200" b="1" dirty="0">
              <a:solidFill>
                <a:srgbClr val="FF0000"/>
              </a:solidFill>
            </a:endParaRPr>
          </a:p>
        </p:txBody>
      </p:sp>
      <p:sp>
        <p:nvSpPr>
          <p:cNvPr id="12"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4" name="矩形 3"/>
          <p:cNvSpPr/>
          <p:nvPr/>
        </p:nvSpPr>
        <p:spPr>
          <a:xfrm>
            <a:off x="7603737" y="5460668"/>
            <a:ext cx="2262158" cy="369332"/>
          </a:xfrm>
          <a:prstGeom prst="rect">
            <a:avLst/>
          </a:prstGeom>
        </p:spPr>
        <p:txBody>
          <a:bodyPr wrap="none">
            <a:spAutoFit/>
          </a:bodyPr>
          <a:lstStyle/>
          <a:p>
            <a:pPr marL="216000" lvl="0" indent="-216000" algn="just" fontAlgn="base">
              <a:spcBef>
                <a:spcPts val="0"/>
              </a:spcBef>
              <a:spcAft>
                <a:spcPct val="0"/>
              </a:spcAft>
              <a:defRPr/>
            </a:pPr>
            <a:r>
              <a:rPr lang="zh-TW" altLang="en-US" b="1" dirty="0">
                <a:solidFill>
                  <a:srgbClr val="F8353D"/>
                </a:solidFill>
                <a:latin typeface="微軟正黑體" panose="020B0604030504040204" pitchFamily="34" charset="-120"/>
                <a:ea typeface="微軟正黑體" panose="020B0604030504040204" pitchFamily="34" charset="-120"/>
              </a:rPr>
              <a:t>執行對象及</a:t>
            </a:r>
            <a:r>
              <a:rPr lang="zh-TW" altLang="en-US" b="1" dirty="0" smtClean="0">
                <a:solidFill>
                  <a:srgbClr val="F8353D"/>
                </a:solidFill>
                <a:latin typeface="微軟正黑體" panose="020B0604030504040204" pitchFamily="34" charset="-120"/>
                <a:ea typeface="微軟正黑體" panose="020B0604030504040204" pitchFamily="34" charset="-120"/>
              </a:rPr>
              <a:t>時機規定</a:t>
            </a:r>
            <a:endParaRPr lang="en-US" altLang="zh-TW" b="1" dirty="0">
              <a:solidFill>
                <a:srgbClr val="F8353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3714362"/>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3969799" y="840"/>
            <a:ext cx="8185820" cy="6876959"/>
            <a:chOff x="4104455" y="0"/>
            <a:chExt cx="8185820" cy="6876959"/>
          </a:xfrm>
        </p:grpSpPr>
        <p:pic>
          <p:nvPicPr>
            <p:cNvPr id="18" name="圖片 17" descr="畫面剪輯"/>
            <p:cNvPicPr>
              <a:picLocks noChangeAspect="1"/>
            </p:cNvPicPr>
            <p:nvPr/>
          </p:nvPicPr>
          <p:blipFill rotWithShape="1">
            <a:blip r:embed="rId2">
              <a:extLst>
                <a:ext uri="{28A0092B-C50C-407E-A947-70E740481C1C}">
                  <a14:useLocalDpi xmlns:a14="http://schemas.microsoft.com/office/drawing/2010/main" val="0"/>
                </a:ext>
              </a:extLst>
            </a:blip>
            <a:srcRect l="17443" t="1384" b="1708"/>
            <a:stretch/>
          </p:blipFill>
          <p:spPr>
            <a:xfrm>
              <a:off x="4104455" y="0"/>
              <a:ext cx="8185820" cy="6858001"/>
            </a:xfrm>
            <a:prstGeom prst="rect">
              <a:avLst/>
            </a:prstGeom>
          </p:spPr>
        </p:pic>
        <p:sp>
          <p:nvSpPr>
            <p:cNvPr id="19" name="矩形 18">
              <a:extLst>
                <a:ext uri="{FF2B5EF4-FFF2-40B4-BE49-F238E27FC236}">
                  <a16:creationId xmlns="" xmlns:a16="http://schemas.microsoft.com/office/drawing/2014/main" id="{2E28C32C-FBD7-8044-AC41-21F2E389F403}"/>
                </a:ext>
              </a:extLst>
            </p:cNvPr>
            <p:cNvSpPr/>
            <p:nvPr/>
          </p:nvSpPr>
          <p:spPr>
            <a:xfrm>
              <a:off x="4104455" y="18958"/>
              <a:ext cx="8185820" cy="6858001"/>
            </a:xfrm>
            <a:prstGeom prst="rect">
              <a:avLst/>
            </a:prstGeom>
            <a:solidFill>
              <a:schemeClr val="dk1">
                <a:alpha val="5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a:p>
          </p:txBody>
        </p:sp>
      </p:grpSp>
      <p:sp>
        <p:nvSpPr>
          <p:cNvPr id="7" name="淘宝网Chenying0907出品 3">
            <a:extLst>
              <a:ext uri="{FF2B5EF4-FFF2-40B4-BE49-F238E27FC236}">
                <a16:creationId xmlns="" xmlns:a16="http://schemas.microsoft.com/office/drawing/2014/main" id="{1AD0C687-1939-3146-BAF5-787B88E80BFA}"/>
              </a:ext>
            </a:extLst>
          </p:cNvPr>
          <p:cNvSpPr txBox="1">
            <a:spLocks noChangeArrowheads="1"/>
          </p:cNvSpPr>
          <p:nvPr/>
        </p:nvSpPr>
        <p:spPr bwMode="auto">
          <a:xfrm>
            <a:off x="4513411" y="1268760"/>
            <a:ext cx="5472608" cy="73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TW" altLang="en-US" sz="3200" b="1" dirty="0" smtClean="0">
                <a:solidFill>
                  <a:schemeClr val="bg1"/>
                </a:solidFill>
                <a:latin typeface="微软雅黑" panose="020B0503020204020204" pitchFamily="34" charset="-122"/>
                <a:ea typeface="微软雅黑" panose="020B0503020204020204" pitchFamily="34" charset="-122"/>
              </a:rPr>
              <a:t>壹、授權</a:t>
            </a:r>
            <a:r>
              <a:rPr lang="zh-TW" altLang="en-US" sz="3200" b="1" dirty="0">
                <a:solidFill>
                  <a:schemeClr val="bg1"/>
                </a:solidFill>
                <a:latin typeface="微软雅黑" panose="020B0503020204020204" pitchFamily="34" charset="-122"/>
                <a:ea typeface="微软雅黑" panose="020B0503020204020204" pitchFamily="34" charset="-122"/>
              </a:rPr>
              <a:t>緣起</a:t>
            </a:r>
            <a:r>
              <a:rPr lang="zh-TW" altLang="en-US" sz="3200" b="1" dirty="0" smtClean="0">
                <a:solidFill>
                  <a:schemeClr val="bg1"/>
                </a:solidFill>
                <a:latin typeface="微软雅黑" panose="020B0503020204020204" pitchFamily="34" charset="-122"/>
                <a:ea typeface="微软雅黑" panose="020B0503020204020204" pitchFamily="34" charset="-122"/>
              </a:rPr>
              <a:t>及</a:t>
            </a:r>
            <a:r>
              <a:rPr lang="zh-TW" altLang="en-US" sz="3200" b="1" dirty="0">
                <a:solidFill>
                  <a:schemeClr val="bg1"/>
                </a:solidFill>
                <a:latin typeface="微软雅黑" panose="020B0503020204020204" pitchFamily="34" charset="-122"/>
                <a:ea typeface="微软雅黑" panose="020B0503020204020204" pitchFamily="34" charset="-122"/>
              </a:rPr>
              <a:t>訂</a:t>
            </a:r>
            <a:r>
              <a:rPr lang="zh-TW" altLang="en-US" sz="3200" b="1" dirty="0" smtClean="0">
                <a:solidFill>
                  <a:schemeClr val="bg1"/>
                </a:solidFill>
                <a:latin typeface="微软雅黑" panose="020B0503020204020204" pitchFamily="34" charset="-122"/>
                <a:ea typeface="微软雅黑" panose="020B0503020204020204" pitchFamily="34" charset="-122"/>
              </a:rPr>
              <a:t>定內容說明</a:t>
            </a:r>
            <a:endParaRPr lang="zh-CN" sz="3200" b="1" dirty="0">
              <a:solidFill>
                <a:schemeClr val="bg1"/>
              </a:solidFill>
              <a:latin typeface="微软雅黑" panose="020B0503020204020204" pitchFamily="34" charset="-122"/>
              <a:ea typeface="微软雅黑" panose="020B0503020204020204" pitchFamily="34" charset="-122"/>
            </a:endParaRPr>
          </a:p>
        </p:txBody>
      </p:sp>
      <p:sp>
        <p:nvSpPr>
          <p:cNvPr id="9" name="文字方塊 8">
            <a:extLst>
              <a:ext uri="{FF2B5EF4-FFF2-40B4-BE49-F238E27FC236}">
                <a16:creationId xmlns="" xmlns:a16="http://schemas.microsoft.com/office/drawing/2014/main" id="{62CD699A-D1B4-0B40-B743-2BC9E3D7098D}"/>
              </a:ext>
            </a:extLst>
          </p:cNvPr>
          <p:cNvSpPr txBox="1"/>
          <p:nvPr/>
        </p:nvSpPr>
        <p:spPr>
          <a:xfrm>
            <a:off x="336947" y="5229200"/>
            <a:ext cx="3214341" cy="1446550"/>
          </a:xfrm>
          <a:prstGeom prst="rect">
            <a:avLst/>
          </a:prstGeom>
          <a:noFill/>
        </p:spPr>
        <p:txBody>
          <a:bodyPr wrap="none" rtlCol="0">
            <a:spAutoFit/>
          </a:bodyPr>
          <a:lstStyle/>
          <a:p>
            <a:r>
              <a:rPr kumimoji="1" lang="zh-TW" altLang="en-US" sz="4400" b="1" dirty="0">
                <a:solidFill>
                  <a:srgbClr val="C00000"/>
                </a:solidFill>
                <a:latin typeface="Microsoft YaHei" panose="020B0503020204020204" pitchFamily="34" charset="-122"/>
                <a:ea typeface="Microsoft YaHei" panose="020B0503020204020204" pitchFamily="34" charset="-122"/>
              </a:rPr>
              <a:t>簡報</a:t>
            </a:r>
            <a:r>
              <a:rPr kumimoji="1" lang="zh-TW" altLang="en-US" sz="4400" b="1" dirty="0" smtClean="0">
                <a:solidFill>
                  <a:srgbClr val="C00000"/>
                </a:solidFill>
                <a:latin typeface="Microsoft YaHei" panose="020B0503020204020204" pitchFamily="34" charset="-122"/>
                <a:ea typeface="Microsoft YaHei" panose="020B0503020204020204" pitchFamily="34" charset="-122"/>
              </a:rPr>
              <a:t>大綱</a:t>
            </a:r>
            <a:endParaRPr kumimoji="1" lang="en-US" altLang="zh-TW" sz="4400" b="1" dirty="0" smtClean="0">
              <a:solidFill>
                <a:srgbClr val="C00000"/>
              </a:solidFill>
              <a:latin typeface="Microsoft YaHei" panose="020B0503020204020204" pitchFamily="34" charset="-122"/>
              <a:ea typeface="Microsoft YaHei" panose="020B0503020204020204" pitchFamily="34" charset="-122"/>
            </a:endParaRPr>
          </a:p>
          <a:p>
            <a:r>
              <a:rPr lang="en-US" altLang="zh-CN" sz="4400" dirty="0" smtClean="0">
                <a:solidFill>
                  <a:srgbClr val="C00000"/>
                </a:solidFill>
                <a:latin typeface="微软雅黑" panose="020B0503020204020204" pitchFamily="34" charset="-122"/>
                <a:ea typeface="微软雅黑" panose="020B0503020204020204" pitchFamily="34" charset="-122"/>
                <a:sym typeface="方正兰亭黑_GBK" pitchFamily="2" charset="-122"/>
              </a:rPr>
              <a:t>CONTENTS</a:t>
            </a:r>
            <a:endParaRPr kumimoji="1" lang="zh-TW" altLang="en-US" sz="4400" b="1" dirty="0">
              <a:solidFill>
                <a:srgbClr val="C00000"/>
              </a:solidFill>
              <a:latin typeface="Microsoft YaHei" panose="020B0503020204020204" pitchFamily="34" charset="-122"/>
              <a:ea typeface="Microsoft YaHei" panose="020B0503020204020204" pitchFamily="34" charset="-122"/>
            </a:endParaRPr>
          </a:p>
        </p:txBody>
      </p:sp>
      <p:sp>
        <p:nvSpPr>
          <p:cNvPr id="10" name="淘宝网Chenying0907出品 3">
            <a:extLst>
              <a:ext uri="{FF2B5EF4-FFF2-40B4-BE49-F238E27FC236}">
                <a16:creationId xmlns="" xmlns:a16="http://schemas.microsoft.com/office/drawing/2014/main" id="{93556512-81C1-3340-8D87-C4FF429B3A3D}"/>
              </a:ext>
            </a:extLst>
          </p:cNvPr>
          <p:cNvSpPr txBox="1">
            <a:spLocks noChangeArrowheads="1"/>
          </p:cNvSpPr>
          <p:nvPr/>
        </p:nvSpPr>
        <p:spPr bwMode="auto">
          <a:xfrm>
            <a:off x="4513411" y="1987127"/>
            <a:ext cx="6460280" cy="679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TW" altLang="en-US" sz="3200" b="1" dirty="0" smtClean="0">
                <a:solidFill>
                  <a:schemeClr val="bg1"/>
                </a:solidFill>
                <a:latin typeface="微软雅黑" panose="020B0503020204020204" pitchFamily="34" charset="-122"/>
                <a:ea typeface="微软雅黑" panose="020B0503020204020204" pitchFamily="34" charset="-122"/>
              </a:rPr>
              <a:t>貳、瓦斯</a:t>
            </a:r>
            <a:r>
              <a:rPr lang="zh-TW" altLang="en-US" sz="32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11" name="淘宝网Chenying0907出品 3">
            <a:extLst>
              <a:ext uri="{FF2B5EF4-FFF2-40B4-BE49-F238E27FC236}">
                <a16:creationId xmlns="" xmlns:a16="http://schemas.microsoft.com/office/drawing/2014/main" id="{99B1C60D-F45D-3749-AF0D-73856E5811AA}"/>
              </a:ext>
            </a:extLst>
          </p:cNvPr>
          <p:cNvSpPr txBox="1">
            <a:spLocks noChangeArrowheads="1"/>
          </p:cNvSpPr>
          <p:nvPr/>
        </p:nvSpPr>
        <p:spPr bwMode="auto">
          <a:xfrm>
            <a:off x="4513410" y="2725874"/>
            <a:ext cx="5760641" cy="679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TW" altLang="en-US" sz="3200" b="1" dirty="0">
                <a:solidFill>
                  <a:schemeClr val="bg1"/>
                </a:solidFill>
                <a:latin typeface="微软雅黑" panose="020B0503020204020204" pitchFamily="34" charset="-122"/>
                <a:ea typeface="微软雅黑" panose="020B0503020204020204" pitchFamily="34" charset="-122"/>
              </a:rPr>
              <a:t>參、網路系統申報操作</a:t>
            </a:r>
            <a:r>
              <a:rPr lang="zh-TW" altLang="en-US" sz="3200" b="1" dirty="0" smtClean="0">
                <a:solidFill>
                  <a:schemeClr val="bg1"/>
                </a:solidFill>
                <a:latin typeface="微软雅黑" panose="020B0503020204020204" pitchFamily="34" charset="-122"/>
                <a:ea typeface="微软雅黑" panose="020B0503020204020204" pitchFamily="34" charset="-122"/>
              </a:rPr>
              <a:t>說明</a:t>
            </a:r>
            <a:endParaRPr lang="zh-TW" altLang="en-US" sz="3200" b="1" dirty="0">
              <a:solidFill>
                <a:schemeClr val="bg1"/>
              </a:solidFill>
              <a:latin typeface="微软雅黑" panose="020B0503020204020204" pitchFamily="34" charset="-122"/>
              <a:ea typeface="微软雅黑" panose="020B0503020204020204" pitchFamily="34" charset="-122"/>
            </a:endParaRPr>
          </a:p>
        </p:txBody>
      </p:sp>
      <p:sp>
        <p:nvSpPr>
          <p:cNvPr id="13" name="淘宝网Chenying0907出品 3">
            <a:extLst>
              <a:ext uri="{FF2B5EF4-FFF2-40B4-BE49-F238E27FC236}">
                <a16:creationId xmlns="" xmlns:a16="http://schemas.microsoft.com/office/drawing/2014/main" id="{99B1C60D-F45D-3749-AF0D-73856E5811AA}"/>
              </a:ext>
            </a:extLst>
          </p:cNvPr>
          <p:cNvSpPr txBox="1">
            <a:spLocks noChangeArrowheads="1"/>
          </p:cNvSpPr>
          <p:nvPr/>
        </p:nvSpPr>
        <p:spPr bwMode="auto">
          <a:xfrm>
            <a:off x="4513409" y="3464622"/>
            <a:ext cx="5760641" cy="679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TW" altLang="en-US" sz="3200" b="1" dirty="0">
                <a:solidFill>
                  <a:schemeClr val="bg1"/>
                </a:solidFill>
                <a:latin typeface="微软雅黑" panose="020B0503020204020204" pitchFamily="34" charset="-122"/>
                <a:ea typeface="微软雅黑" panose="020B0503020204020204" pitchFamily="34" charset="-122"/>
              </a:rPr>
              <a:t>肆、消防機關執行</a:t>
            </a:r>
            <a:r>
              <a:rPr lang="zh-TW" altLang="en-US" sz="3200" b="1" dirty="0" smtClean="0">
                <a:solidFill>
                  <a:schemeClr val="bg1"/>
                </a:solidFill>
                <a:latin typeface="微软雅黑" panose="020B0503020204020204" pitchFamily="34" charset="-122"/>
                <a:ea typeface="微软雅黑" panose="020B0503020204020204" pitchFamily="34" charset="-122"/>
              </a:rPr>
              <a:t>說明</a:t>
            </a:r>
            <a:endParaRPr lang="zh-TW"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2595855"/>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14" name="文字方塊 13"/>
          <p:cNvSpPr txBox="1"/>
          <p:nvPr/>
        </p:nvSpPr>
        <p:spPr>
          <a:xfrm>
            <a:off x="328584" y="2793070"/>
            <a:ext cx="1329331" cy="1446550"/>
          </a:xfrm>
          <a:prstGeom prst="rect">
            <a:avLst/>
          </a:prstGeom>
          <a:noFill/>
          <a:ln w="28575">
            <a:solidFill>
              <a:srgbClr val="92D050"/>
            </a:solidFill>
          </a:ln>
        </p:spPr>
        <p:txBody>
          <a:bodyPr wrap="square" rtlCol="0">
            <a:spAutoFit/>
          </a:bodyPr>
          <a:lstStyle/>
          <a:p>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用戶</a:t>
            </a:r>
            <a:r>
              <a:rPr lang="zh-TW" altLang="en-US" sz="2200" dirty="0">
                <a:solidFill>
                  <a:schemeClr val="bg1">
                    <a:lumMod val="50000"/>
                  </a:schemeClr>
                </a:solidFill>
                <a:latin typeface="微軟正黑體" panose="020B0604030504040204" pitchFamily="34" charset="-120"/>
                <a:ea typeface="微軟正黑體" panose="020B0604030504040204" pitchFamily="34" charset="-120"/>
              </a:rPr>
              <a:t>安全檢查執行對象及時機</a:t>
            </a:r>
            <a:endParaRPr lang="en-US" altLang="zh-TW" sz="2200" dirty="0" smtClean="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260946" y="1916832"/>
            <a:ext cx="1440160" cy="769441"/>
          </a:xfrm>
          <a:prstGeom prst="rect">
            <a:avLst/>
          </a:prstGeom>
          <a:noFill/>
          <a:ln w="28575">
            <a:solidFill>
              <a:srgbClr val="92D050"/>
            </a:solidFill>
          </a:ln>
        </p:spPr>
        <p:txBody>
          <a:bodyPr wrap="square" rtlCol="0">
            <a:spAutoFit/>
          </a:bodyPr>
          <a:lstStyle/>
          <a:p>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無</a:t>
            </a:r>
            <a:r>
              <a:rPr lang="zh-TW" altLang="en-US" sz="2200" dirty="0">
                <a:solidFill>
                  <a:schemeClr val="bg1">
                    <a:lumMod val="50000"/>
                  </a:schemeClr>
                </a:solidFill>
                <a:latin typeface="微軟正黑體" panose="020B0604030504040204" pitchFamily="34" charset="-120"/>
                <a:ea typeface="微軟正黑體" panose="020B0604030504040204" pitchFamily="34" charset="-120"/>
              </a:rPr>
              <a:t>安全檢查</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紀錄</a:t>
            </a:r>
            <a:endParaRPr lang="en-US" altLang="zh-TW" sz="22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2332789" y="3854899"/>
            <a:ext cx="1440160" cy="769441"/>
          </a:xfrm>
          <a:prstGeom prst="rect">
            <a:avLst/>
          </a:prstGeom>
          <a:noFill/>
          <a:ln w="28575">
            <a:solidFill>
              <a:srgbClr val="92D050"/>
            </a:solidFill>
          </a:ln>
        </p:spPr>
        <p:txBody>
          <a:bodyPr wrap="square" rtlCol="0">
            <a:spAutoFit/>
          </a:bodyPr>
          <a:lstStyle/>
          <a:p>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有安全</a:t>
            </a:r>
            <a:r>
              <a:rPr lang="zh-TW" altLang="en-US" sz="2200" dirty="0">
                <a:solidFill>
                  <a:schemeClr val="bg1">
                    <a:lumMod val="50000"/>
                  </a:schemeClr>
                </a:solidFill>
                <a:latin typeface="微軟正黑體" panose="020B0604030504040204" pitchFamily="34" charset="-120"/>
                <a:ea typeface="微軟正黑體" panose="020B0604030504040204" pitchFamily="34" charset="-120"/>
              </a:rPr>
              <a:t>檢查</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紀錄</a:t>
            </a:r>
            <a:endParaRPr lang="en-US" altLang="zh-TW" sz="22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440817" y="4339785"/>
            <a:ext cx="1224722" cy="1107996"/>
          </a:xfrm>
          <a:prstGeom prst="rect">
            <a:avLst/>
          </a:prstGeom>
          <a:noFill/>
          <a:ln w="28575">
            <a:solidFill>
              <a:srgbClr val="92D050"/>
            </a:solidFill>
          </a:ln>
        </p:spPr>
        <p:txBody>
          <a:bodyPr wrap="square" rtlCol="0">
            <a:spAutoFit/>
          </a:bodyPr>
          <a:lstStyle/>
          <a:p>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安全檢測紀錄超過</a:t>
            </a:r>
            <a:r>
              <a:rPr lang="en-US" altLang="zh-TW" sz="2200" dirty="0" smtClean="0">
                <a:solidFill>
                  <a:schemeClr val="bg1">
                    <a:lumMod val="50000"/>
                  </a:schemeClr>
                </a:solidFill>
                <a:latin typeface="微軟正黑體" panose="020B0604030504040204" pitchFamily="34" charset="-120"/>
                <a:ea typeface="微軟正黑體" panose="020B0604030504040204" pitchFamily="34" charset="-120"/>
              </a:rPr>
              <a:t>2</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年</a:t>
            </a:r>
            <a:endParaRPr lang="en-US" altLang="zh-TW" sz="22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441403" y="1916832"/>
            <a:ext cx="5976664" cy="430887"/>
          </a:xfrm>
          <a:prstGeom prst="rect">
            <a:avLst/>
          </a:prstGeom>
          <a:noFill/>
          <a:ln w="28575">
            <a:solidFill>
              <a:srgbClr val="FF0000"/>
            </a:solidFill>
          </a:ln>
        </p:spPr>
        <p:txBody>
          <a:bodyPr wrap="square" rtlCol="0">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第</a:t>
            </a:r>
            <a:r>
              <a:rPr lang="en-US" altLang="zh-TW" sz="2200" b="1" dirty="0" smtClean="0">
                <a:solidFill>
                  <a:srgbClr val="FF0000"/>
                </a:solidFill>
                <a:latin typeface="微軟正黑體" panose="020B0604030504040204" pitchFamily="34" charset="-120"/>
                <a:ea typeface="微軟正黑體" panose="020B0604030504040204" pitchFamily="34" charset="-120"/>
              </a:rPr>
              <a:t>1</a:t>
            </a:r>
            <a:r>
              <a:rPr lang="zh-TW" altLang="en-US" sz="2200" b="1" dirty="0" smtClean="0">
                <a:solidFill>
                  <a:srgbClr val="FF0000"/>
                </a:solidFill>
                <a:latin typeface="微軟正黑體" panose="020B0604030504040204" pitchFamily="34" charset="-120"/>
                <a:ea typeface="微軟正黑體" panose="020B0604030504040204" pitchFamily="34" charset="-120"/>
              </a:rPr>
              <a:t>次供</a:t>
            </a:r>
            <a:r>
              <a:rPr lang="zh-TW" altLang="en-US" sz="2200" b="1" dirty="0">
                <a:solidFill>
                  <a:srgbClr val="FF0000"/>
                </a:solidFill>
                <a:latin typeface="微軟正黑體" panose="020B0604030504040204" pitchFamily="34" charset="-120"/>
                <a:ea typeface="微軟正黑體" panose="020B0604030504040204" pitchFamily="34" charset="-120"/>
              </a:rPr>
              <a:t>氣</a:t>
            </a:r>
            <a:r>
              <a:rPr lang="zh-TW" altLang="en-US" sz="2200" b="1" dirty="0" smtClean="0">
                <a:solidFill>
                  <a:srgbClr val="FF0000"/>
                </a:solidFill>
                <a:latin typeface="微軟正黑體" panose="020B0604030504040204" pitchFamily="34" charset="-120"/>
                <a:ea typeface="微軟正黑體" panose="020B0604030504040204" pitchFamily="34" charset="-120"/>
              </a:rPr>
              <a:t>時提供</a:t>
            </a:r>
            <a:r>
              <a:rPr lang="zh-TW" altLang="en-US" sz="2200" b="1" dirty="0">
                <a:solidFill>
                  <a:srgbClr val="FF0000"/>
                </a:solidFill>
                <a:latin typeface="微軟正黑體" panose="020B0604030504040204" pitchFamily="34" charset="-120"/>
                <a:ea typeface="微軟正黑體" panose="020B0604030504040204" pitchFamily="34" charset="-120"/>
              </a:rPr>
              <a:t>安全檢測</a:t>
            </a:r>
            <a:r>
              <a:rPr lang="zh-TW" altLang="en-US" sz="2200" b="1" dirty="0" smtClean="0">
                <a:solidFill>
                  <a:srgbClr val="FF0000"/>
                </a:solidFill>
                <a:latin typeface="微軟正黑體" panose="020B0604030504040204" pitchFamily="34" charset="-120"/>
                <a:ea typeface="微軟正黑體" panose="020B0604030504040204" pitchFamily="34" charset="-120"/>
              </a:rPr>
              <a:t>服務</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，並備置申報。</a:t>
            </a:r>
            <a:endParaRPr lang="en-US" altLang="zh-TW" sz="22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6481613" y="3010647"/>
            <a:ext cx="4584525" cy="430887"/>
          </a:xfrm>
          <a:prstGeom prst="rect">
            <a:avLst/>
          </a:prstGeom>
          <a:noFill/>
          <a:ln w="28575">
            <a:solidFill>
              <a:srgbClr val="FF0000"/>
            </a:solidFill>
          </a:ln>
        </p:spPr>
        <p:txBody>
          <a:bodyPr wrap="square" rtlCol="0">
            <a:spAutoFit/>
          </a:bodyPr>
          <a:lstStyle/>
          <a:p>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備置該</a:t>
            </a:r>
            <a:r>
              <a:rPr lang="en-US" altLang="zh-TW" sz="2200" dirty="0" smtClean="0">
                <a:solidFill>
                  <a:schemeClr val="bg1">
                    <a:lumMod val="50000"/>
                  </a:schemeClr>
                </a:solidFill>
                <a:latin typeface="微軟正黑體" panose="020B0604030504040204" pitchFamily="34" charset="-120"/>
                <a:ea typeface="微軟正黑體" panose="020B0604030504040204" pitchFamily="34" charset="-120"/>
              </a:rPr>
              <a:t>2</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年內安全檢測紀錄並申報。</a:t>
            </a:r>
            <a:endParaRPr lang="en-US" altLang="zh-TW" sz="22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4440817" y="2887536"/>
            <a:ext cx="1224722" cy="1107996"/>
          </a:xfrm>
          <a:prstGeom prst="rect">
            <a:avLst/>
          </a:prstGeom>
          <a:noFill/>
          <a:ln w="28575">
            <a:solidFill>
              <a:srgbClr val="92D050"/>
            </a:solidFill>
          </a:ln>
        </p:spPr>
        <p:txBody>
          <a:bodyPr wrap="square" rtlCol="0">
            <a:spAutoFit/>
          </a:bodyPr>
          <a:lstStyle/>
          <a:p>
            <a:r>
              <a:rPr lang="zh-TW" altLang="en-US" sz="2200" dirty="0">
                <a:solidFill>
                  <a:schemeClr val="bg1">
                    <a:lumMod val="50000"/>
                  </a:schemeClr>
                </a:solidFill>
                <a:latin typeface="微軟正黑體" panose="020B0604030504040204" pitchFamily="34" charset="-120"/>
                <a:ea typeface="微軟正黑體" panose="020B0604030504040204" pitchFamily="34" charset="-120"/>
              </a:rPr>
              <a:t>安全檢測</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紀錄</a:t>
            </a:r>
            <a:r>
              <a:rPr lang="zh-TW" altLang="en-US" sz="2200" dirty="0">
                <a:solidFill>
                  <a:schemeClr val="bg1">
                    <a:lumMod val="50000"/>
                  </a:schemeClr>
                </a:solidFill>
                <a:latin typeface="微軟正黑體" panose="020B0604030504040204" pitchFamily="34" charset="-120"/>
                <a:ea typeface="微軟正黑體" panose="020B0604030504040204" pitchFamily="34" charset="-120"/>
              </a:rPr>
              <a:t>未滿</a:t>
            </a:r>
            <a:r>
              <a:rPr lang="en-US" altLang="zh-TW" sz="2200" dirty="0" smtClean="0">
                <a:solidFill>
                  <a:schemeClr val="bg1">
                    <a:lumMod val="50000"/>
                  </a:schemeClr>
                </a:solidFill>
                <a:latin typeface="微軟正黑體" panose="020B0604030504040204" pitchFamily="34" charset="-120"/>
                <a:ea typeface="微軟正黑體" panose="020B0604030504040204" pitchFamily="34" charset="-120"/>
              </a:rPr>
              <a:t>2</a:t>
            </a:r>
            <a:r>
              <a:rPr lang="zh-TW" altLang="en-US" sz="2200" dirty="0">
                <a:solidFill>
                  <a:schemeClr val="bg1">
                    <a:lumMod val="50000"/>
                  </a:schemeClr>
                </a:solidFill>
                <a:latin typeface="微軟正黑體" panose="020B0604030504040204" pitchFamily="34" charset="-120"/>
                <a:ea typeface="微軟正黑體" panose="020B0604030504040204" pitchFamily="34" charset="-120"/>
              </a:rPr>
              <a:t>年</a:t>
            </a:r>
            <a:endParaRPr lang="en-US" altLang="zh-TW" sz="22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311362" y="4104462"/>
            <a:ext cx="1394784" cy="769441"/>
          </a:xfrm>
          <a:prstGeom prst="rect">
            <a:avLst/>
          </a:prstGeom>
          <a:noFill/>
          <a:ln w="28575">
            <a:solidFill>
              <a:srgbClr val="92D050"/>
            </a:solidFill>
          </a:ln>
        </p:spPr>
        <p:txBody>
          <a:bodyPr wrap="square" rtlCol="0">
            <a:spAutoFit/>
          </a:bodyPr>
          <a:lstStyle/>
          <a:p>
            <a:r>
              <a:rPr lang="en-US" altLang="zh-TW" sz="2200" dirty="0" smtClean="0">
                <a:solidFill>
                  <a:schemeClr val="bg1">
                    <a:lumMod val="50000"/>
                  </a:schemeClr>
                </a:solidFill>
                <a:latin typeface="微軟正黑體" panose="020B0604030504040204" pitchFamily="34" charset="-120"/>
                <a:ea typeface="微軟正黑體" panose="020B0604030504040204" pitchFamily="34" charset="-120"/>
              </a:rPr>
              <a:t>2</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年內有供氣紀錄</a:t>
            </a:r>
            <a:endParaRPr lang="en-US" altLang="zh-TW" sz="22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6308120" y="5043237"/>
            <a:ext cx="1394784" cy="769441"/>
          </a:xfrm>
          <a:prstGeom prst="rect">
            <a:avLst/>
          </a:prstGeom>
          <a:noFill/>
          <a:ln w="28575">
            <a:solidFill>
              <a:srgbClr val="92D050"/>
            </a:solidFill>
          </a:ln>
        </p:spPr>
        <p:txBody>
          <a:bodyPr wrap="square" rtlCol="0">
            <a:spAutoFit/>
          </a:bodyPr>
          <a:lstStyle/>
          <a:p>
            <a:r>
              <a:rPr lang="en-US" altLang="zh-TW" sz="2200" dirty="0" smtClean="0">
                <a:solidFill>
                  <a:schemeClr val="bg1">
                    <a:lumMod val="50000"/>
                  </a:schemeClr>
                </a:solidFill>
                <a:latin typeface="微軟正黑體" panose="020B0604030504040204" pitchFamily="34" charset="-120"/>
                <a:ea typeface="微軟正黑體" panose="020B0604030504040204" pitchFamily="34" charset="-120"/>
              </a:rPr>
              <a:t>2</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年內無供氣紀錄</a:t>
            </a:r>
            <a:endParaRPr lang="en-US" altLang="zh-TW" sz="22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26" name="直線單箭頭接點 25"/>
          <p:cNvCxnSpPr/>
          <p:nvPr/>
        </p:nvCxnSpPr>
        <p:spPr>
          <a:xfrm flipV="1">
            <a:off x="1849115" y="2727735"/>
            <a:ext cx="288032" cy="49835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1849115" y="3894488"/>
            <a:ext cx="344176" cy="41994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3953211" y="4514532"/>
            <a:ext cx="344176" cy="41994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3981283" y="3396133"/>
            <a:ext cx="288032" cy="49835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V="1">
            <a:off x="5845790" y="4387283"/>
            <a:ext cx="288032" cy="49835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5845790" y="5103999"/>
            <a:ext cx="344176" cy="41994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3857232" y="2140738"/>
            <a:ext cx="519683" cy="494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5788437" y="3234129"/>
            <a:ext cx="519683" cy="494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a:off x="7832286" y="4529028"/>
            <a:ext cx="519683" cy="494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a:off x="7841839" y="5519005"/>
            <a:ext cx="519683" cy="494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8478109" y="3677887"/>
            <a:ext cx="3390223" cy="1107996"/>
          </a:xfrm>
          <a:prstGeom prst="rect">
            <a:avLst/>
          </a:prstGeom>
          <a:noFill/>
          <a:ln w="28575">
            <a:solidFill>
              <a:srgbClr val="FF0000"/>
            </a:solidFill>
          </a:ln>
        </p:spPr>
        <p:txBody>
          <a:bodyPr wrap="square" rtlCol="0">
            <a:spAutoFit/>
          </a:bodyPr>
          <a:lstStyle/>
          <a:p>
            <a:r>
              <a:rPr lang="zh-TW" altLang="en-US" sz="2200" dirty="0">
                <a:solidFill>
                  <a:schemeClr val="bg1">
                    <a:lumMod val="50000"/>
                  </a:schemeClr>
                </a:solidFill>
                <a:latin typeface="微軟正黑體" panose="020B0604030504040204" pitchFamily="34" charset="-120"/>
                <a:ea typeface="微軟正黑體" panose="020B0604030504040204" pitchFamily="34" charset="-120"/>
              </a:rPr>
              <a:t>應</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續存於附表</a:t>
            </a:r>
            <a:r>
              <a:rPr lang="en-US" altLang="zh-TW" sz="2200" dirty="0" smtClean="0">
                <a:solidFill>
                  <a:schemeClr val="bg1">
                    <a:lumMod val="50000"/>
                  </a:schemeClr>
                </a:solidFill>
                <a:latin typeface="微軟正黑體" panose="020B0604030504040204" pitchFamily="34" charset="-120"/>
                <a:ea typeface="微軟正黑體" panose="020B0604030504040204" pitchFamily="34" charset="-120"/>
              </a:rPr>
              <a:t>3</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，並</a:t>
            </a:r>
            <a:r>
              <a:rPr lang="zh-TW" altLang="en-US" sz="2200" b="1" dirty="0" smtClean="0">
                <a:solidFill>
                  <a:srgbClr val="FF0000"/>
                </a:solidFill>
                <a:latin typeface="微軟正黑體" panose="020B0604030504040204" pitchFamily="34" charset="-120"/>
                <a:ea typeface="微軟正黑體" panose="020B0604030504040204" pitchFamily="34" charset="-120"/>
              </a:rPr>
              <a:t>於下次供</a:t>
            </a:r>
            <a:r>
              <a:rPr lang="zh-TW" altLang="en-US" sz="2200" b="1" dirty="0">
                <a:solidFill>
                  <a:srgbClr val="FF0000"/>
                </a:solidFill>
                <a:latin typeface="微軟正黑體" panose="020B0604030504040204" pitchFamily="34" charset="-120"/>
                <a:ea typeface="微軟正黑體" panose="020B0604030504040204" pitchFamily="34" charset="-120"/>
              </a:rPr>
              <a:t>氣時提供安全檢測服務</a:t>
            </a:r>
            <a:r>
              <a:rPr lang="zh-TW" altLang="en-US" sz="2200" dirty="0">
                <a:solidFill>
                  <a:schemeClr val="bg1">
                    <a:lumMod val="50000"/>
                  </a:schemeClr>
                </a:solidFill>
                <a:latin typeface="微軟正黑體" panose="020B0604030504040204" pitchFamily="34" charset="-120"/>
                <a:ea typeface="微軟正黑體" panose="020B0604030504040204" pitchFamily="34" charset="-120"/>
              </a:rPr>
              <a:t>，並備置申報。</a:t>
            </a:r>
          </a:p>
        </p:txBody>
      </p:sp>
      <p:sp>
        <p:nvSpPr>
          <p:cNvPr id="49" name="文字方塊 48"/>
          <p:cNvSpPr txBox="1"/>
          <p:nvPr/>
        </p:nvSpPr>
        <p:spPr>
          <a:xfrm>
            <a:off x="8478109" y="4885638"/>
            <a:ext cx="3390223" cy="1107996"/>
          </a:xfrm>
          <a:prstGeom prst="rect">
            <a:avLst/>
          </a:prstGeom>
          <a:noFill/>
          <a:ln w="28575">
            <a:solidFill>
              <a:srgbClr val="FF0000"/>
            </a:solidFill>
          </a:ln>
        </p:spPr>
        <p:txBody>
          <a:bodyPr wrap="square" rtlCol="0">
            <a:spAutoFit/>
          </a:bodyPr>
          <a:lstStyle/>
          <a:p>
            <a:r>
              <a:rPr lang="zh-TW" altLang="en-US" sz="2200" dirty="0">
                <a:solidFill>
                  <a:schemeClr val="bg1">
                    <a:lumMod val="50000"/>
                  </a:schemeClr>
                </a:solidFill>
                <a:latin typeface="微軟正黑體" panose="020B0604030504040204" pitchFamily="34" charset="-120"/>
                <a:ea typeface="微軟正黑體" panose="020B0604030504040204" pitchFamily="34" charset="-120"/>
              </a:rPr>
              <a:t>可從附表</a:t>
            </a:r>
            <a:r>
              <a:rPr lang="en-US" altLang="zh-TW" sz="2200" dirty="0">
                <a:solidFill>
                  <a:schemeClr val="bg1">
                    <a:lumMod val="50000"/>
                  </a:schemeClr>
                </a:solidFill>
                <a:latin typeface="微軟正黑體" panose="020B0604030504040204" pitchFamily="34" charset="-120"/>
                <a:ea typeface="微軟正黑體" panose="020B0604030504040204" pitchFamily="34" charset="-120"/>
              </a:rPr>
              <a:t>3</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刪除，並無須備置申報。</a:t>
            </a:r>
            <a:r>
              <a:rPr lang="en-US" altLang="zh-TW" sz="2200" dirty="0" smtClean="0">
                <a:solidFill>
                  <a:schemeClr val="bg1">
                    <a:lumMod val="50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bg1">
                    <a:lumMod val="50000"/>
                  </a:schemeClr>
                </a:solidFill>
                <a:latin typeface="微軟正黑體" panose="020B0604030504040204" pitchFamily="34" charset="-120"/>
                <a:ea typeface="微軟正黑體" panose="020B0604030504040204" pitchFamily="34" charset="-120"/>
              </a:rPr>
              <a:t>可當作已不是零售業者之用戶</a:t>
            </a:r>
            <a:r>
              <a:rPr lang="en-US" altLang="zh-TW" sz="2200" dirty="0" smtClean="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22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7"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25" name="投影片編號版面配置區 1"/>
          <p:cNvSpPr>
            <a:spLocks noGrp="1"/>
          </p:cNvSpPr>
          <p:nvPr>
            <p:ph type="sldNum" sz="quarter" idx="12"/>
          </p:nvPr>
        </p:nvSpPr>
        <p:spPr>
          <a:xfrm>
            <a:off x="8739875" y="6480000"/>
            <a:ext cx="2845541" cy="365125"/>
          </a:xfrm>
        </p:spPr>
        <p:txBody>
          <a:bodyPr/>
          <a:lstStyle/>
          <a:p>
            <a:r>
              <a:rPr lang="en-US" altLang="zh-TW" dirty="0" smtClean="0">
                <a:solidFill>
                  <a:prstClr val="black">
                    <a:tint val="75000"/>
                  </a:prstClr>
                </a:solidFill>
              </a:rPr>
              <a:t>20</a:t>
            </a:r>
            <a:endParaRPr lang="zh-CN" altLang="en-US" dirty="0">
              <a:solidFill>
                <a:prstClr val="black">
                  <a:tint val="75000"/>
                </a:prstClr>
              </a:solidFill>
            </a:endParaRPr>
          </a:p>
        </p:txBody>
      </p:sp>
    </p:spTree>
    <p:extLst>
      <p:ext uri="{BB962C8B-B14F-4D97-AF65-F5344CB8AC3E}">
        <p14:creationId xmlns:p14="http://schemas.microsoft.com/office/powerpoint/2010/main" val="3344327302"/>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76420" y="1366231"/>
            <a:ext cx="9606596" cy="1726926"/>
            <a:chOff x="-1490925" y="-16511"/>
            <a:chExt cx="4616795" cy="2639468"/>
          </a:xfrm>
        </p:grpSpPr>
        <p:sp>
          <p:nvSpPr>
            <p:cNvPr id="88" name="Shape 47780"/>
            <p:cNvSpPr/>
            <p:nvPr/>
          </p:nvSpPr>
          <p:spPr>
            <a:xfrm>
              <a:off x="-1490925" y="1375331"/>
              <a:ext cx="2839878"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16000" lvl="0" algn="just" fontAlgn="base">
                <a:lnSpc>
                  <a:spcPts val="2600"/>
                </a:lnSpc>
                <a:spcBef>
                  <a:spcPts val="500"/>
                </a:spcBef>
                <a:spcAft>
                  <a:spcPct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依「公共危險物品及可燃性高壓氣體製造儲存處理場所設置標準暨安全管理辦法」第</a:t>
              </a:r>
              <a:r>
                <a:rPr lang="en-US" altLang="zh-TW" sz="2000" dirty="0">
                  <a:solidFill>
                    <a:schemeClr val="tx1"/>
                  </a:solidFill>
                  <a:latin typeface="微軟正黑體" panose="020B0604030504040204" pitchFamily="34" charset="-120"/>
                  <a:ea typeface="微軟正黑體" panose="020B0604030504040204" pitchFamily="34" charset="-120"/>
                </a:rPr>
                <a:t>69</a:t>
              </a:r>
              <a:r>
                <a:rPr lang="zh-TW" altLang="en-US" sz="2000" dirty="0">
                  <a:solidFill>
                    <a:schemeClr val="tx1"/>
                  </a:solidFill>
                  <a:latin typeface="微軟正黑體" panose="020B0604030504040204" pitchFamily="34" charset="-120"/>
                  <a:ea typeface="微軟正黑體" panose="020B0604030504040204" pitchFamily="34" charset="-120"/>
                </a:rPr>
                <a:t>條之</a:t>
              </a: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第</a:t>
              </a: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項規定略以，販賣場所之經營者應</a:t>
              </a:r>
              <a:r>
                <a:rPr lang="zh-TW" altLang="en-US" sz="2000" dirty="0" smtClean="0">
                  <a:solidFill>
                    <a:schemeClr val="tx1"/>
                  </a:solidFill>
                  <a:latin typeface="微軟正黑體" panose="020B0604030504040204" pitchFamily="34" charset="-120"/>
                  <a:ea typeface="微軟正黑體" panose="020B0604030504040204" pitchFamily="34" charset="-120"/>
                </a:rPr>
                <a:t>每</a:t>
              </a:r>
              <a:r>
                <a:rPr lang="en-US" altLang="zh-TW" sz="2000" dirty="0" smtClean="0">
                  <a:solidFill>
                    <a:schemeClr val="tx1"/>
                  </a:solidFill>
                  <a:latin typeface="微軟正黑體" panose="020B0604030504040204" pitchFamily="34" charset="-120"/>
                  <a:ea typeface="微軟正黑體" panose="020B0604030504040204" pitchFamily="34" charset="-120"/>
                </a:rPr>
                <a:t>6</a:t>
              </a:r>
              <a:r>
                <a:rPr lang="zh-TW" altLang="en-US" sz="2000" dirty="0" smtClean="0">
                  <a:solidFill>
                    <a:schemeClr val="tx1"/>
                  </a:solidFill>
                  <a:latin typeface="微軟正黑體" panose="020B0604030504040204" pitchFamily="34" charset="-120"/>
                  <a:ea typeface="微軟正黑體" panose="020B0604030504040204" pitchFamily="34" charset="-120"/>
                </a:rPr>
                <a:t>個</a:t>
              </a:r>
              <a:r>
                <a:rPr lang="zh-TW" altLang="en-US" sz="2000" dirty="0">
                  <a:solidFill>
                    <a:schemeClr val="tx1"/>
                  </a:solidFill>
                  <a:latin typeface="微軟正黑體" panose="020B0604030504040204" pitchFamily="34" charset="-120"/>
                  <a:ea typeface="微軟正黑體" panose="020B0604030504040204" pitchFamily="34" charset="-120"/>
                </a:rPr>
                <a:t>月向販賣場所及</a:t>
              </a:r>
              <a:r>
                <a:rPr lang="zh-TW" altLang="en-US" sz="2000" u="sng" dirty="0">
                  <a:solidFill>
                    <a:schemeClr val="tx1"/>
                  </a:solidFill>
                  <a:latin typeface="微軟正黑體" panose="020B0604030504040204" pitchFamily="34" charset="-120"/>
                  <a:ea typeface="微軟正黑體" panose="020B0604030504040204" pitchFamily="34" charset="-120"/>
                </a:rPr>
                <a:t>供應設備所在地</a:t>
              </a:r>
              <a:r>
                <a:rPr lang="zh-TW" altLang="en-US" sz="2000" dirty="0">
                  <a:solidFill>
                    <a:schemeClr val="tx1"/>
                  </a:solidFill>
                  <a:latin typeface="微軟正黑體" panose="020B0604030504040204" pitchFamily="34" charset="-120"/>
                  <a:ea typeface="微軟正黑體" panose="020B0604030504040204" pitchFamily="34" charset="-120"/>
                </a:rPr>
                <a:t>之消防機關申報下列資料：</a:t>
              </a:r>
            </a:p>
            <a:p>
              <a:pPr marL="216000" lvl="0" algn="just" fontAlgn="base">
                <a:lnSpc>
                  <a:spcPts val="2600"/>
                </a:lnSpc>
                <a:spcBef>
                  <a:spcPts val="500"/>
                </a:spcBef>
                <a:spcAft>
                  <a:spcPct val="0"/>
                </a:spcAft>
                <a:defRPr/>
              </a:pP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供氣之容器串接使用場所名稱及地址。</a:t>
              </a:r>
            </a:p>
            <a:p>
              <a:pPr marL="216000" lvl="0" algn="just" fontAlgn="base">
                <a:lnSpc>
                  <a:spcPts val="2600"/>
                </a:lnSpc>
                <a:spcBef>
                  <a:spcPts val="500"/>
                </a:spcBef>
                <a:spcAft>
                  <a:spcPct val="0"/>
                </a:spcAft>
                <a:defRPr/>
              </a:pP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前款場所之串接使用量。</a:t>
              </a:r>
            </a:p>
            <a:p>
              <a:pPr marL="216000" lvl="0" algn="just" fontAlgn="base">
                <a:lnSpc>
                  <a:spcPts val="2600"/>
                </a:lnSpc>
                <a:spcBef>
                  <a:spcPts val="500"/>
                </a:spcBef>
                <a:spcAft>
                  <a:spcPct val="0"/>
                </a:spcAft>
                <a:defRPr/>
              </a:pPr>
              <a:r>
                <a:rPr lang="en-US" altLang="zh-TW" sz="2000" dirty="0">
                  <a:solidFill>
                    <a:schemeClr val="tx1"/>
                  </a:solidFill>
                  <a:latin typeface="微軟正黑體" panose="020B0604030504040204" pitchFamily="34" charset="-120"/>
                  <a:ea typeface="微軟正黑體" panose="020B0604030504040204" pitchFamily="34" charset="-120"/>
                </a:rPr>
                <a:t>3.</a:t>
              </a:r>
              <a:r>
                <a:rPr lang="zh-TW" altLang="en-US" sz="2000" dirty="0">
                  <a:solidFill>
                    <a:schemeClr val="tx1"/>
                  </a:solidFill>
                  <a:latin typeface="微軟正黑體" panose="020B0604030504040204" pitchFamily="34" charset="-120"/>
                  <a:ea typeface="微軟正黑體" panose="020B0604030504040204" pitchFamily="34" charset="-120"/>
                </a:rPr>
                <a:t>第一款場所之供應設備維護及檢修情形。</a:t>
              </a:r>
            </a:p>
            <a:p>
              <a:pPr marL="216000" lvl="0" algn="just" fontAlgn="base">
                <a:lnSpc>
                  <a:spcPts val="2600"/>
                </a:lnSpc>
                <a:spcBef>
                  <a:spcPts val="500"/>
                </a:spcBef>
                <a:spcAft>
                  <a:spcPct val="0"/>
                </a:spcAft>
                <a:defRPr/>
              </a:pPr>
              <a:r>
                <a:rPr lang="en-US" altLang="zh-TW" sz="2000" dirty="0">
                  <a:solidFill>
                    <a:schemeClr val="tx1"/>
                  </a:solidFill>
                  <a:latin typeface="微軟正黑體" panose="020B0604030504040204" pitchFamily="34" charset="-120"/>
                  <a:ea typeface="微軟正黑體" panose="020B0604030504040204" pitchFamily="34" charset="-120"/>
                </a:rPr>
                <a:t>4.</a:t>
              </a:r>
              <a:r>
                <a:rPr lang="zh-TW" altLang="en-US" sz="2000" dirty="0">
                  <a:solidFill>
                    <a:schemeClr val="tx1"/>
                  </a:solidFill>
                  <a:latin typeface="微軟正黑體" panose="020B0604030504040204" pitchFamily="34" charset="-120"/>
                  <a:ea typeface="微軟正黑體" panose="020B0604030504040204" pitchFamily="34" charset="-120"/>
                </a:rPr>
                <a:t>其他經中央主管機關公告之事項</a:t>
              </a:r>
              <a:r>
                <a:rPr lang="zh-TW" altLang="en-US" sz="2000" dirty="0" smtClean="0">
                  <a:solidFill>
                    <a:schemeClr val="tx1"/>
                  </a:solidFill>
                  <a:latin typeface="微軟正黑體" panose="020B0604030504040204" pitchFamily="34" charset="-120"/>
                  <a:ea typeface="微軟正黑體" panose="020B0604030504040204" pitchFamily="34" charset="-120"/>
                </a:rPr>
                <a:t>。</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90925" y="-16511"/>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六</a:t>
              </a:r>
              <a:r>
                <a:rPr lang="zh-TW" altLang="en-US" sz="2800" b="1" dirty="0" smtClean="0">
                  <a:solidFill>
                    <a:schemeClr val="accent1"/>
                  </a:solidFill>
                  <a:latin typeface="微軟正黑體" panose="020B0604030504040204" pitchFamily="34" charset="-120"/>
                  <a:ea typeface="微軟正黑體" panose="020B0604030504040204" pitchFamily="34" charset="-120"/>
                </a:rPr>
                <a:t>、串接場所申報執行說明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a:p>
              <a:pPr algn="l" fontAlgn="base">
                <a:spcBef>
                  <a:spcPct val="0"/>
                </a:spcBef>
                <a:spcAft>
                  <a:spcPct val="0"/>
                </a:spcAft>
                <a:defRPr/>
              </a:pPr>
              <a:r>
                <a:rPr lang="en-US" altLang="zh-TW" sz="2800" b="1" dirty="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一</a:t>
              </a:r>
              <a:r>
                <a:rPr lang="en-US" altLang="zh-TW" sz="2800" b="1" dirty="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串接場所申報依據</a:t>
              </a:r>
              <a:endParaRPr lang="en-US" altLang="zh-TW" sz="2800" b="1" dirty="0">
                <a:solidFill>
                  <a:srgbClr val="7030A0"/>
                </a:solidFill>
                <a:latin typeface="微軟正黑體" panose="020B0604030504040204" pitchFamily="34" charset="-120"/>
                <a:ea typeface="微軟正黑體" panose="020B0604030504040204" pitchFamily="34" charset="-120"/>
              </a:endParaRPr>
            </a:p>
            <a:p>
              <a:pPr algn="l" fontAlgn="base">
                <a:spcBef>
                  <a:spcPct val="0"/>
                </a:spcBef>
                <a:spcAft>
                  <a:spcPct val="0"/>
                </a:spcAft>
                <a:defRPr/>
              </a:pP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21</a:t>
            </a:fld>
            <a:endParaRPr lang="zh-CN" altLang="en-US" dirty="0">
              <a:solidFill>
                <a:prstClr val="black">
                  <a:tint val="75000"/>
                </a:prstClr>
              </a:solidFill>
            </a:endParaRPr>
          </a:p>
        </p:txBody>
      </p:sp>
      <p:sp>
        <p:nvSpPr>
          <p:cNvPr id="12"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675" y="1732149"/>
            <a:ext cx="5036660" cy="4665241"/>
          </a:xfrm>
          <a:prstGeom prst="rect">
            <a:avLst/>
          </a:prstGeom>
        </p:spPr>
      </p:pic>
    </p:spTree>
    <p:extLst>
      <p:ext uri="{BB962C8B-B14F-4D97-AF65-F5344CB8AC3E}">
        <p14:creationId xmlns:p14="http://schemas.microsoft.com/office/powerpoint/2010/main" val="1936348385"/>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66945" y="1448856"/>
            <a:ext cx="9606595" cy="1737249"/>
            <a:chOff x="-1495479" y="109775"/>
            <a:chExt cx="4616795" cy="2655244"/>
          </a:xfrm>
        </p:grpSpPr>
        <p:sp>
          <p:nvSpPr>
            <p:cNvPr id="89" name="Shape 47781"/>
            <p:cNvSpPr/>
            <p:nvPr/>
          </p:nvSpPr>
          <p:spPr>
            <a:xfrm>
              <a:off x="-1495479" y="109775"/>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六</a:t>
              </a:r>
              <a:r>
                <a:rPr lang="zh-TW" altLang="en-US" sz="2800" b="1" dirty="0" smtClean="0">
                  <a:solidFill>
                    <a:schemeClr val="accent1"/>
                  </a:solidFill>
                  <a:latin typeface="微軟正黑體" panose="020B0604030504040204" pitchFamily="34" charset="-120"/>
                  <a:ea typeface="微軟正黑體" panose="020B0604030504040204" pitchFamily="34" charset="-120"/>
                </a:rPr>
                <a:t>、串接場所申報執行說明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a:p>
              <a:pPr algn="l" fontAlgn="base">
                <a:spcBef>
                  <a:spcPct val="0"/>
                </a:spcBef>
                <a:spcAft>
                  <a:spcPct val="0"/>
                </a:spcAft>
                <a:defRPr/>
              </a:pPr>
              <a:r>
                <a:rPr lang="en-US" altLang="zh-TW" sz="2800" b="1" dirty="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二</a:t>
              </a:r>
              <a:r>
                <a:rPr lang="en-US" altLang="zh-TW" sz="2800" b="1" dirty="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與本申報作業辦法須分開辦理</a:t>
              </a:r>
              <a:r>
                <a:rPr lang="zh-TW" altLang="en-US" sz="2800" b="1" dirty="0" smtClean="0">
                  <a:solidFill>
                    <a:srgbClr val="7030A0"/>
                  </a:solidFill>
                  <a:latin typeface="微軟正黑體" panose="020B0604030504040204" pitchFamily="34" charset="-120"/>
                  <a:ea typeface="微軟正黑體" panose="020B0604030504040204" pitchFamily="34" charset="-120"/>
                </a:rPr>
                <a:t>申報</a:t>
              </a:r>
              <a:endParaRPr lang="en-US" altLang="zh-TW" sz="2800" b="1" dirty="0">
                <a:solidFill>
                  <a:srgbClr val="7030A0"/>
                </a:solidFill>
                <a:latin typeface="微軟正黑體" panose="020B0604030504040204" pitchFamily="34" charset="-120"/>
                <a:ea typeface="微軟正黑體" panose="020B0604030504040204" pitchFamily="34" charset="-120"/>
              </a:endParaRPr>
            </a:p>
            <a:p>
              <a:pPr algn="l" fontAlgn="base">
                <a:spcBef>
                  <a:spcPct val="0"/>
                </a:spcBef>
                <a:spcAft>
                  <a:spcPct val="0"/>
                </a:spcAft>
                <a:defRPr/>
              </a:pP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a:p>
              <a:pPr algn="l" fontAlgn="base">
                <a:spcBef>
                  <a:spcPct val="0"/>
                </a:spcBef>
                <a:spcAft>
                  <a:spcPct val="0"/>
                </a:spcAft>
                <a:defRPr/>
              </a:pP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88" name="Shape 47780"/>
            <p:cNvSpPr/>
            <p:nvPr/>
          </p:nvSpPr>
          <p:spPr>
            <a:xfrm>
              <a:off x="-1495479" y="1517394"/>
              <a:ext cx="3674977" cy="12476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just" fontAlgn="base">
                <a:lnSpc>
                  <a:spcPts val="2600"/>
                </a:lnSpc>
                <a:spcBef>
                  <a:spcPts val="500"/>
                </a:spcBef>
                <a:spcAft>
                  <a:spcPct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因申報依據</a:t>
              </a:r>
              <a:r>
                <a:rPr lang="zh-TW" altLang="en-US" sz="2000" dirty="0">
                  <a:solidFill>
                    <a:schemeClr val="tx1"/>
                  </a:solidFill>
                  <a:latin typeface="微軟正黑體" panose="020B0604030504040204" pitchFamily="34" charset="-120"/>
                  <a:ea typeface="微軟正黑體" panose="020B0604030504040204" pitchFamily="34" charset="-120"/>
                </a:rPr>
                <a:t>、目的及</a:t>
              </a:r>
              <a:r>
                <a:rPr lang="zh-TW" altLang="en-US" sz="2000" dirty="0" smtClean="0">
                  <a:solidFill>
                    <a:schemeClr val="tx1"/>
                  </a:solidFill>
                  <a:latin typeface="微軟正黑體" panose="020B0604030504040204" pitchFamily="34" charset="-120"/>
                  <a:ea typeface="微軟正黑體" panose="020B0604030504040204" pitchFamily="34" charset="-120"/>
                </a:rPr>
                <a:t>對象不同，仍分開</a:t>
              </a:r>
              <a:r>
                <a:rPr lang="zh-TW" altLang="en-US" sz="2000" dirty="0">
                  <a:solidFill>
                    <a:schemeClr val="tx1"/>
                  </a:solidFill>
                  <a:latin typeface="微軟正黑體" panose="020B0604030504040204" pitchFamily="34" charset="-120"/>
                  <a:ea typeface="微軟正黑體" panose="020B0604030504040204" pitchFamily="34" charset="-120"/>
                </a:rPr>
                <a:t>進行</a:t>
              </a:r>
              <a:r>
                <a:rPr lang="zh-TW" altLang="en-US" sz="2000" dirty="0" smtClean="0">
                  <a:solidFill>
                    <a:schemeClr val="tx1"/>
                  </a:solidFill>
                  <a:latin typeface="微軟正黑體" panose="020B0604030504040204" pitchFamily="34" charset="-120"/>
                  <a:ea typeface="微軟正黑體" panose="020B0604030504040204" pitchFamily="34" charset="-120"/>
                </a:rPr>
                <a:t>申報：</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gn="just" fontAlgn="base">
                <a:lnSpc>
                  <a:spcPts val="2600"/>
                </a:lnSpc>
                <a:spcBef>
                  <a:spcPts val="500"/>
                </a:spcBef>
                <a:spcAft>
                  <a:spcPct val="0"/>
                </a:spcAft>
                <a:defRPr/>
              </a:pP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lvl="0" algn="just" fontAlgn="base">
                <a:spcBef>
                  <a:spcPts val="0"/>
                </a:spcBef>
                <a:spcAft>
                  <a:spcPct val="0"/>
                </a:spcAft>
                <a:defRPr/>
              </a:pP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22</a:t>
            </a:fld>
            <a:endParaRPr lang="zh-CN" altLang="en-US">
              <a:solidFill>
                <a:prstClr val="black">
                  <a:tint val="75000"/>
                </a:prstClr>
              </a:solidFill>
            </a:endParaRPr>
          </a:p>
        </p:txBody>
      </p:sp>
      <p:sp>
        <p:nvSpPr>
          <p:cNvPr id="12"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10" name="文字方塊 9"/>
          <p:cNvSpPr txBox="1"/>
          <p:nvPr/>
        </p:nvSpPr>
        <p:spPr>
          <a:xfrm>
            <a:off x="432764" y="3933056"/>
            <a:ext cx="5918675" cy="1631216"/>
          </a:xfrm>
          <a:prstGeom prst="rect">
            <a:avLst/>
          </a:prstGeom>
          <a:noFill/>
          <a:ln w="28575">
            <a:solidFill>
              <a:schemeClr val="accent1"/>
            </a:solidFill>
          </a:ln>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網路系統備註</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indent="-216000"/>
            <a:r>
              <a:rPr lang="zh-TW" altLang="en-US" sz="2000" dirty="0" smtClean="0">
                <a:solidFill>
                  <a:srgbClr val="FF0000"/>
                </a:solidFill>
                <a:latin typeface="微軟正黑體" panose="020B0604030504040204" pitchFamily="34" charset="-120"/>
                <a:ea typeface="微軟正黑體" panose="020B0604030504040204" pitchFamily="34" charset="-120"/>
              </a:rPr>
              <a:t>若容器</a:t>
            </a:r>
            <a:r>
              <a:rPr lang="zh-TW" altLang="en-US" sz="2000" dirty="0">
                <a:solidFill>
                  <a:srgbClr val="FF0000"/>
                </a:solidFill>
                <a:latin typeface="微軟正黑體" panose="020B0604030504040204" pitchFamily="34" charset="-120"/>
                <a:ea typeface="微軟正黑體" panose="020B0604030504040204" pitchFamily="34" charset="-120"/>
              </a:rPr>
              <a:t>串接使用場所與販賣場所不同縣市</a:t>
            </a:r>
            <a:r>
              <a:rPr lang="zh-TW" altLang="en-US" sz="2000" dirty="0" smtClean="0">
                <a:solidFill>
                  <a:srgbClr val="FF0000"/>
                </a:solidFill>
                <a:latin typeface="微軟正黑體" panose="020B0604030504040204" pitchFamily="34" charset="-120"/>
                <a:ea typeface="微軟正黑體" panose="020B0604030504040204" pitchFamily="34" charset="-120"/>
              </a:rPr>
              <a:t>者</a:t>
            </a:r>
            <a:r>
              <a:rPr lang="zh-TW" altLang="en-US" sz="2000" dirty="0" smtClean="0">
                <a:latin typeface="微軟正黑體" panose="020B0604030504040204" pitchFamily="34" charset="-120"/>
                <a:ea typeface="微軟正黑體" panose="020B0604030504040204" pitchFamily="34" charset="-120"/>
              </a:rPr>
              <a:t>，可以網路系統向販賣場所消防機關進行申報，但另應向</a:t>
            </a:r>
            <a:r>
              <a:rPr lang="zh-TW" altLang="en-US" sz="2000" dirty="0">
                <a:latin typeface="微軟正黑體" panose="020B0604030504040204" pitchFamily="34" charset="-120"/>
                <a:ea typeface="微軟正黑體" panose="020B0604030504040204" pitchFamily="34" charset="-120"/>
              </a:rPr>
              <a:t>容器串接使用場所所在地消防</a:t>
            </a:r>
            <a:r>
              <a:rPr lang="zh-TW" altLang="en-US" sz="2000" dirty="0" smtClean="0">
                <a:latin typeface="微軟正黑體" panose="020B0604030504040204" pitchFamily="34" charset="-120"/>
                <a:ea typeface="微軟正黑體" panose="020B0604030504040204" pitchFamily="34" charset="-120"/>
              </a:rPr>
              <a:t>機關以紙本申報</a:t>
            </a:r>
            <a:r>
              <a:rPr lang="zh-TW" altLang="en-US" sz="2000" dirty="0">
                <a:latin typeface="微軟正黑體" panose="020B0604030504040204" pitchFamily="34" charset="-120"/>
                <a:ea typeface="微軟正黑體" panose="020B0604030504040204" pitchFamily="34" charset="-120"/>
              </a:rPr>
              <a:t>該轄內供氣之容器串接使用場所</a:t>
            </a:r>
            <a:r>
              <a:rPr lang="zh-TW" altLang="en-US" sz="2000" dirty="0" smtClean="0">
                <a:latin typeface="微軟正黑體" panose="020B0604030504040204" pitchFamily="34" charset="-120"/>
                <a:ea typeface="微軟正黑體" panose="020B0604030504040204" pitchFamily="34" charset="-120"/>
              </a:rPr>
              <a:t>資料。</a:t>
            </a:r>
            <a:endParaRPr lang="zh-TW" altLang="en-US" sz="20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651" y="3036526"/>
            <a:ext cx="5112568" cy="2775912"/>
          </a:xfrm>
          <a:prstGeom prst="rect">
            <a:avLst/>
          </a:prstGeom>
        </p:spPr>
      </p:pic>
      <p:sp>
        <p:nvSpPr>
          <p:cNvPr id="6" name="矩形 5"/>
          <p:cNvSpPr/>
          <p:nvPr/>
        </p:nvSpPr>
        <p:spPr>
          <a:xfrm>
            <a:off x="378282" y="2765185"/>
            <a:ext cx="6096000" cy="1092607"/>
          </a:xfrm>
          <a:prstGeom prst="rect">
            <a:avLst/>
          </a:prstGeom>
        </p:spPr>
        <p:txBody>
          <a:bodyPr>
            <a:spAutoFit/>
          </a:bodyPr>
          <a:lstStyle/>
          <a:p>
            <a:pPr algn="just" fontAlgn="base">
              <a:lnSpc>
                <a:spcPts val="2600"/>
              </a:lnSpc>
              <a:spcBef>
                <a:spcPts val="500"/>
              </a:spcBef>
              <a:spcAft>
                <a:spcPct val="0"/>
              </a:spcAft>
              <a:defRPr/>
            </a:pPr>
            <a:r>
              <a:rPr lang="zh-TW" altLang="en-US" sz="2000" dirty="0">
                <a:latin typeface="微軟正黑體" panose="020B0604030504040204" pitchFamily="34" charset="-120"/>
                <a:ea typeface="微軟正黑體" panose="020B0604030504040204" pitchFamily="34" charset="-120"/>
              </a:rPr>
              <a:t>串接場所申報目的係為強化串接使用場所供應設備之維護，並使販賣場所及串接場所所在地之消防機關瞭解其供氣情形，以確保公共</a:t>
            </a:r>
            <a:r>
              <a:rPr lang="zh-TW" altLang="en-US" sz="2000" dirty="0" smtClean="0">
                <a:latin typeface="微軟正黑體" panose="020B0604030504040204" pitchFamily="34" charset="-120"/>
                <a:ea typeface="微軟正黑體" panose="020B0604030504040204" pitchFamily="34" charset="-120"/>
              </a:rPr>
              <a:t>安全。</a:t>
            </a:r>
            <a:endParaRPr lang="en-US" altLang="zh-TW" sz="2000" dirty="0">
              <a:latin typeface="微軟正黑體" panose="020B0604030504040204" pitchFamily="34" charset="-120"/>
              <a:ea typeface="微軟正黑體" panose="020B0604030504040204" pitchFamily="34" charset="-120"/>
            </a:endParaRPr>
          </a:p>
        </p:txBody>
      </p:sp>
      <p:sp>
        <p:nvSpPr>
          <p:cNvPr id="13" name="矩形 12"/>
          <p:cNvSpPr/>
          <p:nvPr/>
        </p:nvSpPr>
        <p:spPr>
          <a:xfrm>
            <a:off x="6673651" y="2605639"/>
            <a:ext cx="3838702"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串接場所網路系統申報畫面</a:t>
            </a:r>
            <a:endParaRPr lang="zh-TW" altLang="en-US" sz="22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69507201"/>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08955" y="1474049"/>
            <a:ext cx="9786380" cy="2758509"/>
            <a:chOff x="-1523348" y="148280"/>
            <a:chExt cx="4703197" cy="4216160"/>
          </a:xfrm>
        </p:grpSpPr>
        <p:sp>
          <p:nvSpPr>
            <p:cNvPr id="88" name="Shape 47780"/>
            <p:cNvSpPr/>
            <p:nvPr/>
          </p:nvSpPr>
          <p:spPr>
            <a:xfrm>
              <a:off x="-1523348" y="925801"/>
              <a:ext cx="3131959" cy="3438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16000" lvl="0" algn="just" fontAlgn="base">
                <a:lnSpc>
                  <a:spcPts val="2600"/>
                </a:lnSpc>
                <a:spcBef>
                  <a:spcPts val="500"/>
                </a:spcBef>
                <a:spcAft>
                  <a:spcPct val="0"/>
                </a:spcAft>
                <a:defRPr/>
              </a:pPr>
              <a:r>
                <a:rPr lang="zh-TW" altLang="en-US" sz="2000" dirty="0" smtClean="0">
                  <a:solidFill>
                    <a:schemeClr val="tx1"/>
                  </a:solidFill>
                  <a:latin typeface="微軟正黑體" panose="020B0604030504040204" pitchFamily="34" charset="-120"/>
                  <a:ea typeface="微軟正黑體" panose="020B0604030504040204" pitchFamily="34" charset="-120"/>
                </a:rPr>
                <a:t>本</a:t>
              </a:r>
              <a:r>
                <a:rPr lang="zh-TW" altLang="en-US" sz="2000" dirty="0">
                  <a:solidFill>
                    <a:schemeClr val="tx1"/>
                  </a:solidFill>
                  <a:latin typeface="微軟正黑體" panose="020B0604030504040204" pitchFamily="34" charset="-120"/>
                  <a:ea typeface="微軟正黑體" panose="020B0604030504040204" pitchFamily="34" charset="-120"/>
                </a:rPr>
                <a:t>署前於</a:t>
              </a:r>
              <a:r>
                <a:rPr lang="en-US" altLang="zh-TW" sz="2000" dirty="0">
                  <a:solidFill>
                    <a:schemeClr val="tx1"/>
                  </a:solidFill>
                  <a:latin typeface="微軟正黑體" panose="020B0604030504040204" pitchFamily="34" charset="-120"/>
                  <a:ea typeface="微軟正黑體" panose="020B0604030504040204" pitchFamily="34" charset="-120"/>
                </a:rPr>
                <a:t>113</a:t>
              </a:r>
              <a:r>
                <a:rPr lang="zh-TW" altLang="en-US" sz="2000" dirty="0">
                  <a:solidFill>
                    <a:schemeClr val="tx1"/>
                  </a:solidFill>
                  <a:latin typeface="微軟正黑體" panose="020B0604030504040204" pitchFamily="34" charset="-120"/>
                  <a:ea typeface="微軟正黑體" panose="020B0604030504040204" pitchFamily="34" charset="-120"/>
                </a:rPr>
                <a:t>年</a:t>
              </a: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smtClean="0">
                  <a:solidFill>
                    <a:schemeClr val="tx1"/>
                  </a:solidFill>
                  <a:latin typeface="微軟正黑體" panose="020B0604030504040204" pitchFamily="34" charset="-120"/>
                  <a:ea typeface="微軟正黑體" panose="020B0604030504040204" pitchFamily="34" charset="-120"/>
                </a:rPr>
                <a:t>月</a:t>
              </a:r>
              <a:r>
                <a:rPr lang="en-US" altLang="zh-TW" sz="2000" dirty="0" smtClean="0">
                  <a:solidFill>
                    <a:schemeClr val="tx1"/>
                  </a:solidFill>
                  <a:latin typeface="微軟正黑體" panose="020B0604030504040204" pitchFamily="34" charset="-120"/>
                  <a:ea typeface="微軟正黑體" panose="020B0604030504040204" pitchFamily="34" charset="-120"/>
                </a:rPr>
                <a:t>1</a:t>
              </a:r>
              <a:r>
                <a:rPr lang="zh-TW" altLang="en-US" sz="2000" dirty="0" smtClean="0">
                  <a:solidFill>
                    <a:schemeClr val="tx1"/>
                  </a:solidFill>
                  <a:latin typeface="微軟正黑體" panose="020B0604030504040204" pitchFamily="34" charset="-120"/>
                  <a:ea typeface="微軟正黑體" panose="020B0604030504040204" pitchFamily="34" charset="-120"/>
                </a:rPr>
                <a:t>日</a:t>
              </a:r>
              <a:r>
                <a:rPr lang="zh-TW" altLang="en-US" sz="2000" dirty="0">
                  <a:solidFill>
                    <a:schemeClr val="tx1"/>
                  </a:solidFill>
                  <a:latin typeface="微軟正黑體" panose="020B0604030504040204" pitchFamily="34" charset="-120"/>
                  <a:ea typeface="微軟正黑體" panose="020B0604030504040204" pitchFamily="34" charset="-120"/>
                </a:rPr>
                <a:t>召開系統說明</a:t>
              </a:r>
              <a:r>
                <a:rPr lang="zh-TW" altLang="en-US" sz="2000" dirty="0" smtClean="0">
                  <a:solidFill>
                    <a:schemeClr val="tx1"/>
                  </a:solidFill>
                  <a:latin typeface="微軟正黑體" panose="020B0604030504040204" pitchFamily="34" charset="-120"/>
                  <a:ea typeface="微軟正黑體" panose="020B0604030504040204" pitchFamily="34" charset="-120"/>
                </a:rPr>
                <a:t>會，會後即提供相關操作手冊，請依操作手冊</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零售業</a:t>
              </a:r>
              <a:r>
                <a:rPr lang="en-US" altLang="zh-TW" sz="2000" dirty="0">
                  <a:solidFill>
                    <a:schemeClr val="tx1"/>
                  </a:solidFill>
                  <a:latin typeface="微軟正黑體" panose="020B0604030504040204" pitchFamily="34" charset="-120"/>
                  <a:ea typeface="微軟正黑體" panose="020B0604030504040204" pitchFamily="34" charset="-120"/>
                </a:rPr>
                <a:t>(P.12-P.23)</a:t>
              </a:r>
              <a:r>
                <a:rPr lang="zh-TW" altLang="en-US" sz="2000" dirty="0">
                  <a:solidFill>
                    <a:schemeClr val="tx1"/>
                  </a:solidFill>
                  <a:latin typeface="微軟正黑體" panose="020B0604030504040204" pitchFamily="34" charset="-120"/>
                  <a:ea typeface="微軟正黑體" panose="020B0604030504040204" pitchFamily="34" charset="-120"/>
                </a:rPr>
                <a:t>進行，步驟簡述如下：</a:t>
              </a:r>
            </a:p>
            <a:p>
              <a:pPr marL="216000" lvl="0" algn="just" fontAlgn="base">
                <a:lnSpc>
                  <a:spcPts val="2600"/>
                </a:lnSpc>
                <a:spcBef>
                  <a:spcPts val="500"/>
                </a:spcBef>
                <a:spcAft>
                  <a:spcPct val="0"/>
                </a:spcAft>
                <a:defRPr/>
              </a:pPr>
              <a:endParaRPr lang="zh-TW" altLang="en-US" sz="2000" dirty="0">
                <a:solidFill>
                  <a:schemeClr val="tx1"/>
                </a:solidFill>
                <a:latin typeface="微軟正黑體" panose="020B0604030504040204" pitchFamily="34" charset="-120"/>
                <a:ea typeface="微軟正黑體" panose="020B0604030504040204" pitchFamily="34" charset="-120"/>
              </a:endParaRPr>
            </a:p>
            <a:p>
              <a:pPr lvl="0" algn="just" fontAlgn="base">
                <a:spcBef>
                  <a:spcPts val="0"/>
                </a:spcBef>
                <a:spcAft>
                  <a:spcPct val="0"/>
                </a:spcAft>
                <a:defRPr/>
              </a:pP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36946" y="148280"/>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algn="l" fontAlgn="base">
                <a:spcBef>
                  <a:spcPct val="0"/>
                </a:spcBef>
                <a:spcAft>
                  <a:spcPct val="0"/>
                </a:spcAft>
                <a:defRPr/>
              </a:pPr>
              <a:r>
                <a:rPr lang="zh-TW" altLang="en-US" sz="2800" b="1" dirty="0" smtClean="0">
                  <a:solidFill>
                    <a:schemeClr val="accent1"/>
                  </a:solidFill>
                  <a:latin typeface="微軟正黑體" panose="020B0604030504040204" pitchFamily="34" charset="-120"/>
                  <a:ea typeface="微軟正黑體" panose="020B0604030504040204" pitchFamily="34" charset="-120"/>
                </a:rPr>
                <a:t>前言</a:t>
              </a:r>
              <a:endParaRPr lang="en-US" altLang="zh-TW" sz="2800" b="1" dirty="0">
                <a:solidFill>
                  <a:schemeClr val="accent1"/>
                </a:solidFill>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23</a:t>
            </a:fld>
            <a:endParaRPr lang="zh-CN" altLang="en-US">
              <a:solidFill>
                <a:prstClr val="black">
                  <a:tint val="75000"/>
                </a:prstClr>
              </a:solidFill>
            </a:endParaRPr>
          </a:p>
        </p:txBody>
      </p:sp>
      <p:sp>
        <p:nvSpPr>
          <p:cNvPr id="12"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參、網路</a:t>
            </a:r>
            <a:r>
              <a:rPr lang="zh-TW" altLang="en-US" sz="4000" b="1" dirty="0">
                <a:solidFill>
                  <a:schemeClr val="bg1"/>
                </a:solidFill>
                <a:latin typeface="微软雅黑" panose="020B0503020204020204" pitchFamily="34" charset="-122"/>
                <a:ea typeface="微软雅黑" panose="020B0503020204020204" pitchFamily="34" charset="-122"/>
              </a:rPr>
              <a:t>系統申報操作說明</a:t>
            </a:r>
          </a:p>
        </p:txBody>
      </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36" y="3347833"/>
            <a:ext cx="6448703" cy="3105871"/>
          </a:xfrm>
          <a:prstGeom prst="rect">
            <a:avLst/>
          </a:prstGeom>
        </p:spPr>
      </p:pic>
      <p:sp>
        <p:nvSpPr>
          <p:cNvPr id="15" name="文字方塊 14"/>
          <p:cNvSpPr txBox="1"/>
          <p:nvPr/>
        </p:nvSpPr>
        <p:spPr>
          <a:xfrm>
            <a:off x="523036" y="3053754"/>
            <a:ext cx="3437159" cy="400110"/>
          </a:xfrm>
          <a:prstGeom prst="rect">
            <a:avLst/>
          </a:prstGeom>
          <a:noFill/>
        </p:spPr>
        <p:txBody>
          <a:bodyPr wrap="none" rtlCol="0">
            <a:spAutoFit/>
          </a:body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步驟一零售業</a:t>
            </a:r>
            <a:r>
              <a:rPr lang="zh-TW" altLang="en-US" sz="2000" dirty="0">
                <a:solidFill>
                  <a:srgbClr val="FF0000"/>
                </a:solidFill>
                <a:latin typeface="微軟正黑體" panose="020B0604030504040204" pitchFamily="34" charset="-120"/>
                <a:ea typeface="微軟正黑體" panose="020B0604030504040204" pitchFamily="34" charset="-120"/>
              </a:rPr>
              <a:t>基本資料</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編輯 </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1723" y="1701597"/>
            <a:ext cx="3310007" cy="4626607"/>
          </a:xfrm>
          <a:prstGeom prst="rect">
            <a:avLst/>
          </a:prstGeom>
        </p:spPr>
      </p:pic>
    </p:spTree>
    <p:extLst>
      <p:ext uri="{BB962C8B-B14F-4D97-AF65-F5344CB8AC3E}">
        <p14:creationId xmlns:p14="http://schemas.microsoft.com/office/powerpoint/2010/main" val="948383301"/>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14" name="Shape 47781"/>
          <p:cNvSpPr/>
          <p:nvPr/>
        </p:nvSpPr>
        <p:spPr>
          <a:xfrm>
            <a:off x="175933" y="1661442"/>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24</a:t>
            </a:fld>
            <a:endParaRPr lang="zh-CN" altLang="en-US" dirty="0">
              <a:solidFill>
                <a:prstClr val="black">
                  <a:tint val="75000"/>
                </a:prstClr>
              </a:solidFill>
            </a:endParaRPr>
          </a:p>
        </p:txBody>
      </p:sp>
      <p:sp>
        <p:nvSpPr>
          <p:cNvPr id="16" name="文字方塊 15"/>
          <p:cNvSpPr txBox="1"/>
          <p:nvPr/>
        </p:nvSpPr>
        <p:spPr>
          <a:xfrm>
            <a:off x="624979" y="1688537"/>
            <a:ext cx="4602542" cy="400110"/>
          </a:xfrm>
          <a:prstGeom prst="rect">
            <a:avLst/>
          </a:prstGeom>
          <a:noFill/>
        </p:spPr>
        <p:txBody>
          <a:bodyPr wrap="none" rtlCol="0">
            <a:spAutoFit/>
          </a:body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步驟二</a:t>
            </a:r>
            <a:r>
              <a:rPr lang="zh-TW" altLang="en-US" sz="2000" dirty="0">
                <a:solidFill>
                  <a:srgbClr val="FF0000"/>
                </a:solidFill>
                <a:latin typeface="微軟正黑體" panose="020B0604030504040204" pitchFamily="34" charset="-120"/>
                <a:ea typeface="微軟正黑體" panose="020B0604030504040204" pitchFamily="34" charset="-120"/>
              </a:rPr>
              <a:t>零售商用戶及安全檢查資料上傳 </a:t>
            </a: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79" y="2115151"/>
            <a:ext cx="10458450" cy="2914650"/>
          </a:xfrm>
          <a:prstGeom prst="rect">
            <a:avLst/>
          </a:prstGeom>
        </p:spPr>
      </p:pic>
      <p:sp>
        <p:nvSpPr>
          <p:cNvPr id="12" name="文字方塊 11"/>
          <p:cNvSpPr txBox="1"/>
          <p:nvPr/>
        </p:nvSpPr>
        <p:spPr>
          <a:xfrm>
            <a:off x="652115" y="5177684"/>
            <a:ext cx="7677720" cy="1323439"/>
          </a:xfrm>
          <a:prstGeom prst="rect">
            <a:avLst/>
          </a:prstGeom>
          <a:noFill/>
          <a:ln w="28575">
            <a:solidFill>
              <a:schemeClr val="accent1"/>
            </a:solidFill>
          </a:ln>
        </p:spPr>
        <p:txBody>
          <a:bodyPr wrap="square" rtlCol="0">
            <a:spAutoFit/>
          </a:bodyPr>
          <a:lstStyle/>
          <a:p>
            <a:pPr fontAlgn="base"/>
            <a:r>
              <a:rPr lang="zh-TW" altLang="en-US" sz="2000" dirty="0" smtClean="0">
                <a:latin typeface="微軟正黑體" panose="020B0604030504040204" pitchFamily="34" charset="-120"/>
                <a:ea typeface="微軟正黑體" panose="020B0604030504040204" pitchFamily="34" charset="-120"/>
              </a:rPr>
              <a:t>模板填寫注意事項 </a:t>
            </a:r>
            <a:r>
              <a:rPr lang="en-US" altLang="zh-TW" sz="2000" dirty="0">
                <a:latin typeface="微軟正黑體" panose="020B0604030504040204" pitchFamily="34" charset="-120"/>
                <a:ea typeface="微軟正黑體" panose="020B0604030504040204" pitchFamily="34" charset="-120"/>
              </a:rPr>
              <a:t>:</a:t>
            </a:r>
          </a:p>
          <a:p>
            <a:pPr fontAlgn="base"/>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勿</a:t>
            </a:r>
            <a:r>
              <a:rPr lang="zh-TW" altLang="en-US" sz="2000" dirty="0">
                <a:latin typeface="微軟正黑體" panose="020B0604030504040204" pitchFamily="34" charset="-120"/>
                <a:ea typeface="微軟正黑體" panose="020B0604030504040204" pitchFamily="34" charset="-120"/>
              </a:rPr>
              <a:t>更動模板格式 </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2</a:t>
            </a:r>
            <a:r>
              <a:rPr lang="en-US" altLang="zh-TW" sz="2000" dirty="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資料中若有</a:t>
            </a:r>
            <a:r>
              <a:rPr lang="zh-TW" altLang="en-US" sz="2000" dirty="0">
                <a:latin typeface="微軟正黑體" panose="020B0604030504040204" pitchFamily="34" charset="-120"/>
                <a:ea typeface="微軟正黑體" panose="020B0604030504040204" pitchFamily="34" charset="-120"/>
              </a:rPr>
              <a:t>空格</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會</a:t>
            </a:r>
            <a:r>
              <a:rPr lang="zh-TW" altLang="en-US" sz="2000" dirty="0" smtClean="0">
                <a:latin typeface="微軟正黑體" panose="020B0604030504040204" pitchFamily="34" charset="-120"/>
                <a:ea typeface="微軟正黑體" panose="020B0604030504040204" pitchFamily="34" charset="-120"/>
              </a:rPr>
              <a:t>導致</a:t>
            </a:r>
            <a:r>
              <a:rPr lang="zh-TW" altLang="en-US" sz="2000" dirty="0">
                <a:latin typeface="微軟正黑體" panose="020B0604030504040204" pitchFamily="34" charset="-120"/>
                <a:ea typeface="微軟正黑體" panose="020B0604030504040204" pitchFamily="34" charset="-120"/>
              </a:rPr>
              <a:t>上傳失敗</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fontAlgn="base"/>
            <a:r>
              <a:rPr lang="en-US" altLang="zh-TW" sz="2000" dirty="0" smtClean="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用戶編號不能重複並</a:t>
            </a:r>
            <a:r>
              <a:rPr lang="zh-TW" altLang="en-US" sz="2000" dirty="0" smtClean="0">
                <a:latin typeface="微軟正黑體" panose="020B0604030504040204" pitchFamily="34" charset="-120"/>
                <a:ea typeface="微軟正黑體" panose="020B0604030504040204" pitchFamily="34" charset="-120"/>
              </a:rPr>
              <a:t>僅能以</a:t>
            </a:r>
            <a:r>
              <a:rPr lang="zh-TW" altLang="en-US" sz="2000" dirty="0">
                <a:latin typeface="微軟正黑體" panose="020B0604030504040204" pitchFamily="34" charset="-120"/>
                <a:ea typeface="微軟正黑體" panose="020B0604030504040204" pitchFamily="34" charset="-120"/>
              </a:rPr>
              <a:t>數字</a:t>
            </a:r>
            <a:r>
              <a:rPr lang="zh-TW" altLang="en-US" sz="2000" dirty="0" smtClean="0">
                <a:latin typeface="微軟正黑體" panose="020B0604030504040204" pitchFamily="34" charset="-120"/>
                <a:ea typeface="微軟正黑體" panose="020B0604030504040204" pitchFamily="34" charset="-120"/>
              </a:rPr>
              <a:t>編寫。</a:t>
            </a:r>
            <a:endParaRPr lang="en-US" altLang="zh-TW" sz="2000" dirty="0" smtClean="0">
              <a:latin typeface="微軟正黑體" panose="020B0604030504040204" pitchFamily="34" charset="-120"/>
              <a:ea typeface="微軟正黑體" panose="020B0604030504040204" pitchFamily="34" charset="-120"/>
            </a:endParaRPr>
          </a:p>
          <a:p>
            <a:pPr fontAlgn="base"/>
            <a:r>
              <a:rPr lang="en-US" altLang="zh-TW" sz="2000" dirty="0">
                <a:latin typeface="微軟正黑體" panose="020B0604030504040204" pitchFamily="34" charset="-120"/>
                <a:ea typeface="微軟正黑體" panose="020B0604030504040204" pitchFamily="34" charset="-120"/>
              </a:rPr>
              <a:t>4</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 請按模板下方備註之填表說明</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同附表</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備註</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進行資料填寫編輯。</a:t>
            </a:r>
            <a:endParaRPr lang="zh-TW" altLang="en-US" sz="2000" dirty="0">
              <a:latin typeface="微軟正黑體" panose="020B0604030504040204" pitchFamily="34" charset="-120"/>
              <a:ea typeface="微軟正黑體" panose="020B0604030504040204" pitchFamily="34" charset="-120"/>
            </a:endParaRPr>
          </a:p>
        </p:txBody>
      </p:sp>
      <p:sp>
        <p:nvSpPr>
          <p:cNvPr id="13"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參、網路</a:t>
            </a:r>
            <a:r>
              <a:rPr lang="zh-TW" altLang="en-US" sz="4000" b="1" dirty="0">
                <a:solidFill>
                  <a:schemeClr val="bg1"/>
                </a:solidFill>
                <a:latin typeface="微软雅黑" panose="020B0503020204020204" pitchFamily="34" charset="-122"/>
                <a:ea typeface="微软雅黑" panose="020B0503020204020204" pitchFamily="34" charset="-122"/>
              </a:rPr>
              <a:t>系統申報操作說明</a:t>
            </a:r>
          </a:p>
        </p:txBody>
      </p:sp>
    </p:spTree>
    <p:extLst>
      <p:ext uri="{BB962C8B-B14F-4D97-AF65-F5344CB8AC3E}">
        <p14:creationId xmlns:p14="http://schemas.microsoft.com/office/powerpoint/2010/main" val="1535883355"/>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14" name="Shape 47781"/>
          <p:cNvSpPr/>
          <p:nvPr/>
        </p:nvSpPr>
        <p:spPr>
          <a:xfrm>
            <a:off x="175933" y="1661442"/>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25</a:t>
            </a:fld>
            <a:endParaRPr lang="zh-CN" altLang="en-US" dirty="0">
              <a:solidFill>
                <a:prstClr val="black">
                  <a:tint val="75000"/>
                </a:prstClr>
              </a:solidFill>
            </a:endParaRPr>
          </a:p>
        </p:txBody>
      </p:sp>
      <p:sp>
        <p:nvSpPr>
          <p:cNvPr id="16" name="文字方塊 15"/>
          <p:cNvSpPr txBox="1"/>
          <p:nvPr/>
        </p:nvSpPr>
        <p:spPr>
          <a:xfrm>
            <a:off x="624979" y="1688537"/>
            <a:ext cx="2492990" cy="400110"/>
          </a:xfrm>
          <a:prstGeom prst="rect">
            <a:avLst/>
          </a:prstGeom>
          <a:noFill/>
        </p:spPr>
        <p:txBody>
          <a:bodyPr wrap="none" rtlCol="0">
            <a:spAutoFit/>
          </a:bodyPr>
          <a:lstStyle/>
          <a:p>
            <a:r>
              <a:rPr lang="zh-TW" altLang="en-US" sz="2000" dirty="0">
                <a:solidFill>
                  <a:srgbClr val="FF0000"/>
                </a:solidFill>
                <a:latin typeface="微軟正黑體" panose="020B0604030504040204" pitchFamily="34" charset="-120"/>
                <a:ea typeface="微軟正黑體" panose="020B0604030504040204" pitchFamily="34" charset="-120"/>
              </a:rPr>
              <a:t>步驟三新增申報資料</a:t>
            </a: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79" y="2036039"/>
            <a:ext cx="7989342" cy="4425646"/>
          </a:xfrm>
          <a:prstGeom prst="rect">
            <a:avLst/>
          </a:prstGeom>
        </p:spPr>
      </p:pic>
      <p:sp>
        <p:nvSpPr>
          <p:cNvPr id="10"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參、網路</a:t>
            </a:r>
            <a:r>
              <a:rPr lang="zh-TW" altLang="en-US" sz="4000" b="1" dirty="0">
                <a:solidFill>
                  <a:schemeClr val="bg1"/>
                </a:solidFill>
                <a:latin typeface="微软雅黑" panose="020B0503020204020204" pitchFamily="34" charset="-122"/>
                <a:ea typeface="微软雅黑" panose="020B0503020204020204" pitchFamily="34" charset="-122"/>
              </a:rPr>
              <a:t>系統申報操作說明</a:t>
            </a:r>
          </a:p>
        </p:txBody>
      </p:sp>
    </p:spTree>
    <p:extLst>
      <p:ext uri="{BB962C8B-B14F-4D97-AF65-F5344CB8AC3E}">
        <p14:creationId xmlns:p14="http://schemas.microsoft.com/office/powerpoint/2010/main" val="1701145609"/>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14" name="Shape 47781"/>
          <p:cNvSpPr/>
          <p:nvPr/>
        </p:nvSpPr>
        <p:spPr>
          <a:xfrm>
            <a:off x="175933" y="1661442"/>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26</a:t>
            </a:fld>
            <a:endParaRPr lang="zh-CN" altLang="en-US" dirty="0">
              <a:solidFill>
                <a:prstClr val="black">
                  <a:tint val="75000"/>
                </a:prstClr>
              </a:solidFill>
            </a:endParaRPr>
          </a:p>
        </p:txBody>
      </p:sp>
      <p:sp>
        <p:nvSpPr>
          <p:cNvPr id="16" name="文字方塊 15"/>
          <p:cNvSpPr txBox="1"/>
          <p:nvPr/>
        </p:nvSpPr>
        <p:spPr>
          <a:xfrm>
            <a:off x="552971" y="1586025"/>
            <a:ext cx="3329758" cy="400110"/>
          </a:xfrm>
          <a:prstGeom prst="rect">
            <a:avLst/>
          </a:prstGeom>
          <a:noFill/>
        </p:spPr>
        <p:txBody>
          <a:bodyPr wrap="none" rtlCol="0">
            <a:spAutoFit/>
          </a:body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步驟四填寫相關申報資料</a:t>
            </a:r>
            <a:r>
              <a:rPr lang="en-US" altLang="zh-TW" sz="2000" dirty="0" smtClean="0">
                <a:solidFill>
                  <a:srgbClr val="FF0000"/>
                </a:solidFill>
                <a:latin typeface="微軟正黑體" panose="020B0604030504040204" pitchFamily="34" charset="-120"/>
                <a:ea typeface="微軟正黑體" panose="020B0604030504040204" pitchFamily="34" charset="-120"/>
              </a:rPr>
              <a:t>-1</a:t>
            </a:r>
            <a:r>
              <a:rPr lang="zh-TW" altLang="en-US" sz="2000" dirty="0" smtClean="0">
                <a:solidFill>
                  <a:srgbClr val="FF0000"/>
                </a:solidFill>
                <a:latin typeface="微軟正黑體" panose="020B0604030504040204" pitchFamily="34" charset="-120"/>
                <a:ea typeface="微軟正黑體" panose="020B0604030504040204" pitchFamily="34" charset="-120"/>
              </a:rPr>
              <a:t> </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85" y="2387843"/>
            <a:ext cx="5474332" cy="2922551"/>
          </a:xfrm>
          <a:prstGeom prst="rect">
            <a:avLst/>
          </a:prstGeom>
        </p:spPr>
      </p:pic>
      <p:sp>
        <p:nvSpPr>
          <p:cNvPr id="10" name="文字方塊 9"/>
          <p:cNvSpPr txBox="1"/>
          <p:nvPr/>
        </p:nvSpPr>
        <p:spPr>
          <a:xfrm>
            <a:off x="566812" y="1946603"/>
            <a:ext cx="3169457" cy="400110"/>
          </a:xfrm>
          <a:prstGeom prst="rect">
            <a:avLst/>
          </a:prstGeom>
          <a:noFill/>
        </p:spPr>
        <p:txBody>
          <a:bodyPr wrap="none" rtlCol="0">
            <a:spAutoFit/>
          </a:bodyPr>
          <a:lstStyle/>
          <a:p>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smtClean="0">
                <a:solidFill>
                  <a:srgbClr val="7030A0"/>
                </a:solidFill>
                <a:latin typeface="微軟正黑體" panose="020B0604030504040204" pitchFamily="34" charset="-120"/>
                <a:ea typeface="微軟正黑體" panose="020B0604030504040204" pitchFamily="34" charset="-120"/>
              </a:rPr>
              <a:t>一</a:t>
            </a:r>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smtClean="0">
                <a:solidFill>
                  <a:srgbClr val="7030A0"/>
                </a:solidFill>
                <a:latin typeface="微軟正黑體" panose="020B0604030504040204" pitchFamily="34" charset="-120"/>
                <a:ea typeface="微軟正黑體" panose="020B0604030504040204" pitchFamily="34" charset="-120"/>
              </a:rPr>
              <a:t>容器儲存場所管理資料</a:t>
            </a:r>
            <a:endParaRPr lang="zh-TW" altLang="en-US" sz="2000" dirty="0">
              <a:solidFill>
                <a:srgbClr val="7030A0"/>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25" y="2416505"/>
            <a:ext cx="5508848" cy="2870029"/>
          </a:xfrm>
          <a:prstGeom prst="rect">
            <a:avLst/>
          </a:prstGeom>
        </p:spPr>
      </p:pic>
      <p:sp>
        <p:nvSpPr>
          <p:cNvPr id="12" name="文字方塊 11"/>
          <p:cNvSpPr txBox="1"/>
          <p:nvPr/>
        </p:nvSpPr>
        <p:spPr>
          <a:xfrm>
            <a:off x="6060567" y="1946603"/>
            <a:ext cx="2143536" cy="400110"/>
          </a:xfrm>
          <a:prstGeom prst="rect">
            <a:avLst/>
          </a:prstGeom>
          <a:noFill/>
        </p:spPr>
        <p:txBody>
          <a:bodyPr wrap="none" rtlCol="0">
            <a:spAutoFit/>
          </a:bodyPr>
          <a:lstStyle/>
          <a:p>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a:solidFill>
                  <a:srgbClr val="7030A0"/>
                </a:solidFill>
                <a:latin typeface="微軟正黑體" panose="020B0604030504040204" pitchFamily="34" charset="-120"/>
                <a:ea typeface="微軟正黑體" panose="020B0604030504040204" pitchFamily="34" charset="-120"/>
              </a:rPr>
              <a:t>二</a:t>
            </a:r>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smtClean="0">
                <a:solidFill>
                  <a:srgbClr val="7030A0"/>
                </a:solidFill>
                <a:latin typeface="微軟正黑體" panose="020B0604030504040204" pitchFamily="34" charset="-120"/>
                <a:ea typeface="微軟正黑體" panose="020B0604030504040204" pitchFamily="34" charset="-120"/>
              </a:rPr>
              <a:t>容器管理資料</a:t>
            </a:r>
            <a:endParaRPr lang="zh-TW" altLang="en-US" sz="2000" dirty="0">
              <a:solidFill>
                <a:srgbClr val="7030A0"/>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5233491" y="5380186"/>
            <a:ext cx="6453584" cy="1323439"/>
          </a:xfrm>
          <a:prstGeom prst="rect">
            <a:avLst/>
          </a:prstGeom>
          <a:noFill/>
          <a:ln w="28575">
            <a:solidFill>
              <a:schemeClr val="accent1"/>
            </a:solidFill>
          </a:ln>
        </p:spPr>
        <p:txBody>
          <a:bodyPr wrap="square" rtlCol="0">
            <a:spAutoFit/>
          </a:bodyPr>
          <a:lstStyle/>
          <a:p>
            <a:pPr fontAlgn="base"/>
            <a:r>
              <a:rPr lang="zh-TW" altLang="en-US" sz="2000" dirty="0" smtClean="0">
                <a:latin typeface="微軟正黑體" panose="020B0604030504040204" pitchFamily="34" charset="-120"/>
                <a:ea typeface="微軟正黑體" panose="020B0604030504040204" pitchFamily="34" charset="-120"/>
              </a:rPr>
              <a:t>便利功能</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點選「選擇容器」，即透過</a:t>
            </a:r>
            <a:r>
              <a:rPr lang="zh-TW" altLang="en-US" sz="2000" dirty="0">
                <a:latin typeface="微軟正黑體" panose="020B0604030504040204" pitchFamily="34" charset="-120"/>
                <a:ea typeface="微軟正黑體" panose="020B0604030504040204" pitchFamily="34" charset="-120"/>
              </a:rPr>
              <a:t>容器製造商（進口商）及定期檢驗機構所提供之資料</a:t>
            </a:r>
            <a:r>
              <a:rPr lang="zh-TW" altLang="en-US" sz="2000" dirty="0" smtClean="0">
                <a:latin typeface="微軟正黑體" panose="020B0604030504040204" pitchFamily="34" charset="-120"/>
                <a:ea typeface="微軟正黑體" panose="020B0604030504040204" pitchFamily="34" charset="-120"/>
              </a:rPr>
              <a:t>，將</a:t>
            </a:r>
            <a:r>
              <a:rPr lang="zh-TW" altLang="en-US" sz="2000" dirty="0">
                <a:latin typeface="微軟正黑體" panose="020B0604030504040204" pitchFamily="34" charset="-120"/>
                <a:ea typeface="微軟正黑體" panose="020B0604030504040204" pitchFamily="34" charset="-120"/>
              </a:rPr>
              <a:t>容器資料以瓦斯行購置或送驗統編直接拋</a:t>
            </a:r>
            <a:r>
              <a:rPr lang="zh-TW" altLang="en-US" sz="2000" dirty="0" smtClean="0">
                <a:latin typeface="微軟正黑體" panose="020B0604030504040204" pitchFamily="34" charset="-120"/>
                <a:ea typeface="微軟正黑體" panose="020B0604030504040204" pitchFamily="34" charset="-120"/>
              </a:rPr>
              <a:t>轉。僅須確認後勾選並點選</a:t>
            </a:r>
            <a:r>
              <a:rPr lang="zh-TW" altLang="en-US" sz="2000" dirty="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確認新增</a:t>
            </a:r>
            <a:r>
              <a:rPr lang="zh-TW" altLang="en-US" sz="2000" dirty="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即完成。</a:t>
            </a:r>
            <a:endParaRPr lang="zh-TW" altLang="en-US" sz="2000" dirty="0">
              <a:latin typeface="微軟正黑體" panose="020B0604030504040204" pitchFamily="34" charset="-120"/>
              <a:ea typeface="微軟正黑體" panose="020B0604030504040204" pitchFamily="34" charset="-120"/>
            </a:endParaRPr>
          </a:p>
        </p:txBody>
      </p:sp>
      <p:sp>
        <p:nvSpPr>
          <p:cNvPr id="17"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參、網路</a:t>
            </a:r>
            <a:r>
              <a:rPr lang="zh-TW" altLang="en-US" sz="4000" b="1" dirty="0">
                <a:solidFill>
                  <a:schemeClr val="bg1"/>
                </a:solidFill>
                <a:latin typeface="微软雅黑" panose="020B0503020204020204" pitchFamily="34" charset="-122"/>
                <a:ea typeface="微软雅黑" panose="020B0503020204020204" pitchFamily="34" charset="-122"/>
              </a:rPr>
              <a:t>系統申報操作說明</a:t>
            </a:r>
          </a:p>
        </p:txBody>
      </p:sp>
    </p:spTree>
    <p:extLst>
      <p:ext uri="{BB962C8B-B14F-4D97-AF65-F5344CB8AC3E}">
        <p14:creationId xmlns:p14="http://schemas.microsoft.com/office/powerpoint/2010/main" val="3437029483"/>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14" name="Shape 47781"/>
          <p:cNvSpPr/>
          <p:nvPr/>
        </p:nvSpPr>
        <p:spPr>
          <a:xfrm>
            <a:off x="175933" y="1661442"/>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27</a:t>
            </a:fld>
            <a:endParaRPr lang="zh-CN" altLang="en-US" dirty="0">
              <a:solidFill>
                <a:prstClr val="black">
                  <a:tint val="75000"/>
                </a:prstClr>
              </a:solidFill>
            </a:endParaRPr>
          </a:p>
        </p:txBody>
      </p:sp>
      <p:sp>
        <p:nvSpPr>
          <p:cNvPr id="16" name="文字方塊 15"/>
          <p:cNvSpPr txBox="1"/>
          <p:nvPr/>
        </p:nvSpPr>
        <p:spPr>
          <a:xfrm>
            <a:off x="552971" y="1586025"/>
            <a:ext cx="3329758" cy="400110"/>
          </a:xfrm>
          <a:prstGeom prst="rect">
            <a:avLst/>
          </a:prstGeom>
          <a:noFill/>
        </p:spPr>
        <p:txBody>
          <a:bodyPr wrap="none" rtlCol="0">
            <a:spAutoFit/>
          </a:body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步驟四填寫相關申報資料</a:t>
            </a:r>
            <a:r>
              <a:rPr lang="en-US" altLang="zh-TW" sz="2000" dirty="0" smtClean="0">
                <a:solidFill>
                  <a:srgbClr val="FF0000"/>
                </a:solidFill>
                <a:latin typeface="微軟正黑體" panose="020B0604030504040204" pitchFamily="34" charset="-120"/>
                <a:ea typeface="微軟正黑體" panose="020B0604030504040204" pitchFamily="34" charset="-120"/>
              </a:rPr>
              <a:t>-2</a:t>
            </a:r>
            <a:r>
              <a:rPr lang="zh-TW" altLang="en-US" sz="2000" dirty="0" smtClean="0">
                <a:solidFill>
                  <a:srgbClr val="FF0000"/>
                </a:solidFill>
                <a:latin typeface="微軟正黑體" panose="020B0604030504040204" pitchFamily="34" charset="-120"/>
                <a:ea typeface="微軟正黑體" panose="020B0604030504040204" pitchFamily="34" charset="-120"/>
              </a:rPr>
              <a:t> </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66812" y="1946603"/>
            <a:ext cx="3938899" cy="400110"/>
          </a:xfrm>
          <a:prstGeom prst="rect">
            <a:avLst/>
          </a:prstGeom>
          <a:noFill/>
        </p:spPr>
        <p:txBody>
          <a:bodyPr wrap="none" rtlCol="0">
            <a:spAutoFit/>
          </a:bodyPr>
          <a:lstStyle/>
          <a:p>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a:solidFill>
                  <a:srgbClr val="7030A0"/>
                </a:solidFill>
                <a:latin typeface="微軟正黑體" panose="020B0604030504040204" pitchFamily="34" charset="-120"/>
                <a:ea typeface="微軟正黑體" panose="020B0604030504040204" pitchFamily="34" charset="-120"/>
              </a:rPr>
              <a:t>三</a:t>
            </a:r>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smtClean="0">
                <a:solidFill>
                  <a:srgbClr val="7030A0"/>
                </a:solidFill>
                <a:latin typeface="微軟正黑體" panose="020B0604030504040204" pitchFamily="34" charset="-120"/>
                <a:ea typeface="微軟正黑體" panose="020B0604030504040204" pitchFamily="34" charset="-120"/>
              </a:rPr>
              <a:t>用戶資料及用戶安全檢查資料</a:t>
            </a:r>
            <a:endParaRPr lang="zh-TW" altLang="en-US" sz="2000" dirty="0">
              <a:solidFill>
                <a:srgbClr val="7030A0"/>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060567" y="1946603"/>
            <a:ext cx="4708340" cy="400110"/>
          </a:xfrm>
          <a:prstGeom prst="rect">
            <a:avLst/>
          </a:prstGeom>
          <a:noFill/>
        </p:spPr>
        <p:txBody>
          <a:bodyPr wrap="none" rtlCol="0">
            <a:spAutoFit/>
          </a:bodyPr>
          <a:lstStyle/>
          <a:p>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smtClean="0">
                <a:solidFill>
                  <a:srgbClr val="7030A0"/>
                </a:solidFill>
                <a:latin typeface="微軟正黑體" panose="020B0604030504040204" pitchFamily="34" charset="-120"/>
                <a:ea typeface="微軟正黑體" panose="020B0604030504040204" pitchFamily="34" charset="-120"/>
              </a:rPr>
              <a:t>四</a:t>
            </a:r>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a:solidFill>
                  <a:srgbClr val="7030A0"/>
                </a:solidFill>
                <a:latin typeface="微軟正黑體" panose="020B0604030504040204" pitchFamily="34" charset="-120"/>
                <a:ea typeface="微軟正黑體" panose="020B0604030504040204" pitchFamily="34" charset="-120"/>
              </a:rPr>
              <a:t>液化石油氣分裝場業者灌裝證明資料</a:t>
            </a:r>
          </a:p>
        </p:txBody>
      </p:sp>
      <p:sp>
        <p:nvSpPr>
          <p:cNvPr id="13" name="文字方塊 12"/>
          <p:cNvSpPr txBox="1"/>
          <p:nvPr/>
        </p:nvSpPr>
        <p:spPr>
          <a:xfrm>
            <a:off x="327471" y="4260089"/>
            <a:ext cx="5626100" cy="1015663"/>
          </a:xfrm>
          <a:prstGeom prst="rect">
            <a:avLst/>
          </a:prstGeom>
          <a:noFill/>
          <a:ln w="28575">
            <a:solidFill>
              <a:schemeClr val="accent1"/>
            </a:solidFill>
          </a:ln>
        </p:spPr>
        <p:txBody>
          <a:bodyPr wrap="square" rtlCol="0">
            <a:spAutoFit/>
          </a:bodyPr>
          <a:lstStyle/>
          <a:p>
            <a:pPr fontAlgn="base"/>
            <a:r>
              <a:rPr lang="zh-TW" altLang="en-US" sz="2000" dirty="0" smtClean="0">
                <a:latin typeface="微軟正黑體" panose="020B0604030504040204" pitchFamily="34" charset="-120"/>
                <a:ea typeface="微軟正黑體" panose="020B0604030504040204" pitchFamily="34" charset="-120"/>
              </a:rPr>
              <a:t>備註</a:t>
            </a:r>
            <a:r>
              <a:rPr lang="en-US" altLang="zh-TW" sz="2000" dirty="0" smtClean="0">
                <a:latin typeface="微軟正黑體" panose="020B0604030504040204" pitchFamily="34" charset="-120"/>
                <a:ea typeface="微軟正黑體" panose="020B0604030504040204" pitchFamily="34" charset="-120"/>
              </a:rPr>
              <a:t>:</a:t>
            </a:r>
          </a:p>
          <a:p>
            <a:pPr indent="-216000" fontAlgn="base"/>
            <a:r>
              <a:rPr lang="zh-TW" altLang="en-US" sz="2000" dirty="0" smtClean="0">
                <a:latin typeface="微軟正黑體" panose="020B0604030504040204" pitchFamily="34" charset="-120"/>
                <a:ea typeface="微軟正黑體" panose="020B0604030504040204" pitchFamily="34" charset="-120"/>
              </a:rPr>
              <a:t>無資料時則應</a:t>
            </a:r>
            <a:r>
              <a:rPr lang="zh-TW" altLang="en-US" sz="2000" dirty="0">
                <a:latin typeface="微軟正黑體" panose="020B0604030504040204" pitchFamily="34" charset="-120"/>
                <a:ea typeface="微軟正黑體" panose="020B0604030504040204" pitchFamily="34" charset="-120"/>
              </a:rPr>
              <a:t>確認步驟二零售商用戶及安全檢查</a:t>
            </a:r>
            <a:r>
              <a:rPr lang="zh-TW" altLang="en-US" sz="2000" dirty="0" smtClean="0">
                <a:latin typeface="微軟正黑體" panose="020B0604030504040204" pitchFamily="34" charset="-120"/>
                <a:ea typeface="微軟正黑體" panose="020B0604030504040204" pitchFamily="34" charset="-120"/>
              </a:rPr>
              <a:t>資料，有無成功上</a:t>
            </a:r>
            <a:r>
              <a:rPr lang="zh-TW" altLang="en-US" sz="2000" dirty="0">
                <a:latin typeface="微軟正黑體" panose="020B0604030504040204" pitchFamily="34" charset="-120"/>
                <a:ea typeface="微軟正黑體" panose="020B0604030504040204" pitchFamily="34" charset="-120"/>
              </a:rPr>
              <a:t>傳 </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49" y="2416505"/>
            <a:ext cx="5686166" cy="1720403"/>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1198" y="2382597"/>
            <a:ext cx="5494572" cy="2239826"/>
          </a:xfrm>
          <a:prstGeom prst="rect">
            <a:avLst/>
          </a:prstGeom>
        </p:spPr>
      </p:pic>
      <p:sp>
        <p:nvSpPr>
          <p:cNvPr id="17"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參、網路</a:t>
            </a:r>
            <a:r>
              <a:rPr lang="zh-TW" altLang="en-US" sz="4000" b="1" dirty="0">
                <a:solidFill>
                  <a:schemeClr val="bg1"/>
                </a:solidFill>
                <a:latin typeface="微软雅黑" panose="020B0503020204020204" pitchFamily="34" charset="-122"/>
                <a:ea typeface="微软雅黑" panose="020B0503020204020204" pitchFamily="34" charset="-122"/>
              </a:rPr>
              <a:t>系統申報操作說明</a:t>
            </a:r>
          </a:p>
        </p:txBody>
      </p:sp>
    </p:spTree>
    <p:extLst>
      <p:ext uri="{BB962C8B-B14F-4D97-AF65-F5344CB8AC3E}">
        <p14:creationId xmlns:p14="http://schemas.microsoft.com/office/powerpoint/2010/main" val="3001061268"/>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14" name="Shape 47781"/>
          <p:cNvSpPr/>
          <p:nvPr/>
        </p:nvSpPr>
        <p:spPr>
          <a:xfrm>
            <a:off x="175933" y="1661442"/>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28</a:t>
            </a:fld>
            <a:endParaRPr lang="zh-CN" altLang="en-US" dirty="0">
              <a:solidFill>
                <a:prstClr val="black">
                  <a:tint val="75000"/>
                </a:prstClr>
              </a:solidFill>
            </a:endParaRPr>
          </a:p>
        </p:txBody>
      </p:sp>
      <p:sp>
        <p:nvSpPr>
          <p:cNvPr id="16" name="文字方塊 15"/>
          <p:cNvSpPr txBox="1"/>
          <p:nvPr/>
        </p:nvSpPr>
        <p:spPr>
          <a:xfrm>
            <a:off x="552971" y="1586025"/>
            <a:ext cx="3329758" cy="400110"/>
          </a:xfrm>
          <a:prstGeom prst="rect">
            <a:avLst/>
          </a:prstGeom>
          <a:noFill/>
        </p:spPr>
        <p:txBody>
          <a:bodyPr wrap="none" rtlCol="0">
            <a:spAutoFit/>
          </a:body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步驟四填寫相關申報資料</a:t>
            </a:r>
            <a:r>
              <a:rPr lang="en-US" altLang="zh-TW" sz="2000" dirty="0" smtClean="0">
                <a:solidFill>
                  <a:srgbClr val="FF0000"/>
                </a:solidFill>
                <a:latin typeface="微軟正黑體" panose="020B0604030504040204" pitchFamily="34" charset="-120"/>
                <a:ea typeface="微軟正黑體" panose="020B0604030504040204" pitchFamily="34" charset="-120"/>
              </a:rPr>
              <a:t>-3</a:t>
            </a:r>
            <a:r>
              <a:rPr lang="zh-TW" altLang="en-US" sz="2000" dirty="0" smtClean="0">
                <a:solidFill>
                  <a:srgbClr val="FF0000"/>
                </a:solidFill>
                <a:latin typeface="微軟正黑體" panose="020B0604030504040204" pitchFamily="34" charset="-120"/>
                <a:ea typeface="微軟正黑體" panose="020B0604030504040204" pitchFamily="34" charset="-120"/>
              </a:rPr>
              <a:t> </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66812" y="1946603"/>
            <a:ext cx="3169457" cy="400110"/>
          </a:xfrm>
          <a:prstGeom prst="rect">
            <a:avLst/>
          </a:prstGeom>
          <a:noFill/>
        </p:spPr>
        <p:txBody>
          <a:bodyPr wrap="none" rtlCol="0">
            <a:spAutoFit/>
          </a:bodyPr>
          <a:lstStyle/>
          <a:p>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smtClean="0">
                <a:solidFill>
                  <a:srgbClr val="7030A0"/>
                </a:solidFill>
                <a:latin typeface="微軟正黑體" panose="020B0604030504040204" pitchFamily="34" charset="-120"/>
                <a:ea typeface="微軟正黑體" panose="020B0604030504040204" pitchFamily="34" charset="-120"/>
              </a:rPr>
              <a:t>五</a:t>
            </a:r>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smtClean="0">
                <a:solidFill>
                  <a:srgbClr val="7030A0"/>
                </a:solidFill>
                <a:latin typeface="微軟正黑體" panose="020B0604030504040204" pitchFamily="34" charset="-120"/>
                <a:ea typeface="微軟正黑體" panose="020B0604030504040204" pitchFamily="34" charset="-120"/>
              </a:rPr>
              <a:t>安全技術人員管理資料</a:t>
            </a:r>
            <a:endParaRPr lang="zh-TW" altLang="en-US" sz="2000" dirty="0">
              <a:solidFill>
                <a:srgbClr val="7030A0"/>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060567" y="1946603"/>
            <a:ext cx="3938899" cy="400110"/>
          </a:xfrm>
          <a:prstGeom prst="rect">
            <a:avLst/>
          </a:prstGeom>
          <a:noFill/>
        </p:spPr>
        <p:txBody>
          <a:bodyPr wrap="none" rtlCol="0">
            <a:spAutoFit/>
          </a:bodyPr>
          <a:lstStyle/>
          <a:p>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a:solidFill>
                  <a:srgbClr val="7030A0"/>
                </a:solidFill>
                <a:latin typeface="微軟正黑體" panose="020B0604030504040204" pitchFamily="34" charset="-120"/>
                <a:ea typeface="微軟正黑體" panose="020B0604030504040204" pitchFamily="34" charset="-120"/>
              </a:rPr>
              <a:t>六</a:t>
            </a:r>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a:solidFill>
                  <a:srgbClr val="7030A0"/>
                </a:solidFill>
                <a:latin typeface="微軟正黑體" panose="020B0604030504040204" pitchFamily="34" charset="-120"/>
                <a:ea typeface="微軟正黑體" panose="020B0604030504040204" pitchFamily="34" charset="-120"/>
              </a:rPr>
              <a:t>投保公共意外責任險證明文件</a:t>
            </a:r>
          </a:p>
        </p:txBody>
      </p:sp>
      <p:sp>
        <p:nvSpPr>
          <p:cNvPr id="13" name="文字方塊 12"/>
          <p:cNvSpPr txBox="1"/>
          <p:nvPr/>
        </p:nvSpPr>
        <p:spPr>
          <a:xfrm>
            <a:off x="484869" y="4509120"/>
            <a:ext cx="5468702" cy="1323439"/>
          </a:xfrm>
          <a:prstGeom prst="rect">
            <a:avLst/>
          </a:prstGeom>
          <a:noFill/>
          <a:ln w="28575">
            <a:solidFill>
              <a:schemeClr val="accent1"/>
            </a:solidFill>
          </a:ln>
        </p:spPr>
        <p:txBody>
          <a:bodyPr wrap="square" rtlCol="0">
            <a:spAutoFit/>
          </a:bodyPr>
          <a:lstStyle/>
          <a:p>
            <a:pPr fontAlgn="base"/>
            <a:r>
              <a:rPr lang="zh-TW" altLang="en-US" sz="2000" dirty="0" smtClean="0">
                <a:latin typeface="微軟正黑體" panose="020B0604030504040204" pitchFamily="34" charset="-120"/>
                <a:ea typeface="微軟正黑體" panose="020B0604030504040204" pitchFamily="34" charset="-120"/>
              </a:rPr>
              <a:t>便利功能</a:t>
            </a:r>
            <a:r>
              <a:rPr lang="en-US" altLang="zh-TW" sz="2000" dirty="0" smtClean="0">
                <a:latin typeface="微軟正黑體" panose="020B0604030504040204" pitchFamily="34" charset="-120"/>
                <a:ea typeface="微軟正黑體" panose="020B0604030504040204" pitchFamily="34" charset="-120"/>
              </a:rPr>
              <a:t>:</a:t>
            </a:r>
          </a:p>
          <a:p>
            <a:pPr fontAlgn="base"/>
            <a:r>
              <a:rPr lang="zh-TW" altLang="en-US" sz="2000" dirty="0" smtClean="0">
                <a:latin typeface="微軟正黑體" panose="020B0604030504040204" pitchFamily="34" charset="-120"/>
                <a:ea typeface="微軟正黑體" panose="020B0604030504040204" pitchFamily="34" charset="-120"/>
              </a:rPr>
              <a:t>點選「</a:t>
            </a:r>
            <a:r>
              <a:rPr lang="zh-TW" altLang="en-US" sz="2000" dirty="0">
                <a:latin typeface="微軟正黑體" panose="020B0604030504040204" pitchFamily="34" charset="-120"/>
                <a:ea typeface="微軟正黑體" panose="020B0604030504040204" pitchFamily="34" charset="-120"/>
              </a:rPr>
              <a:t>新增人員</a:t>
            </a:r>
            <a:r>
              <a:rPr lang="zh-TW" altLang="en-US" sz="2000" dirty="0" smtClean="0">
                <a:latin typeface="微軟正黑體" panose="020B0604030504040204" pitchFamily="34" charset="-120"/>
                <a:ea typeface="微軟正黑體" panose="020B0604030504040204" pitchFamily="34" charset="-120"/>
              </a:rPr>
              <a:t>」，並輸入</a:t>
            </a:r>
            <a:r>
              <a:rPr lang="zh-TW" altLang="en-US" sz="2000" dirty="0">
                <a:latin typeface="微軟正黑體" panose="020B0604030504040204" pitchFamily="34" charset="-120"/>
                <a:ea typeface="微軟正黑體" panose="020B0604030504040204" pitchFamily="34" charset="-120"/>
              </a:rPr>
              <a:t>人員姓名及身分證字號，即可自動帶入瓦斯行安全技術人員證書字號等訓練資料。</a:t>
            </a: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67" y="2382597"/>
            <a:ext cx="5311304" cy="2022661"/>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1066" y="2392069"/>
            <a:ext cx="5760640" cy="2412039"/>
          </a:xfrm>
          <a:prstGeom prst="rect">
            <a:avLst/>
          </a:prstGeom>
        </p:spPr>
      </p:pic>
      <p:sp>
        <p:nvSpPr>
          <p:cNvPr id="17"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參、網路</a:t>
            </a:r>
            <a:r>
              <a:rPr lang="zh-TW" altLang="en-US" sz="4000" b="1" dirty="0">
                <a:solidFill>
                  <a:schemeClr val="bg1"/>
                </a:solidFill>
                <a:latin typeface="微软雅黑" panose="020B0503020204020204" pitchFamily="34" charset="-122"/>
                <a:ea typeface="微软雅黑" panose="020B0503020204020204" pitchFamily="34" charset="-122"/>
              </a:rPr>
              <a:t>系統申報操作說明</a:t>
            </a:r>
          </a:p>
        </p:txBody>
      </p:sp>
    </p:spTree>
    <p:extLst>
      <p:ext uri="{BB962C8B-B14F-4D97-AF65-F5344CB8AC3E}">
        <p14:creationId xmlns:p14="http://schemas.microsoft.com/office/powerpoint/2010/main" val="1914886037"/>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29</a:t>
            </a:fld>
            <a:endParaRPr lang="zh-CN" altLang="en-US" dirty="0">
              <a:solidFill>
                <a:prstClr val="black">
                  <a:tint val="75000"/>
                </a:prstClr>
              </a:solidFill>
            </a:endParaRPr>
          </a:p>
        </p:txBody>
      </p:sp>
      <p:sp>
        <p:nvSpPr>
          <p:cNvPr id="16" name="文字方塊 15"/>
          <p:cNvSpPr txBox="1"/>
          <p:nvPr/>
        </p:nvSpPr>
        <p:spPr>
          <a:xfrm>
            <a:off x="552971" y="1586025"/>
            <a:ext cx="2813591" cy="400110"/>
          </a:xfrm>
          <a:prstGeom prst="rect">
            <a:avLst/>
          </a:prstGeom>
          <a:noFill/>
        </p:spPr>
        <p:txBody>
          <a:bodyPr wrap="none" rtlCol="0">
            <a:spAutoFit/>
          </a:body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步驟五申報上傳及確認 </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71" y="2123703"/>
            <a:ext cx="5091534" cy="2436894"/>
          </a:xfrm>
          <a:prstGeom prst="rect">
            <a:avLst/>
          </a:prstGeom>
        </p:spPr>
      </p:pic>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127" y="2123702"/>
            <a:ext cx="6189526" cy="3393529"/>
          </a:xfrm>
          <a:prstGeom prst="rect">
            <a:avLst/>
          </a:prstGeom>
        </p:spPr>
      </p:pic>
      <p:sp>
        <p:nvSpPr>
          <p:cNvPr id="17" name="矩形 16"/>
          <p:cNvSpPr/>
          <p:nvPr/>
        </p:nvSpPr>
        <p:spPr>
          <a:xfrm>
            <a:off x="7249715" y="4272564"/>
            <a:ext cx="2448272" cy="740611"/>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18" name="文字方塊 17"/>
          <p:cNvSpPr txBox="1"/>
          <p:nvPr/>
        </p:nvSpPr>
        <p:spPr>
          <a:xfrm>
            <a:off x="5449515" y="5622001"/>
            <a:ext cx="6459138" cy="707886"/>
          </a:xfrm>
          <a:prstGeom prst="rect">
            <a:avLst/>
          </a:prstGeom>
          <a:noFill/>
          <a:ln w="28575">
            <a:solidFill>
              <a:schemeClr val="accent1"/>
            </a:solidFill>
          </a:ln>
        </p:spPr>
        <p:txBody>
          <a:bodyPr wrap="square" rtlCol="0">
            <a:spAutoFit/>
          </a:bodyPr>
          <a:lstStyle/>
          <a:p>
            <a:pPr fontAlgn="base"/>
            <a:r>
              <a:rPr lang="zh-TW" altLang="en-US" sz="2000" dirty="0" smtClean="0">
                <a:latin typeface="微軟正黑體" panose="020B0604030504040204" pitchFamily="34" charset="-120"/>
                <a:ea typeface="微軟正黑體" panose="020B0604030504040204" pitchFamily="34" charset="-120"/>
              </a:rPr>
              <a:t>備註</a:t>
            </a:r>
            <a:r>
              <a:rPr lang="en-US" altLang="zh-TW" sz="2000" dirty="0" smtClean="0">
                <a:latin typeface="微軟正黑體" panose="020B0604030504040204" pitchFamily="34" charset="-120"/>
                <a:ea typeface="微軟正黑體" panose="020B0604030504040204" pitchFamily="34" charset="-120"/>
              </a:rPr>
              <a:t>:</a:t>
            </a:r>
          </a:p>
          <a:p>
            <a:pPr fontAlgn="base"/>
            <a:r>
              <a:rPr lang="zh-TW" altLang="en-US" sz="2000" dirty="0" smtClean="0">
                <a:latin typeface="微軟正黑體" panose="020B0604030504040204" pitchFamily="34" charset="-120"/>
                <a:ea typeface="微軟正黑體" panose="020B0604030504040204" pitchFamily="34" charset="-120"/>
              </a:rPr>
              <a:t>上傳完成後，黃框處會顯示送審日期時間及已上傳狀態。</a:t>
            </a:r>
            <a:endParaRPr lang="zh-TW" altLang="en-US" sz="2000" dirty="0">
              <a:latin typeface="微軟正黑體" panose="020B0604030504040204" pitchFamily="34" charset="-120"/>
              <a:ea typeface="微軟正黑體" panose="020B0604030504040204" pitchFamily="34" charset="-120"/>
            </a:endParaRPr>
          </a:p>
        </p:txBody>
      </p:sp>
      <p:sp>
        <p:nvSpPr>
          <p:cNvPr id="19"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參、網路</a:t>
            </a:r>
            <a:r>
              <a:rPr lang="zh-TW" altLang="en-US" sz="4000" b="1" dirty="0">
                <a:solidFill>
                  <a:schemeClr val="bg1"/>
                </a:solidFill>
                <a:latin typeface="微软雅黑" panose="020B0503020204020204" pitchFamily="34" charset="-122"/>
                <a:ea typeface="微软雅黑" panose="020B0503020204020204" pitchFamily="34" charset="-122"/>
              </a:rPr>
              <a:t>系統申報操作說明</a:t>
            </a:r>
          </a:p>
        </p:txBody>
      </p:sp>
      <p:sp>
        <p:nvSpPr>
          <p:cNvPr id="21" name="文字方塊 20"/>
          <p:cNvSpPr txBox="1"/>
          <p:nvPr/>
        </p:nvSpPr>
        <p:spPr>
          <a:xfrm>
            <a:off x="552971" y="4606338"/>
            <a:ext cx="4752528" cy="1938992"/>
          </a:xfrm>
          <a:prstGeom prst="rect">
            <a:avLst/>
          </a:prstGeom>
          <a:noFill/>
          <a:ln w="28575">
            <a:solidFill>
              <a:schemeClr val="accent1"/>
            </a:solidFill>
          </a:ln>
        </p:spPr>
        <p:txBody>
          <a:bodyPr wrap="square" rtlCol="0">
            <a:spAutoFit/>
          </a:bodyPr>
          <a:lstStyle/>
          <a:p>
            <a:pPr fontAlgn="base"/>
            <a:r>
              <a:rPr lang="zh-TW" altLang="en-US" sz="2000" dirty="0" smtClean="0">
                <a:latin typeface="微軟正黑體" panose="020B0604030504040204" pitchFamily="34" charset="-120"/>
                <a:ea typeface="微軟正黑體" panose="020B0604030504040204" pitchFamily="34" charset="-120"/>
              </a:rPr>
              <a:t>備註</a:t>
            </a:r>
            <a:r>
              <a:rPr lang="en-US" altLang="zh-TW" sz="2000" dirty="0" smtClean="0">
                <a:latin typeface="微軟正黑體" panose="020B0604030504040204" pitchFamily="34" charset="-120"/>
                <a:ea typeface="微軟正黑體" panose="020B0604030504040204" pitchFamily="34" charset="-120"/>
              </a:rPr>
              <a:t>:</a:t>
            </a:r>
          </a:p>
          <a:p>
            <a:pPr fontAlgn="base"/>
            <a:r>
              <a:rPr lang="zh-TW" altLang="en-US" sz="2000" dirty="0" smtClean="0">
                <a:latin typeface="微軟正黑體" panose="020B0604030504040204" pitchFamily="34" charset="-120"/>
                <a:ea typeface="微軟正黑體" panose="020B0604030504040204" pitchFamily="34" charset="-120"/>
              </a:rPr>
              <a:t>系統業已設定步驟四所有資料皆應填列，才得以申報，若零售業者因實際特殊經營情態</a:t>
            </a:r>
            <a:r>
              <a:rPr lang="zh-TW" altLang="en-US" sz="2000" dirty="0">
                <a:latin typeface="微軟正黑體" panose="020B0604030504040204" pitchFamily="34" charset="-120"/>
                <a:ea typeface="微軟正黑體" panose="020B0604030504040204" pitchFamily="34" charset="-120"/>
              </a:rPr>
              <a:t>，無容器或用戶</a:t>
            </a:r>
            <a:r>
              <a:rPr lang="zh-TW" altLang="en-US" sz="2000" dirty="0" smtClean="0">
                <a:latin typeface="微軟正黑體" panose="020B0604030504040204" pitchFamily="34" charset="-120"/>
                <a:ea typeface="微軟正黑體" panose="020B0604030504040204" pitchFamily="34" charset="-120"/>
              </a:rPr>
              <a:t>，請以紙本進行</a:t>
            </a:r>
            <a:r>
              <a:rPr lang="zh-TW" altLang="en-US" sz="2000" dirty="0">
                <a:latin typeface="微軟正黑體" panose="020B0604030504040204" pitchFamily="34" charset="-120"/>
                <a:ea typeface="微軟正黑體" panose="020B0604030504040204" pitchFamily="34" charset="-120"/>
              </a:rPr>
              <a:t>申報作業</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並</a:t>
            </a:r>
            <a:r>
              <a:rPr lang="zh-TW" altLang="en-US" sz="2000" dirty="0" smtClean="0">
                <a:latin typeface="微軟正黑體" panose="020B0604030504040204" pitchFamily="34" charset="-120"/>
                <a:ea typeface="微軟正黑體" panose="020B0604030504040204" pitchFamily="34" charset="-120"/>
              </a:rPr>
              <a:t>提供佐證資料或具結供</a:t>
            </a:r>
            <a:r>
              <a:rPr lang="zh-TW" altLang="en-US" sz="2000" dirty="0">
                <a:latin typeface="微軟正黑體" panose="020B0604030504040204" pitchFamily="34" charset="-120"/>
                <a:ea typeface="微軟正黑體" panose="020B0604030504040204" pitchFamily="34" charset="-120"/>
              </a:rPr>
              <a:t>地方消防機關查核確認。</a:t>
            </a:r>
          </a:p>
        </p:txBody>
      </p:sp>
    </p:spTree>
    <p:extLst>
      <p:ext uri="{BB962C8B-B14F-4D97-AF65-F5344CB8AC3E}">
        <p14:creationId xmlns:p14="http://schemas.microsoft.com/office/powerpoint/2010/main" val="1578165275"/>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844703" y="1867104"/>
            <a:ext cx="10077419" cy="1298061"/>
            <a:chOff x="-1490925" y="436902"/>
            <a:chExt cx="4843066" cy="1983982"/>
          </a:xfrm>
        </p:grpSpPr>
        <p:sp>
          <p:nvSpPr>
            <p:cNvPr id="88" name="Shape 47780"/>
            <p:cNvSpPr/>
            <p:nvPr/>
          </p:nvSpPr>
          <p:spPr>
            <a:xfrm>
              <a:off x="-1490925" y="1173258"/>
              <a:ext cx="4843066"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lgn="just" fontAlgn="base">
                <a:spcAft>
                  <a:spcPct val="0"/>
                </a:spcAft>
                <a:defRPr/>
              </a:pP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為強化液化石油氣零售事業者（以下簡稱瓦斯行）之管理，</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99</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年</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12</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月</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8</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日消防法增訂第</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15</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條之</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2</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，明定瓦斯行應備置相關資料（含安全技術人員管理資料）並定期申報，惟未明定其製作內容、應記載事項、備置及申報方式等。為執行消防法第</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15</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條之</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2</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規定事項，內政部</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101</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年</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9</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月</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4</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日函頒「液化石油氣零售業安全技術人員注意事項</a:t>
              </a:r>
              <a:r>
                <a:rPr lang="zh-TW" altLang="en-US"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」及「液化石油氣零售業安全技術人員講習訓練專業機構設立及管理須知」，</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以辦理安全技術人員之管理及講習訓練等相關事宜。</a:t>
              </a:r>
              <a:endParaRPr kumimoji="0" sz="2400" b="0" i="0" u="none" strike="noStrike" kern="1200" cap="none" spc="0" normalizeH="0" baseline="0" noProof="0" dirty="0">
                <a:ln>
                  <a:noFill/>
                </a:ln>
                <a:solidFill>
                  <a:schemeClr val="bg1">
                    <a:lumMod val="50000"/>
                  </a:schemeClr>
                </a:solidFill>
                <a:effectLst/>
                <a:uLnTx/>
                <a:uFillTx/>
                <a:latin typeface="微軟正黑體" panose="020B0604030504040204" pitchFamily="34" charset="-120"/>
                <a:ea typeface="微軟正黑體" panose="020B0604030504040204" pitchFamily="34" charset="-120"/>
                <a:sym typeface="Helvetica Neue Light"/>
              </a:endParaRPr>
            </a:p>
          </p:txBody>
        </p:sp>
        <p:sp>
          <p:nvSpPr>
            <p:cNvPr id="89" name="Shape 47781"/>
            <p:cNvSpPr/>
            <p:nvPr/>
          </p:nvSpPr>
          <p:spPr>
            <a:xfrm>
              <a:off x="-1490925" y="436902"/>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smtClean="0">
                  <a:solidFill>
                    <a:srgbClr val="C62702"/>
                  </a:solidFill>
                  <a:latin typeface="微軟正黑體" panose="020B0604030504040204" pitchFamily="34" charset="-120"/>
                  <a:ea typeface="微軟正黑體" panose="020B0604030504040204" pitchFamily="34" charset="-120"/>
                </a:rPr>
                <a:t>一、消防法第</a:t>
              </a:r>
              <a:r>
                <a:rPr lang="en-US" altLang="zh-TW" sz="2800" b="1" dirty="0" smtClean="0">
                  <a:solidFill>
                    <a:srgbClr val="C62702"/>
                  </a:solidFill>
                  <a:latin typeface="微軟正黑體" panose="020B0604030504040204" pitchFamily="34" charset="-120"/>
                  <a:ea typeface="微軟正黑體" panose="020B0604030504040204" pitchFamily="34" charset="-120"/>
                </a:rPr>
                <a:t>15</a:t>
              </a:r>
              <a:r>
                <a:rPr lang="zh-TW" altLang="en-US" sz="2800" b="1" dirty="0" smtClean="0">
                  <a:solidFill>
                    <a:srgbClr val="C62702"/>
                  </a:solidFill>
                  <a:latin typeface="微軟正黑體" panose="020B0604030504040204" pitchFamily="34" charset="-120"/>
                  <a:ea typeface="微軟正黑體" panose="020B0604030504040204" pitchFamily="34" charset="-120"/>
                </a:rPr>
                <a:t>條之</a:t>
              </a:r>
              <a:r>
                <a:rPr lang="en-US" altLang="zh-TW" sz="2800" b="1" dirty="0" smtClean="0">
                  <a:solidFill>
                    <a:srgbClr val="C62702"/>
                  </a:solidFill>
                  <a:latin typeface="微軟正黑體" panose="020B0604030504040204" pitchFamily="34" charset="-120"/>
                  <a:ea typeface="微軟正黑體" panose="020B0604030504040204" pitchFamily="34" charset="-120"/>
                </a:rPr>
                <a:t>2</a:t>
              </a:r>
              <a:r>
                <a:rPr lang="zh-TW" altLang="en-US" sz="2800" b="1" dirty="0" smtClean="0">
                  <a:solidFill>
                    <a:srgbClr val="C62702"/>
                  </a:solidFill>
                  <a:latin typeface="微軟正黑體" panose="020B0604030504040204" pitchFamily="34" charset="-120"/>
                  <a:ea typeface="微軟正黑體" panose="020B0604030504040204" pitchFamily="34" charset="-120"/>
                </a:rPr>
                <a:t>訂定緣起</a:t>
              </a:r>
              <a:endParaRPr kumimoji="0" sz="2800" b="1" i="0" u="none" strike="noStrike" kern="1200" cap="none" spc="0" normalizeH="0" baseline="0" noProof="0" dirty="0">
                <a:ln>
                  <a:noFill/>
                </a:ln>
                <a:solidFill>
                  <a:srgbClr val="C62702"/>
                </a:solidFill>
                <a:effectLst/>
                <a:uLnTx/>
                <a:uFillTx/>
                <a:latin typeface="微軟正黑體" panose="020B0604030504040204" pitchFamily="34" charset="-120"/>
                <a:ea typeface="微軟正黑體" panose="020B0604030504040204" pitchFamily="34" charset="-120"/>
                <a:sym typeface="Helvetica Neue Light"/>
              </a:endParaRPr>
            </a:p>
          </p:txBody>
        </p:sp>
      </p:grpSp>
      <p:sp>
        <p:nvSpPr>
          <p:cNvPr id="8"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壹、授權緣起及訂定內容說明</a:t>
            </a:r>
            <a:endParaRPr lang="zh-CN" altLang="zh-TW" sz="4000" b="1" dirty="0">
              <a:solidFill>
                <a:schemeClr val="bg1"/>
              </a:solidFill>
              <a:latin typeface="微软雅黑" panose="020B0503020204020204" pitchFamily="34" charset="-122"/>
              <a:ea typeface="微软雅黑" panose="020B0503020204020204" pitchFamily="34" charset="-122"/>
            </a:endParaRPr>
          </a:p>
        </p:txBody>
      </p:sp>
      <p:sp>
        <p:nvSpPr>
          <p:cNvPr id="7" name="投影片編號版面配置區 1"/>
          <p:cNvSpPr>
            <a:spLocks noGrp="1"/>
          </p:cNvSpPr>
          <p:nvPr>
            <p:ph type="sldNum" sz="quarter" idx="12"/>
          </p:nvPr>
        </p:nvSpPr>
        <p:spPr>
          <a:xfrm>
            <a:off x="8739875" y="6480000"/>
            <a:ext cx="2845541" cy="365125"/>
          </a:xfrm>
        </p:spPr>
        <p:txBody>
          <a:bodyPr/>
          <a:lstStyle/>
          <a:p>
            <a:r>
              <a:rPr lang="en-US" altLang="zh-TW" dirty="0" smtClean="0">
                <a:solidFill>
                  <a:prstClr val="black">
                    <a:tint val="75000"/>
                  </a:prstClr>
                </a:solidFill>
              </a:rPr>
              <a:t>3</a:t>
            </a:r>
            <a:endParaRPr lang="zh-CN" altLang="en-US" dirty="0">
              <a:solidFill>
                <a:prstClr val="black">
                  <a:tint val="75000"/>
                </a:prstClr>
              </a:solidFill>
            </a:endParaRPr>
          </a:p>
        </p:txBody>
      </p:sp>
    </p:spTree>
    <p:extLst>
      <p:ext uri="{BB962C8B-B14F-4D97-AF65-F5344CB8AC3E}">
        <p14:creationId xmlns:p14="http://schemas.microsoft.com/office/powerpoint/2010/main" val="429794369"/>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61636" y="1556792"/>
            <a:ext cx="9812416" cy="1344107"/>
            <a:chOff x="-1498030" y="274746"/>
            <a:chExt cx="4715709" cy="2054359"/>
          </a:xfrm>
        </p:grpSpPr>
        <p:sp>
          <p:nvSpPr>
            <p:cNvPr id="88" name="Shape 47780"/>
            <p:cNvSpPr/>
            <p:nvPr/>
          </p:nvSpPr>
          <p:spPr>
            <a:xfrm>
              <a:off x="-1498030" y="1081479"/>
              <a:ext cx="4715709"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just" fontAlgn="base">
                <a:spcBef>
                  <a:spcPts val="0"/>
                </a:spcBef>
                <a:spcAft>
                  <a:spcPct val="0"/>
                </a:spcAft>
                <a:defRPr/>
              </a:pPr>
              <a:r>
                <a:rPr lang="zh-TW" altLang="en-US" sz="2200" dirty="0">
                  <a:solidFill>
                    <a:schemeClr val="tx1"/>
                  </a:solidFill>
                  <a:latin typeface="微軟正黑體" panose="020B0604030504040204" pitchFamily="34" charset="-120"/>
                  <a:ea typeface="微軟正黑體" panose="020B0604030504040204" pitchFamily="34" charset="-120"/>
                </a:rPr>
                <a:t>為使瓦斯行知悉消防法修正及作業辦法內容及避免不知法令影響權益，本</a:t>
              </a:r>
              <a:r>
                <a:rPr lang="zh-TW" altLang="en-US" sz="2200" dirty="0" smtClean="0">
                  <a:solidFill>
                    <a:schemeClr val="tx1"/>
                  </a:solidFill>
                  <a:latin typeface="微軟正黑體" panose="020B0604030504040204" pitchFamily="34" charset="-120"/>
                  <a:ea typeface="微軟正黑體" panose="020B0604030504040204" pitchFamily="34" charset="-120"/>
                </a:rPr>
                <a:t>署業於</a:t>
              </a:r>
              <a:r>
                <a:rPr lang="en-US" altLang="zh-TW" sz="2200" dirty="0" smtClean="0">
                  <a:solidFill>
                    <a:schemeClr val="tx1"/>
                  </a:solidFill>
                  <a:latin typeface="微軟正黑體" panose="020B0604030504040204" pitchFamily="34" charset="-120"/>
                  <a:ea typeface="微軟正黑體" panose="020B0604030504040204" pitchFamily="34" charset="-120"/>
                </a:rPr>
                <a:t>113</a:t>
              </a:r>
              <a:r>
                <a:rPr lang="zh-TW" altLang="en-US" sz="2200" dirty="0" smtClean="0">
                  <a:solidFill>
                    <a:schemeClr val="tx1"/>
                  </a:solidFill>
                  <a:latin typeface="微軟正黑體" panose="020B0604030504040204" pitchFamily="34" charset="-120"/>
                  <a:ea typeface="微軟正黑體" panose="020B0604030504040204" pitchFamily="34" charset="-120"/>
                </a:rPr>
                <a:t>年</a:t>
              </a:r>
              <a:r>
                <a:rPr lang="en-US" altLang="zh-TW" sz="2200" dirty="0" smtClean="0">
                  <a:solidFill>
                    <a:schemeClr val="tx1"/>
                  </a:solidFill>
                  <a:latin typeface="微軟正黑體" panose="020B0604030504040204" pitchFamily="34" charset="-120"/>
                  <a:ea typeface="微軟正黑體" panose="020B0604030504040204" pitchFamily="34" charset="-120"/>
                </a:rPr>
                <a:t>2</a:t>
              </a:r>
              <a:r>
                <a:rPr lang="zh-TW" altLang="en-US" sz="2200" dirty="0" smtClean="0">
                  <a:solidFill>
                    <a:schemeClr val="tx1"/>
                  </a:solidFill>
                  <a:latin typeface="微軟正黑體" panose="020B0604030504040204" pitchFamily="34" charset="-120"/>
                  <a:ea typeface="微軟正黑體" panose="020B0604030504040204" pitchFamily="34" charset="-120"/>
                </a:rPr>
                <a:t>月</a:t>
              </a:r>
              <a:r>
                <a:rPr lang="en-US" altLang="zh-TW" sz="2200" dirty="0" smtClean="0">
                  <a:solidFill>
                    <a:schemeClr val="tx1"/>
                  </a:solidFill>
                  <a:latin typeface="微軟正黑體" panose="020B0604030504040204" pitchFamily="34" charset="-120"/>
                  <a:ea typeface="微軟正黑體" panose="020B0604030504040204" pitchFamily="34" charset="-120"/>
                </a:rPr>
                <a:t>1</a:t>
              </a:r>
              <a:r>
                <a:rPr lang="zh-TW" altLang="en-US" sz="2200" dirty="0" smtClean="0">
                  <a:solidFill>
                    <a:schemeClr val="tx1"/>
                  </a:solidFill>
                  <a:latin typeface="微軟正黑體" panose="020B0604030504040204" pitchFamily="34" charset="-120"/>
                  <a:ea typeface="微軟正黑體" panose="020B0604030504040204" pitchFamily="34" charset="-120"/>
                </a:rPr>
                <a:t>日分別</a:t>
              </a:r>
              <a:r>
                <a:rPr lang="zh-TW" altLang="en-US" sz="2200" dirty="0">
                  <a:solidFill>
                    <a:schemeClr val="tx1"/>
                  </a:solidFill>
                  <a:latin typeface="微軟正黑體" panose="020B0604030504040204" pitchFamily="34" charset="-120"/>
                  <a:ea typeface="微軟正黑體" panose="020B0604030504040204" pitchFamily="34" charset="-120"/>
                </a:rPr>
                <a:t>邀集液化石油氣公協會及消防機關辦理相關說明，</a:t>
              </a:r>
              <a:r>
                <a:rPr lang="zh-TW" altLang="en-US" sz="2200" dirty="0" smtClean="0">
                  <a:solidFill>
                    <a:schemeClr val="tx1"/>
                  </a:solidFill>
                  <a:latin typeface="微軟正黑體" panose="020B0604030504040204" pitchFamily="34" charset="-120"/>
                  <a:ea typeface="微軟正黑體" panose="020B0604030504040204" pitchFamily="34" charset="-120"/>
                </a:rPr>
                <a:t>並請</a:t>
              </a:r>
              <a:r>
                <a:rPr lang="zh-TW" altLang="en-US" sz="2200" dirty="0">
                  <a:solidFill>
                    <a:schemeClr val="tx1"/>
                  </a:solidFill>
                  <a:latin typeface="微軟正黑體" panose="020B0604030504040204" pitchFamily="34" charset="-120"/>
                  <a:ea typeface="微軟正黑體" panose="020B0604030504040204" pitchFamily="34" charset="-120"/>
                </a:rPr>
                <a:t>消防機關依以下方式配合推動瓦斯行落實申報制度：</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16000" indent="-4572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a:t>
              </a:r>
              <a:r>
                <a:rPr lang="zh-TW" altLang="en-US" sz="2200" b="1" dirty="0" smtClean="0">
                  <a:solidFill>
                    <a:schemeClr val="accent1"/>
                  </a:solidFill>
                  <a:latin typeface="微軟正黑體" panose="020B0604030504040204" pitchFamily="34" charset="-120"/>
                  <a:ea typeface="微軟正黑體" panose="020B0604030504040204" pitchFamily="34" charset="-120"/>
                </a:rPr>
                <a:t>一</a:t>
              </a:r>
              <a:r>
                <a:rPr lang="en-US" altLang="zh-TW" sz="2200" b="1" dirty="0" smtClean="0">
                  <a:solidFill>
                    <a:schemeClr val="accent1"/>
                  </a:solidFill>
                  <a:latin typeface="微軟正黑體" panose="020B0604030504040204" pitchFamily="34" charset="-120"/>
                  <a:ea typeface="微軟正黑體" panose="020B0604030504040204" pitchFamily="34" charset="-120"/>
                </a:rPr>
                <a:t>)</a:t>
              </a:r>
              <a:r>
                <a:rPr lang="zh-TW" altLang="en-US" sz="2200" b="1" dirty="0" smtClean="0">
                  <a:solidFill>
                    <a:schemeClr val="accent1"/>
                  </a:solidFill>
                  <a:latin typeface="微軟正黑體" panose="020B0604030504040204" pitchFamily="34" charset="-120"/>
                  <a:ea typeface="微軟正黑體" panose="020B0604030504040204" pitchFamily="34" charset="-120"/>
                </a:rPr>
                <a:t>全面宣導</a:t>
              </a:r>
              <a:r>
                <a:rPr lang="zh-TW" altLang="en-US" sz="2200" b="1" dirty="0">
                  <a:solidFill>
                    <a:schemeClr val="accent1"/>
                  </a:solidFill>
                  <a:latin typeface="微軟正黑體" panose="020B0604030504040204" pitchFamily="34" charset="-120"/>
                  <a:ea typeface="微軟正黑體" panose="020B0604030504040204" pitchFamily="34" charset="-120"/>
                </a:rPr>
                <a:t>瓦斯行申報新制</a:t>
              </a:r>
              <a:r>
                <a:rPr lang="zh-TW" altLang="en-US" sz="2200" dirty="0" smtClean="0">
                  <a:solidFill>
                    <a:schemeClr val="accent1"/>
                  </a:solidFill>
                  <a:latin typeface="微軟正黑體" panose="020B0604030504040204" pitchFamily="34" charset="-120"/>
                  <a:ea typeface="微軟正黑體" panose="020B0604030504040204" pitchFamily="34" charset="-120"/>
                </a:rPr>
                <a:t>：</a:t>
              </a:r>
              <a:endParaRPr lang="en-US" altLang="zh-TW" sz="2200" dirty="0" smtClean="0">
                <a:solidFill>
                  <a:schemeClr val="accent1"/>
                </a:solidFill>
                <a:latin typeface="微軟正黑體" panose="020B0604030504040204" pitchFamily="34" charset="-120"/>
                <a:ea typeface="微軟正黑體" panose="020B0604030504040204" pitchFamily="34" charset="-120"/>
              </a:endParaRPr>
            </a:p>
            <a:p>
              <a:pPr marL="216000" algn="just" fontAlgn="base">
                <a:spcBef>
                  <a:spcPts val="0"/>
                </a:spcBef>
                <a:spcAft>
                  <a:spcPct val="0"/>
                </a:spcAft>
                <a:defRPr/>
              </a:pPr>
              <a:r>
                <a:rPr lang="zh-TW" altLang="en-US" sz="2200" dirty="0" smtClean="0">
                  <a:solidFill>
                    <a:schemeClr val="tx1"/>
                  </a:solidFill>
                  <a:latin typeface="微軟正黑體" panose="020B0604030504040204" pitchFamily="34" charset="-120"/>
                  <a:ea typeface="微軟正黑體" panose="020B0604030504040204" pitchFamily="34" charset="-120"/>
                </a:rPr>
                <a:t>除</a:t>
              </a:r>
              <a:r>
                <a:rPr lang="zh-TW" altLang="en-US" sz="2200" dirty="0">
                  <a:solidFill>
                    <a:schemeClr val="tx1"/>
                  </a:solidFill>
                  <a:latin typeface="微軟正黑體" panose="020B0604030504040204" pitchFamily="34" charset="-120"/>
                  <a:ea typeface="微軟正黑體" panose="020B0604030504040204" pitchFamily="34" charset="-120"/>
                </a:rPr>
                <a:t>透過消防局網站、媒體及說明會等多元管道全面宣導，並統計轄內瓦斯行家數，以函文、發送摺頁文宣等方式逐一宣導作業辦法內容及罰則規定，若違反本作業辦法之製作內容、應記載事項、備置、保存年限或申報之規定，將依消防法第</a:t>
              </a:r>
              <a:r>
                <a:rPr lang="en-US" altLang="zh-TW" sz="2200" dirty="0">
                  <a:solidFill>
                    <a:schemeClr val="tx1"/>
                  </a:solidFill>
                  <a:latin typeface="微軟正黑體" panose="020B0604030504040204" pitchFamily="34" charset="-120"/>
                  <a:ea typeface="微軟正黑體" panose="020B0604030504040204" pitchFamily="34" charset="-120"/>
                </a:rPr>
                <a:t>42</a:t>
              </a:r>
              <a:r>
                <a:rPr lang="zh-TW" altLang="en-US" sz="2200" dirty="0">
                  <a:solidFill>
                    <a:schemeClr val="tx1"/>
                  </a:solidFill>
                  <a:latin typeface="微軟正黑體" panose="020B0604030504040204" pitchFamily="34" charset="-120"/>
                  <a:ea typeface="微軟正黑體" panose="020B0604030504040204" pitchFamily="34" charset="-120"/>
                </a:rPr>
                <a:t>條之</a:t>
              </a:r>
              <a:r>
                <a:rPr lang="en-US" altLang="zh-TW" sz="2200" dirty="0">
                  <a:solidFill>
                    <a:schemeClr val="tx1"/>
                  </a:solidFill>
                  <a:latin typeface="微軟正黑體" panose="020B0604030504040204" pitchFamily="34" charset="-120"/>
                  <a:ea typeface="微軟正黑體" panose="020B0604030504040204" pitchFamily="34" charset="-120"/>
                </a:rPr>
                <a:t>4</a:t>
              </a:r>
              <a:r>
                <a:rPr lang="zh-TW" altLang="en-US" sz="2200" dirty="0">
                  <a:solidFill>
                    <a:schemeClr val="tx1"/>
                  </a:solidFill>
                  <a:latin typeface="微軟正黑體" panose="020B0604030504040204" pitchFamily="34" charset="-120"/>
                  <a:ea typeface="微軟正黑體" panose="020B0604030504040204" pitchFamily="34" charset="-120"/>
                </a:rPr>
                <a:t>處新臺幣</a:t>
              </a:r>
              <a:r>
                <a:rPr lang="en-US" altLang="zh-TW" sz="2200" dirty="0">
                  <a:solidFill>
                    <a:schemeClr val="tx1"/>
                  </a:solidFill>
                  <a:latin typeface="微軟正黑體" panose="020B0604030504040204" pitchFamily="34" charset="-120"/>
                  <a:ea typeface="微軟正黑體" panose="020B0604030504040204" pitchFamily="34" charset="-120"/>
                </a:rPr>
                <a:t>3,000</a:t>
              </a:r>
              <a:r>
                <a:rPr lang="zh-TW" altLang="en-US" sz="2200" dirty="0">
                  <a:solidFill>
                    <a:schemeClr val="tx1"/>
                  </a:solidFill>
                  <a:latin typeface="微軟正黑體" panose="020B0604030504040204" pitchFamily="34" charset="-120"/>
                  <a:ea typeface="微軟正黑體" panose="020B0604030504040204" pitchFamily="34" charset="-120"/>
                </a:rPr>
                <a:t>元以上</a:t>
              </a:r>
              <a:r>
                <a:rPr lang="en-US" altLang="zh-TW" sz="2200" dirty="0">
                  <a:solidFill>
                    <a:schemeClr val="tx1"/>
                  </a:solidFill>
                  <a:latin typeface="微軟正黑體" panose="020B0604030504040204" pitchFamily="34" charset="-120"/>
                  <a:ea typeface="微軟正黑體" panose="020B0604030504040204" pitchFamily="34" charset="-120"/>
                </a:rPr>
                <a:t>1</a:t>
              </a:r>
              <a:r>
                <a:rPr lang="zh-TW" altLang="en-US" sz="2200" dirty="0">
                  <a:solidFill>
                    <a:schemeClr val="tx1"/>
                  </a:solidFill>
                  <a:latin typeface="微軟正黑體" panose="020B0604030504040204" pitchFamily="34" charset="-120"/>
                  <a:ea typeface="微軟正黑體" panose="020B0604030504040204" pitchFamily="34" charset="-120"/>
                </a:rPr>
                <a:t>萬</a:t>
              </a:r>
              <a:r>
                <a:rPr lang="en-US" altLang="zh-TW" sz="2200" dirty="0">
                  <a:solidFill>
                    <a:schemeClr val="tx1"/>
                  </a:solidFill>
                  <a:latin typeface="微軟正黑體" panose="020B0604030504040204" pitchFamily="34" charset="-120"/>
                  <a:ea typeface="微軟正黑體" panose="020B0604030504040204" pitchFamily="34" charset="-120"/>
                </a:rPr>
                <a:t>5,000</a:t>
              </a:r>
              <a:r>
                <a:rPr lang="zh-TW" altLang="en-US" sz="2200" dirty="0">
                  <a:solidFill>
                    <a:schemeClr val="tx1"/>
                  </a:solidFill>
                  <a:latin typeface="微軟正黑體" panose="020B0604030504040204" pitchFamily="34" charset="-120"/>
                  <a:ea typeface="微軟正黑體" panose="020B0604030504040204" pitchFamily="34" charset="-120"/>
                </a:rPr>
                <a:t>元以下罰鍰，並通知限期改善，屆期未改善者，得按次處罰</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98030" y="274746"/>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smtClean="0">
                  <a:solidFill>
                    <a:schemeClr val="accent1"/>
                  </a:solidFill>
                  <a:latin typeface="微軟正黑體" panose="020B0604030504040204" pitchFamily="34" charset="-120"/>
                  <a:ea typeface="微軟正黑體" panose="020B0604030504040204" pitchFamily="34" charset="-120"/>
                </a:rPr>
                <a:t>一</a:t>
              </a:r>
              <a:r>
                <a:rPr lang="zh-TW" altLang="en-US" sz="2800" b="1" dirty="0">
                  <a:solidFill>
                    <a:schemeClr val="accent1"/>
                  </a:solidFill>
                  <a:latin typeface="微軟正黑體" panose="020B0604030504040204" pitchFamily="34" charset="-120"/>
                  <a:ea typeface="微軟正黑體" panose="020B0604030504040204" pitchFamily="34" charset="-120"/>
                </a:rPr>
                <a:t>、消防</a:t>
              </a:r>
              <a:r>
                <a:rPr lang="zh-TW" altLang="en-US" sz="2800" b="1" dirty="0" smtClean="0">
                  <a:solidFill>
                    <a:schemeClr val="accent1"/>
                  </a:solidFill>
                  <a:latin typeface="微軟正黑體" panose="020B0604030504040204" pitchFamily="34" charset="-120"/>
                  <a:ea typeface="微軟正黑體" panose="020B0604030504040204" pitchFamily="34" charset="-120"/>
                </a:rPr>
                <a:t>機關配合推動落實申報制度</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30</a:t>
            </a:fld>
            <a:endParaRPr lang="zh-CN" altLang="en-US" dirty="0">
              <a:solidFill>
                <a:prstClr val="black">
                  <a:tint val="75000"/>
                </a:prstClr>
              </a:solidFill>
            </a:endParaRPr>
          </a:p>
        </p:txBody>
      </p:sp>
      <p:sp>
        <p:nvSpPr>
          <p:cNvPr id="8"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spTree>
    <p:extLst>
      <p:ext uri="{BB962C8B-B14F-4D97-AF65-F5344CB8AC3E}">
        <p14:creationId xmlns:p14="http://schemas.microsoft.com/office/powerpoint/2010/main" val="779760289"/>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61636" y="1556792"/>
            <a:ext cx="10172456" cy="1344107"/>
            <a:chOff x="-1498030" y="274746"/>
            <a:chExt cx="4888739" cy="2054359"/>
          </a:xfrm>
        </p:grpSpPr>
        <p:sp>
          <p:nvSpPr>
            <p:cNvPr id="88" name="Shape 47780"/>
            <p:cNvSpPr/>
            <p:nvPr/>
          </p:nvSpPr>
          <p:spPr>
            <a:xfrm>
              <a:off x="-1498030" y="1081479"/>
              <a:ext cx="4888739"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16000" indent="-4572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a:t>
              </a:r>
              <a:r>
                <a:rPr lang="zh-TW" altLang="en-US" sz="2200" b="1" dirty="0" smtClean="0">
                  <a:solidFill>
                    <a:schemeClr val="accent1"/>
                  </a:solidFill>
                  <a:latin typeface="微軟正黑體" panose="020B0604030504040204" pitchFamily="34" charset="-120"/>
                  <a:ea typeface="微軟正黑體" panose="020B0604030504040204" pitchFamily="34" charset="-120"/>
                </a:rPr>
                <a:t>二</a:t>
              </a:r>
              <a:r>
                <a:rPr lang="en-US" altLang="zh-TW" sz="2200" b="1" dirty="0" smtClean="0">
                  <a:solidFill>
                    <a:schemeClr val="accent1"/>
                  </a:solidFill>
                  <a:latin typeface="微軟正黑體" panose="020B0604030504040204" pitchFamily="34" charset="-120"/>
                  <a:ea typeface="微軟正黑體" panose="020B0604030504040204" pitchFamily="34" charset="-120"/>
                </a:rPr>
                <a:t>)</a:t>
              </a:r>
              <a:r>
                <a:rPr lang="zh-TW" altLang="en-US" sz="2200" b="1" dirty="0" smtClean="0">
                  <a:solidFill>
                    <a:schemeClr val="accent1"/>
                  </a:solidFill>
                  <a:latin typeface="微軟正黑體" panose="020B0604030504040204" pitchFamily="34" charset="-120"/>
                  <a:ea typeface="微軟正黑體" panose="020B0604030504040204" pitchFamily="34" charset="-120"/>
                </a:rPr>
                <a:t>逐一</a:t>
              </a:r>
              <a:r>
                <a:rPr lang="zh-TW" altLang="en-US" sz="2200" b="1" dirty="0">
                  <a:solidFill>
                    <a:schemeClr val="accent1"/>
                  </a:solidFill>
                  <a:latin typeface="微軟正黑體" panose="020B0604030504040204" pitchFamily="34" charset="-120"/>
                  <a:ea typeface="微軟正黑體" panose="020B0604030504040204" pitchFamily="34" charset="-120"/>
                </a:rPr>
                <a:t>輔導優先使用申報系統辦理申報作業</a:t>
              </a:r>
              <a:r>
                <a:rPr lang="zh-TW" altLang="en-US" sz="2200" dirty="0" smtClean="0">
                  <a:solidFill>
                    <a:schemeClr val="accent1"/>
                  </a:solidFill>
                  <a:latin typeface="微軟正黑體" panose="020B0604030504040204" pitchFamily="34" charset="-120"/>
                  <a:ea typeface="微軟正黑體" panose="020B0604030504040204" pitchFamily="34" charset="-120"/>
                </a:rPr>
                <a:t>：</a:t>
              </a:r>
              <a:endParaRPr lang="en-US" altLang="zh-TW" sz="2200" dirty="0" smtClean="0">
                <a:solidFill>
                  <a:schemeClr val="accent1"/>
                </a:solidFill>
                <a:latin typeface="微軟正黑體" panose="020B0604030504040204" pitchFamily="34" charset="-120"/>
                <a:ea typeface="微軟正黑體" panose="020B0604030504040204" pitchFamily="34" charset="-120"/>
              </a:endParaRPr>
            </a:p>
            <a:p>
              <a:pPr marL="216000" algn="just" fontAlgn="base">
                <a:spcBef>
                  <a:spcPts val="0"/>
                </a:spcBef>
                <a:spcAft>
                  <a:spcPct val="0"/>
                </a:spcAft>
                <a:defRPr/>
              </a:pPr>
              <a:r>
                <a:rPr lang="zh-TW" altLang="en-US" sz="2200" dirty="0">
                  <a:solidFill>
                    <a:schemeClr val="tx1"/>
                  </a:solidFill>
                  <a:latin typeface="微軟正黑體" panose="020B0604030504040204" pitchFamily="34" charset="-120"/>
                  <a:ea typeface="微軟正黑體" panose="020B0604030504040204" pitchFamily="34" charset="-120"/>
                </a:rPr>
                <a:t>提供轄內瓦斯行申報系統操作手冊，逐一輔導其提前備置相關資料，並於</a:t>
              </a:r>
              <a:r>
                <a:rPr lang="en-US" altLang="zh-TW" sz="2200" dirty="0" smtClean="0">
                  <a:solidFill>
                    <a:schemeClr val="tx1"/>
                  </a:solidFill>
                  <a:latin typeface="微軟正黑體" panose="020B0604030504040204" pitchFamily="34" charset="-120"/>
                  <a:ea typeface="微軟正黑體" panose="020B0604030504040204" pitchFamily="34" charset="-120"/>
                </a:rPr>
                <a:t>113</a:t>
              </a:r>
              <a:r>
                <a:rPr lang="zh-TW" altLang="en-US" sz="2200" dirty="0" smtClean="0">
                  <a:solidFill>
                    <a:schemeClr val="tx1"/>
                  </a:solidFill>
                  <a:latin typeface="微軟正黑體" panose="020B0604030504040204" pitchFamily="34" charset="-120"/>
                  <a:ea typeface="微軟正黑體" panose="020B0604030504040204" pitchFamily="34" charset="-120"/>
                </a:rPr>
                <a:t>年</a:t>
              </a:r>
              <a:r>
                <a:rPr lang="en-US" altLang="zh-TW" sz="2200" dirty="0" smtClean="0">
                  <a:solidFill>
                    <a:schemeClr val="tx1"/>
                  </a:solidFill>
                  <a:latin typeface="微軟正黑體" panose="020B0604030504040204" pitchFamily="34" charset="-120"/>
                  <a:ea typeface="微軟正黑體" panose="020B0604030504040204" pitchFamily="34" charset="-120"/>
                </a:rPr>
                <a:t>4</a:t>
              </a:r>
              <a:r>
                <a:rPr lang="zh-TW" altLang="en-US" sz="2200" dirty="0" smtClean="0">
                  <a:solidFill>
                    <a:schemeClr val="tx1"/>
                  </a:solidFill>
                  <a:latin typeface="微軟正黑體" panose="020B0604030504040204" pitchFamily="34" charset="-120"/>
                  <a:ea typeface="微軟正黑體" panose="020B0604030504040204" pitchFamily="34" charset="-120"/>
                </a:rPr>
                <a:t>月</a:t>
              </a:r>
              <a:r>
                <a:rPr lang="en-US" altLang="zh-TW" sz="2200" dirty="0" smtClean="0">
                  <a:solidFill>
                    <a:schemeClr val="tx1"/>
                  </a:solidFill>
                  <a:latin typeface="微軟正黑體" panose="020B0604030504040204" pitchFamily="34" charset="-120"/>
                  <a:ea typeface="微軟正黑體" panose="020B0604030504040204" pitchFamily="34" charset="-120"/>
                </a:rPr>
                <a:t>30</a:t>
              </a:r>
              <a:r>
                <a:rPr lang="zh-TW" altLang="en-US" sz="2200" dirty="0" smtClean="0">
                  <a:solidFill>
                    <a:schemeClr val="tx1"/>
                  </a:solidFill>
                  <a:latin typeface="微軟正黑體" panose="020B0604030504040204" pitchFamily="34" charset="-120"/>
                  <a:ea typeface="微軟正黑體" panose="020B0604030504040204" pitchFamily="34" charset="-120"/>
                </a:rPr>
                <a:t>日前</a:t>
              </a:r>
              <a:r>
                <a:rPr lang="zh-TW" altLang="en-US" sz="2200" dirty="0">
                  <a:solidFill>
                    <a:schemeClr val="tx1"/>
                  </a:solidFill>
                  <a:latin typeface="微軟正黑體" panose="020B0604030504040204" pitchFamily="34" charset="-120"/>
                  <a:ea typeface="微軟正黑體" panose="020B0604030504040204" pitchFamily="34" charset="-120"/>
                </a:rPr>
                <a:t>優先使用申報系統辦理申報作業，倘無法以申報系統申報者，亦得以書面辦理申報作業</a:t>
              </a:r>
              <a:r>
                <a:rPr lang="zh-TW" altLang="en-US" sz="2200" dirty="0" smtClean="0">
                  <a:solidFill>
                    <a:schemeClr val="tx1"/>
                  </a:solidFill>
                  <a:latin typeface="微軟正黑體" panose="020B0604030504040204" pitchFamily="34" charset="-120"/>
                  <a:ea typeface="微軟正黑體" panose="020B0604030504040204" pitchFamily="34" charset="-120"/>
                </a:rPr>
                <a:t>。</a:t>
              </a:r>
            </a:p>
            <a:p>
              <a:pPr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a:t>
              </a:r>
              <a:r>
                <a:rPr lang="zh-TW" altLang="en-US" sz="2200" b="1" dirty="0" smtClean="0">
                  <a:solidFill>
                    <a:schemeClr val="accent1"/>
                  </a:solidFill>
                  <a:latin typeface="微軟正黑體" panose="020B0604030504040204" pitchFamily="34" charset="-120"/>
                  <a:ea typeface="微軟正黑體" panose="020B0604030504040204" pitchFamily="34" charset="-120"/>
                </a:rPr>
                <a:t>三</a:t>
              </a:r>
              <a:r>
                <a:rPr lang="en-US" altLang="zh-TW" sz="2200" b="1" dirty="0" smtClean="0">
                  <a:solidFill>
                    <a:schemeClr val="accent1"/>
                  </a:solidFill>
                  <a:latin typeface="微軟正黑體" panose="020B0604030504040204" pitchFamily="34" charset="-120"/>
                  <a:ea typeface="微軟正黑體" panose="020B0604030504040204" pitchFamily="34" charset="-120"/>
                </a:rPr>
                <a:t>)</a:t>
              </a:r>
              <a:r>
                <a:rPr lang="zh-TW" altLang="en-US" sz="2200" b="1" dirty="0" smtClean="0">
                  <a:solidFill>
                    <a:schemeClr val="accent1"/>
                  </a:solidFill>
                  <a:latin typeface="微軟正黑體" panose="020B0604030504040204" pitchFamily="34" charset="-120"/>
                  <a:ea typeface="微軟正黑體" panose="020B0604030504040204" pitchFamily="34" charset="-120"/>
                </a:rPr>
                <a:t>掌握首次申報期間狀況及問題</a:t>
              </a:r>
              <a:endParaRPr lang="en-US" altLang="zh-TW" sz="2200" b="1" dirty="0" smtClean="0">
                <a:solidFill>
                  <a:schemeClr val="accent1"/>
                </a:solidFill>
                <a:latin typeface="微軟正黑體" panose="020B0604030504040204" pitchFamily="34" charset="-120"/>
                <a:ea typeface="微軟正黑體" panose="020B0604030504040204" pitchFamily="34" charset="-120"/>
              </a:endParaRPr>
            </a:p>
            <a:p>
              <a:pPr marL="216000" algn="just" fontAlgn="base">
                <a:spcBef>
                  <a:spcPts val="0"/>
                </a:spcBef>
                <a:spcAft>
                  <a:spcPct val="0"/>
                </a:spcAft>
                <a:defRPr/>
              </a:pPr>
              <a:r>
                <a:rPr lang="zh-TW" altLang="en-US" sz="2200" dirty="0" smtClean="0">
                  <a:solidFill>
                    <a:schemeClr val="tx1"/>
                  </a:solidFill>
                  <a:latin typeface="微軟正黑體" panose="020B0604030504040204" pitchFamily="34" charset="-120"/>
                  <a:ea typeface="微軟正黑體" panose="020B0604030504040204" pitchFamily="34" charset="-120"/>
                </a:rPr>
                <a:t>鑑於</a:t>
              </a:r>
              <a:r>
                <a:rPr lang="en-US" altLang="zh-TW" sz="2200" dirty="0" smtClean="0">
                  <a:solidFill>
                    <a:schemeClr val="tx1"/>
                  </a:solidFill>
                  <a:latin typeface="微軟正黑體" panose="020B0604030504040204" pitchFamily="34" charset="-120"/>
                  <a:ea typeface="微軟正黑體" panose="020B0604030504040204" pitchFamily="34" charset="-120"/>
                </a:rPr>
                <a:t>113</a:t>
              </a:r>
              <a:r>
                <a:rPr lang="zh-TW" altLang="en-US" sz="2200" dirty="0">
                  <a:solidFill>
                    <a:schemeClr val="tx1"/>
                  </a:solidFill>
                  <a:latin typeface="微軟正黑體" panose="020B0604030504040204" pitchFamily="34" charset="-120"/>
                  <a:ea typeface="微軟正黑體" panose="020B0604030504040204" pitchFamily="34" charset="-120"/>
                </a:rPr>
                <a:t>年</a:t>
              </a:r>
              <a:r>
                <a:rPr lang="en-US" altLang="zh-TW" sz="2200" dirty="0">
                  <a:solidFill>
                    <a:schemeClr val="tx1"/>
                  </a:solidFill>
                  <a:latin typeface="微軟正黑體" panose="020B0604030504040204" pitchFamily="34" charset="-120"/>
                  <a:ea typeface="微軟正黑體" panose="020B0604030504040204" pitchFamily="34" charset="-120"/>
                </a:rPr>
                <a:t>4</a:t>
              </a:r>
              <a:r>
                <a:rPr lang="zh-TW" altLang="en-US" sz="2200" dirty="0">
                  <a:solidFill>
                    <a:schemeClr val="tx1"/>
                  </a:solidFill>
                  <a:latin typeface="微軟正黑體" panose="020B0604030504040204" pitchFamily="34" charset="-120"/>
                  <a:ea typeface="微軟正黑體" panose="020B0604030504040204" pitchFamily="34" charset="-120"/>
                </a:rPr>
                <a:t>月份瓦斯行將辦理首次申報</a:t>
              </a:r>
              <a:r>
                <a:rPr lang="zh-TW" altLang="en-US" sz="2200" dirty="0" smtClean="0">
                  <a:solidFill>
                    <a:schemeClr val="tx1"/>
                  </a:solidFill>
                  <a:latin typeface="微軟正黑體" panose="020B0604030504040204" pitchFamily="34" charset="-120"/>
                  <a:ea typeface="微軟正黑體" panose="020B0604030504040204" pitchFamily="34" charset="-120"/>
                </a:rPr>
                <a:t>作業，為</a:t>
              </a:r>
              <a:r>
                <a:rPr lang="zh-TW" altLang="en-US" sz="2200" dirty="0">
                  <a:solidFill>
                    <a:schemeClr val="tx1"/>
                  </a:solidFill>
                  <a:latin typeface="微軟正黑體" panose="020B0604030504040204" pitchFamily="34" charset="-120"/>
                  <a:ea typeface="微軟正黑體" panose="020B0604030504040204" pitchFamily="34" charset="-120"/>
                </a:rPr>
                <a:t>及早</a:t>
              </a:r>
              <a:r>
                <a:rPr lang="zh-TW" altLang="en-US" sz="2200" dirty="0" smtClean="0">
                  <a:solidFill>
                    <a:schemeClr val="tx1"/>
                  </a:solidFill>
                  <a:latin typeface="微軟正黑體" panose="020B0604030504040204" pitchFamily="34" charset="-120"/>
                  <a:ea typeface="微軟正黑體" panose="020B0604030504040204" pitchFamily="34" charset="-120"/>
                </a:rPr>
                <a:t>掌握申報</a:t>
              </a:r>
              <a:r>
                <a:rPr lang="zh-TW" altLang="en-US" sz="2200" dirty="0">
                  <a:solidFill>
                    <a:schemeClr val="tx1"/>
                  </a:solidFill>
                  <a:latin typeface="微軟正黑體" panose="020B0604030504040204" pitchFamily="34" charset="-120"/>
                  <a:ea typeface="微軟正黑體" panose="020B0604030504040204" pitchFamily="34" charset="-120"/>
                </a:rPr>
                <a:t>作業期間狀況及</a:t>
              </a:r>
              <a:r>
                <a:rPr lang="zh-TW" altLang="en-US" sz="2200" dirty="0" smtClean="0">
                  <a:solidFill>
                    <a:schemeClr val="tx1"/>
                  </a:solidFill>
                  <a:latin typeface="微軟正黑體" panose="020B0604030504040204" pitchFamily="34" charset="-120"/>
                  <a:ea typeface="微軟正黑體" panose="020B0604030504040204" pitchFamily="34" charset="-120"/>
                </a:rPr>
                <a:t>問題，俾</a:t>
              </a:r>
              <a:r>
                <a:rPr lang="zh-TW" altLang="en-US" sz="2200" dirty="0">
                  <a:solidFill>
                    <a:schemeClr val="tx1"/>
                  </a:solidFill>
                  <a:latin typeface="微軟正黑體" panose="020B0604030504040204" pitchFamily="34" charset="-120"/>
                  <a:ea typeface="微軟正黑體" panose="020B0604030504040204" pitchFamily="34" charset="-120"/>
                </a:rPr>
                <a:t>利即時應變處置，</a:t>
              </a:r>
              <a:r>
                <a:rPr lang="zh-TW" altLang="en-US" sz="2200" dirty="0" smtClean="0">
                  <a:solidFill>
                    <a:schemeClr val="tx1"/>
                  </a:solidFill>
                  <a:latin typeface="微軟正黑體" panose="020B0604030504040204" pitchFamily="34" charset="-120"/>
                  <a:ea typeface="微軟正黑體" panose="020B0604030504040204" pitchFamily="34" charset="-120"/>
                </a:rPr>
                <a:t>請分別</a:t>
              </a:r>
              <a:r>
                <a:rPr lang="zh-TW" altLang="en-US" sz="2200" dirty="0">
                  <a:solidFill>
                    <a:schemeClr val="tx1"/>
                  </a:solidFill>
                  <a:latin typeface="微軟正黑體" panose="020B0604030504040204" pitchFamily="34" charset="-120"/>
                  <a:ea typeface="微軟正黑體" panose="020B0604030504040204" pitchFamily="34" charset="-120"/>
                </a:rPr>
                <a:t>於</a:t>
              </a:r>
              <a:r>
                <a:rPr lang="en-US" altLang="zh-TW" sz="2200" dirty="0">
                  <a:solidFill>
                    <a:schemeClr val="tx1"/>
                  </a:solidFill>
                  <a:latin typeface="微軟正黑體" panose="020B0604030504040204" pitchFamily="34" charset="-120"/>
                  <a:ea typeface="微軟正黑體" panose="020B0604030504040204" pitchFamily="34" charset="-120"/>
                </a:rPr>
                <a:t>113</a:t>
              </a:r>
              <a:r>
                <a:rPr lang="zh-TW" altLang="en-US" sz="2200" dirty="0">
                  <a:solidFill>
                    <a:schemeClr val="tx1"/>
                  </a:solidFill>
                  <a:latin typeface="微軟正黑體" panose="020B0604030504040204" pitchFamily="34" charset="-120"/>
                  <a:ea typeface="微軟正黑體" panose="020B0604030504040204" pitchFamily="34" charset="-120"/>
                </a:rPr>
                <a:t>年</a:t>
              </a:r>
              <a:r>
                <a:rPr lang="en-US" altLang="zh-TW" sz="2200" dirty="0">
                  <a:solidFill>
                    <a:schemeClr val="tx1"/>
                  </a:solidFill>
                  <a:latin typeface="微軟正黑體" panose="020B0604030504040204" pitchFamily="34" charset="-120"/>
                  <a:ea typeface="微軟正黑體" panose="020B0604030504040204" pitchFamily="34" charset="-120"/>
                </a:rPr>
                <a:t>4</a:t>
              </a:r>
              <a:r>
                <a:rPr lang="zh-TW" altLang="en-US" sz="2200" dirty="0">
                  <a:solidFill>
                    <a:schemeClr val="tx1"/>
                  </a:solidFill>
                  <a:latin typeface="微軟正黑體" panose="020B0604030504040204" pitchFamily="34" charset="-120"/>
                  <a:ea typeface="微軟正黑體" panose="020B0604030504040204" pitchFamily="34" charset="-120"/>
                </a:rPr>
                <a:t>月</a:t>
              </a:r>
              <a:r>
                <a:rPr lang="en-US" altLang="zh-TW" sz="2200" dirty="0">
                  <a:solidFill>
                    <a:schemeClr val="tx1"/>
                  </a:solidFill>
                  <a:latin typeface="微軟正黑體" panose="020B0604030504040204" pitchFamily="34" charset="-120"/>
                  <a:ea typeface="微軟正黑體" panose="020B0604030504040204" pitchFamily="34" charset="-120"/>
                </a:rPr>
                <a:t>12</a:t>
              </a:r>
              <a:r>
                <a:rPr lang="zh-TW" altLang="en-US" sz="2200" dirty="0">
                  <a:solidFill>
                    <a:schemeClr val="tx1"/>
                  </a:solidFill>
                  <a:latin typeface="微軟正黑體" panose="020B0604030504040204" pitchFamily="34" charset="-120"/>
                  <a:ea typeface="微軟正黑體" panose="020B0604030504040204" pitchFamily="34" charset="-120"/>
                </a:rPr>
                <a:t>日及</a:t>
              </a:r>
              <a:r>
                <a:rPr lang="en-US" altLang="zh-TW" sz="2200" dirty="0">
                  <a:solidFill>
                    <a:schemeClr val="tx1"/>
                  </a:solidFill>
                  <a:latin typeface="微軟正黑體" panose="020B0604030504040204" pitchFamily="34" charset="-120"/>
                  <a:ea typeface="微軟正黑體" panose="020B0604030504040204" pitchFamily="34" charset="-120"/>
                </a:rPr>
                <a:t>113</a:t>
              </a:r>
              <a:r>
                <a:rPr lang="zh-TW" altLang="en-US" sz="2200" dirty="0">
                  <a:solidFill>
                    <a:schemeClr val="tx1"/>
                  </a:solidFill>
                  <a:latin typeface="微軟正黑體" panose="020B0604030504040204" pitchFamily="34" charset="-120"/>
                  <a:ea typeface="微軟正黑體" panose="020B0604030504040204" pitchFamily="34" charset="-120"/>
                </a:rPr>
                <a:t>年</a:t>
              </a:r>
              <a:r>
                <a:rPr lang="en-US" altLang="zh-TW" sz="2200" dirty="0">
                  <a:solidFill>
                    <a:schemeClr val="tx1"/>
                  </a:solidFill>
                  <a:latin typeface="微軟正黑體" panose="020B0604030504040204" pitchFamily="34" charset="-120"/>
                  <a:ea typeface="微軟正黑體" panose="020B0604030504040204" pitchFamily="34" charset="-120"/>
                </a:rPr>
                <a:t>4</a:t>
              </a:r>
              <a:r>
                <a:rPr lang="zh-TW" altLang="en-US" sz="2200" dirty="0">
                  <a:solidFill>
                    <a:schemeClr val="tx1"/>
                  </a:solidFill>
                  <a:latin typeface="微軟正黑體" panose="020B0604030504040204" pitchFamily="34" charset="-120"/>
                  <a:ea typeface="微軟正黑體" panose="020B0604030504040204" pitchFamily="34" charset="-120"/>
                </a:rPr>
                <a:t>月</a:t>
              </a:r>
              <a:r>
                <a:rPr lang="en-US" altLang="zh-TW" sz="2200" dirty="0">
                  <a:solidFill>
                    <a:schemeClr val="tx1"/>
                  </a:solidFill>
                  <a:latin typeface="微軟正黑體" panose="020B0604030504040204" pitchFamily="34" charset="-120"/>
                  <a:ea typeface="微軟正黑體" panose="020B0604030504040204" pitchFamily="34" charset="-120"/>
                </a:rPr>
                <a:t>22</a:t>
              </a:r>
              <a:r>
                <a:rPr lang="zh-TW" altLang="en-US" sz="2200" dirty="0">
                  <a:solidFill>
                    <a:schemeClr val="tx1"/>
                  </a:solidFill>
                  <a:latin typeface="微軟正黑體" panose="020B0604030504040204" pitchFamily="34" charset="-120"/>
                  <a:ea typeface="微軟正黑體" panose="020B0604030504040204" pitchFamily="34" charset="-120"/>
                </a:rPr>
                <a:t>日前</a:t>
              </a:r>
              <a:r>
                <a:rPr lang="zh-TW" altLang="en-US" sz="2200" dirty="0" smtClean="0">
                  <a:solidFill>
                    <a:schemeClr val="tx1"/>
                  </a:solidFill>
                  <a:latin typeface="微軟正黑體" panose="020B0604030504040204" pitchFamily="34" charset="-120"/>
                  <a:ea typeface="微軟正黑體" panose="020B0604030504040204" pitchFamily="34" charset="-120"/>
                </a:rPr>
                <a:t>以本署提供線上連結回復</a:t>
              </a:r>
              <a:r>
                <a:rPr lang="zh-TW" altLang="en-US" sz="2200" dirty="0">
                  <a:solidFill>
                    <a:schemeClr val="tx1"/>
                  </a:solidFill>
                  <a:latin typeface="微軟正黑體" panose="020B0604030504040204" pitchFamily="34" charset="-120"/>
                  <a:ea typeface="微軟正黑體" panose="020B0604030504040204" pitchFamily="34" charset="-120"/>
                </a:rPr>
                <a:t>截至</a:t>
              </a:r>
              <a:r>
                <a:rPr lang="en-US" altLang="zh-TW" sz="2200" dirty="0">
                  <a:solidFill>
                    <a:schemeClr val="tx1"/>
                  </a:solidFill>
                  <a:latin typeface="微軟正黑體" panose="020B0604030504040204" pitchFamily="34" charset="-120"/>
                  <a:ea typeface="微軟正黑體" panose="020B0604030504040204" pitchFamily="34" charset="-120"/>
                </a:rPr>
                <a:t>113</a:t>
              </a:r>
              <a:r>
                <a:rPr lang="zh-TW" altLang="en-US" sz="2200" dirty="0">
                  <a:solidFill>
                    <a:schemeClr val="tx1"/>
                  </a:solidFill>
                  <a:latin typeface="微軟正黑體" panose="020B0604030504040204" pitchFamily="34" charset="-120"/>
                  <a:ea typeface="微軟正黑體" panose="020B0604030504040204" pitchFamily="34" charset="-120"/>
                </a:rPr>
                <a:t>年</a:t>
              </a:r>
              <a:r>
                <a:rPr lang="en-US" altLang="zh-TW" sz="2200" dirty="0">
                  <a:solidFill>
                    <a:schemeClr val="tx1"/>
                  </a:solidFill>
                  <a:latin typeface="微軟正黑體" panose="020B0604030504040204" pitchFamily="34" charset="-120"/>
                  <a:ea typeface="微軟正黑體" panose="020B0604030504040204" pitchFamily="34" charset="-120"/>
                </a:rPr>
                <a:t>4</a:t>
              </a:r>
              <a:r>
                <a:rPr lang="zh-TW" altLang="en-US" sz="2200" dirty="0">
                  <a:solidFill>
                    <a:schemeClr val="tx1"/>
                  </a:solidFill>
                  <a:latin typeface="微軟正黑體" panose="020B0604030504040204" pitchFamily="34" charset="-120"/>
                  <a:ea typeface="微軟正黑體" panose="020B0604030504040204" pitchFamily="34" charset="-120"/>
                </a:rPr>
                <a:t>月</a:t>
              </a:r>
              <a:r>
                <a:rPr lang="en-US" altLang="zh-TW" sz="2200" dirty="0">
                  <a:solidFill>
                    <a:schemeClr val="tx1"/>
                  </a:solidFill>
                  <a:latin typeface="微軟正黑體" panose="020B0604030504040204" pitchFamily="34" charset="-120"/>
                  <a:ea typeface="微軟正黑體" panose="020B0604030504040204" pitchFamily="34" charset="-120"/>
                </a:rPr>
                <a:t>10</a:t>
              </a:r>
              <a:r>
                <a:rPr lang="zh-TW" altLang="en-US" sz="2200" dirty="0">
                  <a:solidFill>
                    <a:schemeClr val="tx1"/>
                  </a:solidFill>
                  <a:latin typeface="微軟正黑體" panose="020B0604030504040204" pitchFamily="34" charset="-120"/>
                  <a:ea typeface="微軟正黑體" panose="020B0604030504040204" pitchFamily="34" charset="-120"/>
                </a:rPr>
                <a:t>日止及至</a:t>
              </a:r>
              <a:r>
                <a:rPr lang="en-US" altLang="zh-TW" sz="2200" dirty="0">
                  <a:solidFill>
                    <a:schemeClr val="tx1"/>
                  </a:solidFill>
                  <a:latin typeface="微軟正黑體" panose="020B0604030504040204" pitchFamily="34" charset="-120"/>
                  <a:ea typeface="微軟正黑體" panose="020B0604030504040204" pitchFamily="34" charset="-120"/>
                </a:rPr>
                <a:t>113</a:t>
              </a:r>
              <a:r>
                <a:rPr lang="zh-TW" altLang="en-US" sz="2200" dirty="0">
                  <a:solidFill>
                    <a:schemeClr val="tx1"/>
                  </a:solidFill>
                  <a:latin typeface="微軟正黑體" panose="020B0604030504040204" pitchFamily="34" charset="-120"/>
                  <a:ea typeface="微軟正黑體" panose="020B0604030504040204" pitchFamily="34" charset="-120"/>
                </a:rPr>
                <a:t>年</a:t>
              </a:r>
              <a:r>
                <a:rPr lang="en-US" altLang="zh-TW" sz="2200" dirty="0">
                  <a:solidFill>
                    <a:schemeClr val="tx1"/>
                  </a:solidFill>
                  <a:latin typeface="微軟正黑體" panose="020B0604030504040204" pitchFamily="34" charset="-120"/>
                  <a:ea typeface="微軟正黑體" panose="020B0604030504040204" pitchFamily="34" charset="-120"/>
                </a:rPr>
                <a:t>4</a:t>
              </a:r>
              <a:r>
                <a:rPr lang="zh-TW" altLang="en-US" sz="2200" dirty="0">
                  <a:solidFill>
                    <a:schemeClr val="tx1"/>
                  </a:solidFill>
                  <a:latin typeface="微軟正黑體" panose="020B0604030504040204" pitchFamily="34" charset="-120"/>
                  <a:ea typeface="微軟正黑體" panose="020B0604030504040204" pitchFamily="34" charset="-120"/>
                </a:rPr>
                <a:t>月</a:t>
              </a:r>
              <a:r>
                <a:rPr lang="en-US" altLang="zh-TW" sz="2200" dirty="0">
                  <a:solidFill>
                    <a:schemeClr val="tx1"/>
                  </a:solidFill>
                  <a:latin typeface="微軟正黑體" panose="020B0604030504040204" pitchFamily="34" charset="-120"/>
                  <a:ea typeface="微軟正黑體" panose="020B0604030504040204" pitchFamily="34" charset="-120"/>
                </a:rPr>
                <a:t>20</a:t>
              </a:r>
              <a:r>
                <a:rPr lang="zh-TW" altLang="en-US" sz="2200" dirty="0">
                  <a:solidFill>
                    <a:schemeClr val="tx1"/>
                  </a:solidFill>
                  <a:latin typeface="微軟正黑體" panose="020B0604030504040204" pitchFamily="34" charset="-120"/>
                  <a:ea typeface="微軟正黑體" panose="020B0604030504040204" pitchFamily="34" charset="-120"/>
                </a:rPr>
                <a:t>日止之申報作業</a:t>
              </a:r>
              <a:r>
                <a:rPr lang="zh-TW" altLang="en-US" sz="2200" dirty="0" smtClean="0">
                  <a:solidFill>
                    <a:schemeClr val="tx1"/>
                  </a:solidFill>
                  <a:latin typeface="微軟正黑體" panose="020B0604030504040204" pitchFamily="34" charset="-120"/>
                  <a:ea typeface="微軟正黑體" panose="020B0604030504040204" pitchFamily="34" charset="-120"/>
                </a:rPr>
                <a:t>情形，以期於</a:t>
              </a:r>
              <a:r>
                <a:rPr lang="en-US" altLang="zh-TW" sz="2200" dirty="0">
                  <a:solidFill>
                    <a:schemeClr val="tx1"/>
                  </a:solidFill>
                  <a:latin typeface="微軟正黑體" panose="020B0604030504040204" pitchFamily="34" charset="-120"/>
                  <a:ea typeface="微軟正黑體" panose="020B0604030504040204" pitchFamily="34" charset="-120"/>
                </a:rPr>
                <a:t>113</a:t>
              </a:r>
              <a:r>
                <a:rPr lang="zh-TW" altLang="en-US" sz="2200" dirty="0">
                  <a:solidFill>
                    <a:schemeClr val="tx1"/>
                  </a:solidFill>
                  <a:latin typeface="微軟正黑體" panose="020B0604030504040204" pitchFamily="34" charset="-120"/>
                  <a:ea typeface="微軟正黑體" panose="020B0604030504040204" pitchFamily="34" charset="-120"/>
                </a:rPr>
                <a:t>年</a:t>
              </a:r>
              <a:r>
                <a:rPr lang="en-US" altLang="zh-TW" sz="2200" dirty="0">
                  <a:solidFill>
                    <a:schemeClr val="tx1"/>
                  </a:solidFill>
                  <a:latin typeface="微軟正黑體" panose="020B0604030504040204" pitchFamily="34" charset="-120"/>
                  <a:ea typeface="微軟正黑體" panose="020B0604030504040204" pitchFamily="34" charset="-120"/>
                </a:rPr>
                <a:t>4</a:t>
              </a:r>
              <a:r>
                <a:rPr lang="zh-TW" altLang="en-US" sz="2200" dirty="0">
                  <a:solidFill>
                    <a:schemeClr val="tx1"/>
                  </a:solidFill>
                  <a:latin typeface="微軟正黑體" panose="020B0604030504040204" pitchFamily="34" charset="-120"/>
                  <a:ea typeface="微軟正黑體" panose="020B0604030504040204" pitchFamily="34" charset="-120"/>
                </a:rPr>
                <a:t>月</a:t>
              </a:r>
              <a:r>
                <a:rPr lang="en-US" altLang="zh-TW" sz="2200" dirty="0">
                  <a:solidFill>
                    <a:schemeClr val="tx1"/>
                  </a:solidFill>
                  <a:latin typeface="微軟正黑體" panose="020B0604030504040204" pitchFamily="34" charset="-120"/>
                  <a:ea typeface="微軟正黑體" panose="020B0604030504040204" pitchFamily="34" charset="-120"/>
                </a:rPr>
                <a:t>30</a:t>
              </a:r>
              <a:r>
                <a:rPr lang="zh-TW" altLang="en-US" sz="2200" dirty="0">
                  <a:solidFill>
                    <a:schemeClr val="tx1"/>
                  </a:solidFill>
                  <a:latin typeface="微軟正黑體" panose="020B0604030504040204" pitchFamily="34" charset="-120"/>
                  <a:ea typeface="微軟正黑體" panose="020B0604030504040204" pitchFamily="34" charset="-120"/>
                </a:rPr>
                <a:t>日前轄內瓦斯</a:t>
              </a:r>
              <a:r>
                <a:rPr lang="zh-TW" altLang="en-US" sz="2200" dirty="0" smtClean="0">
                  <a:solidFill>
                    <a:schemeClr val="tx1"/>
                  </a:solidFill>
                  <a:latin typeface="微軟正黑體" panose="020B0604030504040204" pitchFamily="34" charset="-120"/>
                  <a:ea typeface="微軟正黑體" panose="020B0604030504040204" pitchFamily="34" charset="-120"/>
                </a:rPr>
                <a:t>行皆依規定完成申報作業。</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98030" y="274746"/>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smtClean="0">
                  <a:solidFill>
                    <a:schemeClr val="accent1"/>
                  </a:solidFill>
                  <a:latin typeface="微軟正黑體" panose="020B0604030504040204" pitchFamily="34" charset="-120"/>
                  <a:ea typeface="微軟正黑體" panose="020B0604030504040204" pitchFamily="34" charset="-120"/>
                </a:rPr>
                <a:t>一</a:t>
              </a:r>
              <a:r>
                <a:rPr lang="zh-TW" altLang="en-US" sz="2800" b="1" dirty="0">
                  <a:solidFill>
                    <a:schemeClr val="accent1"/>
                  </a:solidFill>
                  <a:latin typeface="微軟正黑體" panose="020B0604030504040204" pitchFamily="34" charset="-120"/>
                  <a:ea typeface="微軟正黑體" panose="020B0604030504040204" pitchFamily="34" charset="-120"/>
                </a:rPr>
                <a:t>、消防機關配合推動落實申報制度</a:t>
              </a:r>
              <a:endParaRPr lang="en-US" altLang="zh-TW" sz="2800" b="1" dirty="0">
                <a:solidFill>
                  <a:schemeClr val="accent1"/>
                </a:solidFill>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31</a:t>
            </a:fld>
            <a:endParaRPr lang="zh-CN" altLang="en-US" dirty="0">
              <a:solidFill>
                <a:prstClr val="black">
                  <a:tint val="75000"/>
                </a:prstClr>
              </a:solidFill>
            </a:endParaRPr>
          </a:p>
        </p:txBody>
      </p:sp>
      <p:sp>
        <p:nvSpPr>
          <p:cNvPr id="8"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spTree>
    <p:extLst>
      <p:ext uri="{BB962C8B-B14F-4D97-AF65-F5344CB8AC3E}">
        <p14:creationId xmlns:p14="http://schemas.microsoft.com/office/powerpoint/2010/main" val="4291420572"/>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8" name="Shape 47780"/>
          <p:cNvSpPr/>
          <p:nvPr/>
        </p:nvSpPr>
        <p:spPr>
          <a:xfrm>
            <a:off x="461636" y="2084614"/>
            <a:ext cx="11180568" cy="816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lgn="just" fontAlgn="base">
              <a:spcBef>
                <a:spcPts val="0"/>
              </a:spcBef>
              <a:spcAft>
                <a:spcPct val="0"/>
              </a:spcAft>
              <a:defRPr/>
            </a:pPr>
            <a:r>
              <a:rPr lang="zh-TW" altLang="en-US" sz="2200" dirty="0">
                <a:solidFill>
                  <a:schemeClr val="tx1"/>
                </a:solidFill>
                <a:latin typeface="微軟正黑體" panose="020B0604030504040204" pitchFamily="34" charset="-120"/>
                <a:ea typeface="微軟正黑體" panose="020B0604030504040204" pitchFamily="34" charset="-120"/>
              </a:rPr>
              <a:t>本</a:t>
            </a:r>
            <a:r>
              <a:rPr lang="zh-TW" altLang="en-US" sz="2200" dirty="0" smtClean="0">
                <a:solidFill>
                  <a:schemeClr val="tx1"/>
                </a:solidFill>
                <a:latin typeface="微軟正黑體" panose="020B0604030504040204" pitchFamily="34" charset="-120"/>
                <a:ea typeface="微軟正黑體" panose="020B0604030504040204" pitchFamily="34" charset="-120"/>
              </a:rPr>
              <a:t>署業於</a:t>
            </a:r>
            <a:r>
              <a:rPr lang="en-US" altLang="zh-TW" sz="2200" dirty="0" smtClean="0">
                <a:solidFill>
                  <a:schemeClr val="tx1"/>
                </a:solidFill>
                <a:latin typeface="微軟正黑體" panose="020B0604030504040204" pitchFamily="34" charset="-120"/>
                <a:ea typeface="微軟正黑體" panose="020B0604030504040204" pitchFamily="34" charset="-120"/>
              </a:rPr>
              <a:t>113</a:t>
            </a:r>
            <a:r>
              <a:rPr lang="zh-TW" altLang="en-US" sz="2200" dirty="0" smtClean="0">
                <a:solidFill>
                  <a:schemeClr val="tx1"/>
                </a:solidFill>
                <a:latin typeface="微軟正黑體" panose="020B0604030504040204" pitchFamily="34" charset="-120"/>
                <a:ea typeface="微軟正黑體" panose="020B0604030504040204" pitchFamily="34" charset="-120"/>
              </a:rPr>
              <a:t>年</a:t>
            </a:r>
            <a:r>
              <a:rPr lang="en-US" altLang="zh-TW" sz="2200" dirty="0" smtClean="0">
                <a:solidFill>
                  <a:schemeClr val="tx1"/>
                </a:solidFill>
                <a:latin typeface="微軟正黑體" panose="020B0604030504040204" pitchFamily="34" charset="-120"/>
                <a:ea typeface="微軟正黑體" panose="020B0604030504040204" pitchFamily="34" charset="-120"/>
              </a:rPr>
              <a:t>3</a:t>
            </a:r>
            <a:r>
              <a:rPr lang="zh-TW" altLang="en-US" sz="2200" dirty="0" smtClean="0">
                <a:solidFill>
                  <a:schemeClr val="tx1"/>
                </a:solidFill>
                <a:latin typeface="微軟正黑體" panose="020B0604030504040204" pitchFamily="34" charset="-120"/>
                <a:ea typeface="微軟正黑體" panose="020B0604030504040204" pitchFamily="34" charset="-120"/>
              </a:rPr>
              <a:t>月</a:t>
            </a:r>
            <a:r>
              <a:rPr lang="en-US" altLang="zh-TW" sz="2200" dirty="0" smtClean="0">
                <a:solidFill>
                  <a:schemeClr val="tx1"/>
                </a:solidFill>
                <a:latin typeface="微軟正黑體" panose="020B0604030504040204" pitchFamily="34" charset="-120"/>
                <a:ea typeface="微軟正黑體" panose="020B0604030504040204" pitchFamily="34" charset="-120"/>
              </a:rPr>
              <a:t>5</a:t>
            </a:r>
            <a:r>
              <a:rPr lang="zh-TW" altLang="en-US" sz="2200" dirty="0">
                <a:solidFill>
                  <a:schemeClr val="tx1"/>
                </a:solidFill>
                <a:latin typeface="微軟正黑體" panose="020B0604030504040204" pitchFamily="34" charset="-120"/>
                <a:ea typeface="微軟正黑體" panose="020B0604030504040204" pitchFamily="34" charset="-120"/>
              </a:rPr>
              <a:t>日</a:t>
            </a:r>
            <a:r>
              <a:rPr lang="zh-TW" altLang="en-US" sz="2200" dirty="0" smtClean="0">
                <a:solidFill>
                  <a:schemeClr val="tx1"/>
                </a:solidFill>
                <a:latin typeface="微軟正黑體" panose="020B0604030504040204" pitchFamily="34" charset="-120"/>
                <a:ea typeface="微軟正黑體" panose="020B0604030504040204" pitchFamily="34" charset="-120"/>
              </a:rPr>
              <a:t>修正「各</a:t>
            </a:r>
            <a:r>
              <a:rPr lang="zh-TW" altLang="en-US" sz="2200" dirty="0">
                <a:solidFill>
                  <a:schemeClr val="tx1"/>
                </a:solidFill>
                <a:latin typeface="微軟正黑體" panose="020B0604030504040204" pitchFamily="34" charset="-120"/>
                <a:ea typeface="微軟正黑體" panose="020B0604030504040204" pitchFamily="34" charset="-120"/>
              </a:rPr>
              <a:t>級消防主管機關辦理消防安全檢查違法案件處理</a:t>
            </a:r>
            <a:r>
              <a:rPr lang="zh-TW" altLang="en-US" sz="2200" dirty="0" smtClean="0">
                <a:solidFill>
                  <a:schemeClr val="tx1"/>
                </a:solidFill>
                <a:latin typeface="微軟正黑體" panose="020B0604030504040204" pitchFamily="34" charset="-120"/>
                <a:ea typeface="微軟正黑體" panose="020B0604030504040204" pitchFamily="34" charset="-120"/>
              </a:rPr>
              <a:t>注意事項」，訂定相關裁處基準</a:t>
            </a:r>
            <a:r>
              <a:rPr lang="zh-TW" altLang="en-US" sz="2200" dirty="0">
                <a:solidFill>
                  <a:schemeClr val="tx1"/>
                </a:solidFill>
                <a:latin typeface="微軟正黑體" panose="020B0604030504040204" pitchFamily="34" charset="-120"/>
                <a:ea typeface="微軟正黑體" panose="020B0604030504040204" pitchFamily="34" charset="-120"/>
              </a:rPr>
              <a:t>表如下</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lvl="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1.</a:t>
            </a:r>
            <a:r>
              <a:rPr lang="zh-TW" altLang="en-US" sz="2200" b="1" dirty="0" smtClean="0">
                <a:solidFill>
                  <a:schemeClr val="accent1"/>
                </a:solidFill>
                <a:latin typeface="微軟正黑體" panose="020B0604030504040204" pitchFamily="34" charset="-120"/>
                <a:ea typeface="微軟正黑體" panose="020B0604030504040204" pitchFamily="34" charset="-120"/>
              </a:rPr>
              <a:t>一般違規：</a:t>
            </a:r>
            <a:endParaRPr lang="en-US" altLang="zh-TW" sz="2200" b="1" dirty="0" smtClean="0">
              <a:solidFill>
                <a:schemeClr val="accent1"/>
              </a:solidFill>
              <a:latin typeface="微軟正黑體" panose="020B0604030504040204" pitchFamily="34" charset="-120"/>
              <a:ea typeface="微軟正黑體" panose="020B0604030504040204" pitchFamily="34" charset="-120"/>
            </a:endParaRPr>
          </a:p>
          <a:p>
            <a:pPr marL="216000" lvl="0" indent="-216000" algn="just" fontAlgn="base">
              <a:spcBef>
                <a:spcPts val="0"/>
              </a:spcBef>
              <a:spcAft>
                <a:spcPct val="0"/>
              </a:spcAft>
              <a:defRPr/>
            </a:pPr>
            <a:r>
              <a:rPr lang="en-US" altLang="zh-TW" sz="2200" dirty="0" smtClean="0">
                <a:solidFill>
                  <a:schemeClr val="tx1"/>
                </a:solidFill>
                <a:latin typeface="微軟正黑體" panose="020B0604030504040204" pitchFamily="34" charset="-120"/>
                <a:ea typeface="微軟正黑體" panose="020B0604030504040204" pitchFamily="34" charset="-120"/>
              </a:rPr>
              <a:t>(1)</a:t>
            </a:r>
            <a:r>
              <a:rPr lang="zh-TW" altLang="en-US" sz="2200" dirty="0">
                <a:solidFill>
                  <a:schemeClr val="tx1"/>
                </a:solidFill>
                <a:latin typeface="微軟正黑體" panose="020B0604030504040204" pitchFamily="34" charset="-120"/>
                <a:ea typeface="微軟正黑體" panose="020B0604030504040204" pitchFamily="34" charset="-120"/>
              </a:rPr>
              <a:t>未依作業辦法進行申報</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spcBef>
                <a:spcPts val="0"/>
              </a:spcBef>
              <a:spcAft>
                <a:spcPct val="0"/>
              </a:spcAft>
              <a:defRPr/>
            </a:pPr>
            <a:r>
              <a:rPr lang="en-US" altLang="zh-TW" sz="2200" dirty="0" smtClean="0">
                <a:solidFill>
                  <a:schemeClr val="tx1"/>
                </a:solidFill>
                <a:latin typeface="微軟正黑體" panose="020B0604030504040204" pitchFamily="34" charset="-120"/>
                <a:ea typeface="微軟正黑體" panose="020B0604030504040204" pitchFamily="34" charset="-120"/>
              </a:rPr>
              <a:t>(2)</a:t>
            </a:r>
            <a:r>
              <a:rPr lang="zh-TW" altLang="en-US" sz="2200" dirty="0">
                <a:solidFill>
                  <a:schemeClr val="tx1"/>
                </a:solidFill>
                <a:latin typeface="微軟正黑體" panose="020B0604030504040204" pitchFamily="34" charset="-120"/>
                <a:ea typeface="微軟正黑體" panose="020B0604030504040204" pitchFamily="34" charset="-120"/>
              </a:rPr>
              <a:t>未依作業辦法備置相關資料，應備置之資料未至少保存二年</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216000" indent="-2160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2.</a:t>
            </a:r>
            <a:r>
              <a:rPr lang="zh-TW" altLang="en-US" sz="2200" b="1" dirty="0" smtClean="0">
                <a:solidFill>
                  <a:schemeClr val="accent1"/>
                </a:solidFill>
                <a:latin typeface="微軟正黑體" panose="020B0604030504040204" pitchFamily="34" charset="-120"/>
                <a:ea typeface="微軟正黑體" panose="020B0604030504040204" pitchFamily="34" charset="-120"/>
              </a:rPr>
              <a:t>輕微違規：</a:t>
            </a:r>
            <a:endParaRPr lang="en-US" altLang="zh-TW" sz="2200" b="1" dirty="0" smtClean="0">
              <a:solidFill>
                <a:schemeClr val="accent1"/>
              </a:solidFill>
              <a:latin typeface="微軟正黑體" panose="020B0604030504040204" pitchFamily="34" charset="-120"/>
              <a:ea typeface="微軟正黑體" panose="020B0604030504040204" pitchFamily="34" charset="-120"/>
            </a:endParaRPr>
          </a:p>
          <a:p>
            <a:pPr algn="just" fontAlgn="base">
              <a:spcBef>
                <a:spcPts val="0"/>
              </a:spcBef>
              <a:spcAft>
                <a:spcPct val="0"/>
              </a:spcAft>
              <a:defRPr/>
            </a:pPr>
            <a:r>
              <a:rPr lang="zh-TW" altLang="en-US" sz="2200" dirty="0" smtClean="0">
                <a:solidFill>
                  <a:schemeClr val="tx1"/>
                </a:solidFill>
                <a:latin typeface="微軟正黑體" panose="020B0604030504040204" pitchFamily="34" charset="-120"/>
                <a:ea typeface="微軟正黑體" panose="020B0604030504040204" pitchFamily="34" charset="-120"/>
              </a:rPr>
              <a:t>申報</a:t>
            </a:r>
            <a:r>
              <a:rPr lang="zh-TW" altLang="en-US" sz="2200" dirty="0">
                <a:solidFill>
                  <a:schemeClr val="tx1"/>
                </a:solidFill>
                <a:latin typeface="微軟正黑體" panose="020B0604030504040204" pitchFamily="34" charset="-120"/>
                <a:ea typeface="微軟正黑體" panose="020B0604030504040204" pitchFamily="34" charset="-120"/>
              </a:rPr>
              <a:t>或備置資料違反作業辦法有關資料之製作內容、應記載</a:t>
            </a:r>
            <a:r>
              <a:rPr lang="zh-TW" altLang="en-US" sz="2200" dirty="0" smtClean="0">
                <a:solidFill>
                  <a:schemeClr val="tx1"/>
                </a:solidFill>
                <a:latin typeface="微軟正黑體" panose="020B0604030504040204" pitchFamily="34" charset="-120"/>
                <a:ea typeface="微軟正黑體" panose="020B0604030504040204" pitchFamily="34" charset="-120"/>
              </a:rPr>
              <a:t>事項規定。</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algn="just" fontAlgn="base">
              <a:spcBef>
                <a:spcPts val="0"/>
              </a:spcBef>
              <a:spcAft>
                <a:spcPct val="0"/>
              </a:spcAft>
              <a:defRPr/>
            </a:pP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
        <p:nvSpPr>
          <p:cNvPr id="10"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二</a:t>
            </a:r>
            <a:r>
              <a:rPr lang="zh-TW" altLang="en-US" sz="2800" b="1" dirty="0" smtClean="0">
                <a:solidFill>
                  <a:schemeClr val="accent1"/>
                </a:solidFill>
                <a:latin typeface="微軟正黑體" panose="020B0604030504040204" pitchFamily="34" charset="-120"/>
                <a:ea typeface="微軟正黑體" panose="020B0604030504040204" pitchFamily="34" charset="-120"/>
              </a:rPr>
              <a:t>、違規裁處說明</a:t>
            </a:r>
            <a:endParaRPr lang="zh-TW" altLang="en-US" sz="2800" b="1" dirty="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32</a:t>
            </a:fld>
            <a:endParaRPr lang="zh-CN" altLang="en-US">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sp>
        <p:nvSpPr>
          <p:cNvPr id="8" name="文字方塊 7"/>
          <p:cNvSpPr txBox="1"/>
          <p:nvPr/>
        </p:nvSpPr>
        <p:spPr>
          <a:xfrm>
            <a:off x="461636" y="5056639"/>
            <a:ext cx="9609673" cy="707886"/>
          </a:xfrm>
          <a:prstGeom prst="rect">
            <a:avLst/>
          </a:prstGeom>
          <a:noFill/>
          <a:ln w="28575">
            <a:solidFill>
              <a:schemeClr val="accent1"/>
            </a:solidFill>
          </a:ln>
        </p:spPr>
        <p:txBody>
          <a:bodyPr wrap="square" rtlCol="0">
            <a:spAutoFit/>
          </a:bodyPr>
          <a:lstStyle/>
          <a:p>
            <a:pPr fontAlgn="base"/>
            <a:r>
              <a:rPr lang="zh-TW" altLang="en-US" sz="2000" dirty="0" smtClean="0">
                <a:latin typeface="微軟正黑體" panose="020B0604030504040204" pitchFamily="34" charset="-120"/>
                <a:ea typeface="微軟正黑體" panose="020B0604030504040204" pitchFamily="34" charset="-120"/>
              </a:rPr>
              <a:t>備註</a:t>
            </a:r>
            <a:r>
              <a:rPr lang="en-US" altLang="zh-TW" sz="2000" dirty="0" smtClean="0">
                <a:latin typeface="微軟正黑體" panose="020B0604030504040204" pitchFamily="34" charset="-120"/>
                <a:ea typeface="微軟正黑體" panose="020B0604030504040204" pitchFamily="34" charset="-120"/>
              </a:rPr>
              <a:t>:</a:t>
            </a:r>
          </a:p>
          <a:p>
            <a:pPr algn="just" fontAlgn="base">
              <a:spcBef>
                <a:spcPts val="0"/>
              </a:spcBef>
              <a:spcAft>
                <a:spcPct val="0"/>
              </a:spcAft>
              <a:defRPr/>
            </a:pPr>
            <a:r>
              <a:rPr lang="zh-TW" altLang="en-US" sz="2000" dirty="0">
                <a:latin typeface="微軟正黑體" panose="020B0604030504040204" pitchFamily="34" charset="-120"/>
                <a:ea typeface="微軟正黑體" panose="020B0604030504040204" pitchFamily="34" charset="-120"/>
              </a:rPr>
              <a:t>經處罰緩，並通知限期改善，屆期未改善者，得按次處罰。</a:t>
            </a:r>
            <a:endParaRPr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06296143"/>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8" name="Shape 47780"/>
          <p:cNvSpPr/>
          <p:nvPr/>
        </p:nvSpPr>
        <p:spPr>
          <a:xfrm>
            <a:off x="461636" y="2084614"/>
            <a:ext cx="11180568" cy="816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88000" indent="-2880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1.</a:t>
            </a:r>
            <a:r>
              <a:rPr lang="zh-TW" altLang="en-US" sz="2200" b="1" dirty="0" smtClean="0">
                <a:solidFill>
                  <a:schemeClr val="accent1"/>
                </a:solidFill>
                <a:latin typeface="微軟正黑體" panose="020B0604030504040204" pitchFamily="34" charset="-120"/>
                <a:ea typeface="微軟正黑體" panose="020B0604030504040204" pitchFamily="34" charset="-120"/>
              </a:rPr>
              <a:t>本作業辦法系統申報確認</a:t>
            </a:r>
            <a:r>
              <a:rPr lang="zh-TW" altLang="en-US" sz="2200" b="1" dirty="0">
                <a:solidFill>
                  <a:schemeClr val="accent1"/>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200" b="1" dirty="0" smtClean="0">
                <a:solidFill>
                  <a:schemeClr val="accent1"/>
                </a:solidFill>
                <a:latin typeface="微軟正黑體" panose="020B0604030504040204" pitchFamily="34" charset="-120"/>
                <a:ea typeface="微軟正黑體" panose="020B0604030504040204" pitchFamily="34" charset="-120"/>
                <a:sym typeface="Wingdings" panose="05000000000000000000" pitchFamily="2" charset="2"/>
              </a:rPr>
              <a:t>(1)</a:t>
            </a:r>
            <a:r>
              <a:rPr lang="zh-TW" altLang="en-US" sz="2200" dirty="0" smtClean="0">
                <a:solidFill>
                  <a:schemeClr val="tx1"/>
                </a:solidFill>
                <a:latin typeface="微軟正黑體" panose="020B0604030504040204" pitchFamily="34" charset="-120"/>
                <a:ea typeface="微軟正黑體" panose="020B0604030504040204" pitchFamily="34" charset="-120"/>
              </a:rPr>
              <a:t>可至消防單位查核相關作業</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零售業清冊</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定期申報清冊之功能，進行查詢所轄零售業者申報情形</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申報日期及時間，如下圖</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88000" indent="-288000" algn="just" fontAlgn="base">
              <a:spcBef>
                <a:spcPts val="0"/>
              </a:spcBef>
              <a:spcAft>
                <a:spcPct val="0"/>
              </a:spcAft>
              <a:defRPr/>
            </a:pPr>
            <a:endParaRPr lang="en-US" altLang="zh-TW" sz="2200" b="1" dirty="0">
              <a:solidFill>
                <a:schemeClr val="accent1"/>
              </a:solidFill>
              <a:latin typeface="微軟正黑體" panose="020B0604030504040204" pitchFamily="34" charset="-120"/>
              <a:ea typeface="微軟正黑體" panose="020B0604030504040204" pitchFamily="34" charset="-120"/>
            </a:endParaRPr>
          </a:p>
        </p:txBody>
      </p:sp>
      <p:sp>
        <p:nvSpPr>
          <p:cNvPr id="10"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三</a:t>
            </a:r>
            <a:r>
              <a:rPr lang="zh-TW" altLang="en-US" sz="2800" b="1" dirty="0" smtClean="0">
                <a:solidFill>
                  <a:schemeClr val="accent1"/>
                </a:solidFill>
                <a:latin typeface="微軟正黑體" panose="020B0604030504040204" pitchFamily="34" charset="-120"/>
                <a:ea typeface="微軟正黑體" panose="020B0604030504040204" pitchFamily="34" charset="-120"/>
              </a:rPr>
              <a:t>、網路系統相關操作說明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33</a:t>
            </a:fld>
            <a:endParaRPr lang="zh-CN" altLang="en-US">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051" y="2900899"/>
            <a:ext cx="10121617" cy="3579101"/>
          </a:xfrm>
          <a:prstGeom prst="rect">
            <a:avLst/>
          </a:prstGeom>
        </p:spPr>
      </p:pic>
    </p:spTree>
    <p:extLst>
      <p:ext uri="{BB962C8B-B14F-4D97-AF65-F5344CB8AC3E}">
        <p14:creationId xmlns:p14="http://schemas.microsoft.com/office/powerpoint/2010/main" val="3080571406"/>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8" name="Shape 47780"/>
          <p:cNvSpPr/>
          <p:nvPr/>
        </p:nvSpPr>
        <p:spPr>
          <a:xfrm>
            <a:off x="461636" y="2084614"/>
            <a:ext cx="11180568" cy="816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88000" indent="-288000" algn="just" fontAlgn="base">
              <a:spcBef>
                <a:spcPts val="0"/>
              </a:spcBef>
              <a:spcAft>
                <a:spcPct val="0"/>
              </a:spcAft>
              <a:defRPr/>
            </a:pPr>
            <a:r>
              <a:rPr lang="zh-TW" altLang="en-US" sz="2200" b="1" dirty="0" smtClean="0">
                <a:solidFill>
                  <a:schemeClr val="accent1"/>
                </a:solidFill>
                <a:latin typeface="微軟正黑體" panose="020B0604030504040204" pitchFamily="34" charset="-120"/>
                <a:ea typeface="微軟正黑體" panose="020B0604030504040204" pitchFamily="34" charset="-120"/>
              </a:rPr>
              <a:t> </a:t>
            </a:r>
            <a:r>
              <a:rPr lang="en-US" altLang="zh-TW" sz="2200" b="1" dirty="0" smtClean="0">
                <a:solidFill>
                  <a:schemeClr val="accent1"/>
                </a:solidFill>
                <a:latin typeface="微軟正黑體" panose="020B0604030504040204" pitchFamily="34" charset="-120"/>
                <a:ea typeface="微軟正黑體" panose="020B0604030504040204" pitchFamily="34" charset="-120"/>
              </a:rPr>
              <a:t>(2)</a:t>
            </a:r>
            <a:r>
              <a:rPr lang="zh-TW" altLang="en-US" sz="2200" dirty="0" smtClean="0">
                <a:solidFill>
                  <a:schemeClr val="tx1"/>
                </a:solidFill>
                <a:latin typeface="微軟正黑體" panose="020B0604030504040204" pitchFamily="34" charset="-120"/>
                <a:ea typeface="微軟正黑體" panose="020B0604030504040204" pitchFamily="34" charset="-120"/>
              </a:rPr>
              <a:t>並至消防單位查核相關作業</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零售業</a:t>
            </a:r>
            <a:r>
              <a:rPr lang="zh-TW" altLang="en-US" sz="2200" dirty="0">
                <a:solidFill>
                  <a:schemeClr val="tx1"/>
                </a:solidFill>
                <a:latin typeface="微軟正黑體" panose="020B0604030504040204" pitchFamily="34" charset="-120"/>
                <a:ea typeface="微軟正黑體" panose="020B0604030504040204" pitchFamily="34" charset="-120"/>
              </a:rPr>
              <a:t>資料與申報資料及契約用戶</a:t>
            </a:r>
            <a:r>
              <a:rPr lang="zh-TW" altLang="en-US" sz="2200" dirty="0" smtClean="0">
                <a:solidFill>
                  <a:schemeClr val="tx1"/>
                </a:solidFill>
                <a:latin typeface="微軟正黑體" panose="020B0604030504040204" pitchFamily="34" charset="-120"/>
                <a:ea typeface="微軟正黑體" panose="020B0604030504040204" pitchFamily="34" charset="-120"/>
              </a:rPr>
              <a:t>查詢</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零售商</a:t>
            </a:r>
            <a:r>
              <a:rPr lang="zh-TW" altLang="en-US" sz="2200" dirty="0">
                <a:solidFill>
                  <a:schemeClr val="tx1"/>
                </a:solidFill>
                <a:latin typeface="微軟正黑體" panose="020B0604030504040204" pitchFamily="34" charset="-120"/>
                <a:ea typeface="微軟正黑體" panose="020B0604030504040204" pitchFamily="34" charset="-120"/>
              </a:rPr>
              <a:t>申報資訊之</a:t>
            </a:r>
            <a:r>
              <a:rPr lang="zh-TW" altLang="en-US" sz="2200" dirty="0" smtClean="0">
                <a:solidFill>
                  <a:schemeClr val="tx1"/>
                </a:solidFill>
                <a:latin typeface="微軟正黑體" panose="020B0604030504040204" pitchFamily="34" charset="-120"/>
                <a:ea typeface="微軟正黑體" panose="020B0604030504040204" pitchFamily="34" charset="-120"/>
              </a:rPr>
              <a:t>功能，進行查詢所轄零售業者申報資料筆數狀況</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如下圖</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88000" indent="-288000" algn="just" fontAlgn="base">
              <a:spcBef>
                <a:spcPts val="0"/>
              </a:spcBef>
              <a:spcAft>
                <a:spcPct val="0"/>
              </a:spcAft>
              <a:defRPr/>
            </a:pPr>
            <a:endParaRPr lang="en-US" altLang="zh-TW" sz="2200" b="1" dirty="0">
              <a:solidFill>
                <a:schemeClr val="accent1"/>
              </a:solidFill>
              <a:latin typeface="微軟正黑體" panose="020B0604030504040204" pitchFamily="34" charset="-120"/>
              <a:ea typeface="微軟正黑體" panose="020B0604030504040204" pitchFamily="34" charset="-120"/>
            </a:endParaRPr>
          </a:p>
        </p:txBody>
      </p:sp>
      <p:sp>
        <p:nvSpPr>
          <p:cNvPr id="10"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三</a:t>
            </a:r>
            <a:r>
              <a:rPr lang="zh-TW" altLang="en-US" sz="2800" b="1" dirty="0" smtClean="0">
                <a:solidFill>
                  <a:schemeClr val="accent1"/>
                </a:solidFill>
                <a:latin typeface="微軟正黑體" panose="020B0604030504040204" pitchFamily="34" charset="-120"/>
                <a:ea typeface="微軟正黑體" panose="020B0604030504040204" pitchFamily="34" charset="-120"/>
              </a:rPr>
              <a:t>、網路系統相關操作說明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34</a:t>
            </a:fld>
            <a:endParaRPr lang="zh-CN" altLang="en-US">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139" y="2900899"/>
            <a:ext cx="7210425" cy="3886200"/>
          </a:xfrm>
          <a:prstGeom prst="rect">
            <a:avLst/>
          </a:prstGeom>
        </p:spPr>
      </p:pic>
    </p:spTree>
    <p:extLst>
      <p:ext uri="{BB962C8B-B14F-4D97-AF65-F5344CB8AC3E}">
        <p14:creationId xmlns:p14="http://schemas.microsoft.com/office/powerpoint/2010/main" val="4172909854"/>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8" name="Shape 47780"/>
          <p:cNvSpPr/>
          <p:nvPr/>
        </p:nvSpPr>
        <p:spPr>
          <a:xfrm>
            <a:off x="461636" y="2084614"/>
            <a:ext cx="11180568" cy="816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88000" indent="-2880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2.</a:t>
            </a:r>
            <a:r>
              <a:rPr lang="zh-TW" altLang="en-US" sz="2200" b="1" dirty="0" smtClean="0">
                <a:solidFill>
                  <a:schemeClr val="accent1"/>
                </a:solidFill>
                <a:latin typeface="微軟正黑體" panose="020B0604030504040204" pitchFamily="34" charset="-120"/>
                <a:ea typeface="微軟正黑體" panose="020B0604030504040204" pitchFamily="34" charset="-120"/>
              </a:rPr>
              <a:t>串接場所申報確認</a:t>
            </a:r>
            <a:r>
              <a:rPr lang="zh-TW" altLang="en-US" sz="2200" b="1" dirty="0">
                <a:solidFill>
                  <a:schemeClr val="accent1"/>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2200" b="1" dirty="0">
              <a:solidFill>
                <a:schemeClr val="accent1"/>
              </a:solidFill>
              <a:latin typeface="微軟正黑體" panose="020B0604030504040204" pitchFamily="34" charset="-120"/>
              <a:ea typeface="微軟正黑體" panose="020B0604030504040204" pitchFamily="34" charset="-120"/>
            </a:endParaRPr>
          </a:p>
          <a:p>
            <a:pPr marL="288000" algn="just" fontAlgn="base">
              <a:spcBef>
                <a:spcPts val="0"/>
              </a:spcBef>
              <a:spcAft>
                <a:spcPct val="0"/>
              </a:spcAft>
              <a:defRPr/>
            </a:pP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可至消防單位查核相關作業</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⮕零售業</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串接用戶查詢與串接場所</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申報，</a:t>
            </a:r>
            <a:r>
              <a:rPr lang="zh-TW" altLang="en-US" sz="2200" dirty="0">
                <a:solidFill>
                  <a:schemeClr val="tx1"/>
                </a:solidFill>
                <a:latin typeface="微軟正黑體" panose="020B0604030504040204" pitchFamily="34" charset="-120"/>
                <a:ea typeface="微軟正黑體" panose="020B0604030504040204" pitchFamily="34" charset="-120"/>
              </a:rPr>
              <a:t>進行查詢所轄零售</a:t>
            </a:r>
            <a:r>
              <a:rPr lang="zh-TW" altLang="en-US" sz="2200" dirty="0" smtClean="0">
                <a:solidFill>
                  <a:schemeClr val="tx1"/>
                </a:solidFill>
                <a:latin typeface="微軟正黑體" panose="020B0604030504040204" pitchFamily="34" charset="-120"/>
                <a:ea typeface="微軟正黑體" panose="020B0604030504040204" pitchFamily="34" charset="-120"/>
              </a:rPr>
              <a:t>業者申報用戶資料及申報表之查詢</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如下圖</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
        <p:nvSpPr>
          <p:cNvPr id="10"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三</a:t>
            </a:r>
            <a:r>
              <a:rPr lang="zh-TW" altLang="en-US" sz="2800" b="1" dirty="0" smtClean="0">
                <a:solidFill>
                  <a:schemeClr val="accent1"/>
                </a:solidFill>
                <a:latin typeface="微軟正黑體" panose="020B0604030504040204" pitchFamily="34" charset="-120"/>
                <a:ea typeface="微軟正黑體" panose="020B0604030504040204" pitchFamily="34" charset="-120"/>
              </a:rPr>
              <a:t>、網路系統相關操作說明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35</a:t>
            </a:fld>
            <a:endParaRPr lang="zh-CN" altLang="en-US">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19" y="3356992"/>
            <a:ext cx="10016827" cy="2952328"/>
          </a:xfrm>
          <a:prstGeom prst="rect">
            <a:avLst/>
          </a:prstGeom>
        </p:spPr>
      </p:pic>
    </p:spTree>
    <p:extLst>
      <p:ext uri="{BB962C8B-B14F-4D97-AF65-F5344CB8AC3E}">
        <p14:creationId xmlns:p14="http://schemas.microsoft.com/office/powerpoint/2010/main" val="2276819412"/>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8" name="Shape 47780"/>
          <p:cNvSpPr/>
          <p:nvPr/>
        </p:nvSpPr>
        <p:spPr>
          <a:xfrm>
            <a:off x="461636" y="2084614"/>
            <a:ext cx="11180568" cy="816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88000" indent="-2880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3.</a:t>
            </a:r>
            <a:r>
              <a:rPr lang="zh-TW" altLang="en-US" sz="2200" b="1" dirty="0" smtClean="0">
                <a:solidFill>
                  <a:schemeClr val="accent1"/>
                </a:solidFill>
                <a:latin typeface="微軟正黑體" panose="020B0604030504040204" pitchFamily="34" charset="-120"/>
                <a:ea typeface="微軟正黑體" panose="020B0604030504040204" pitchFamily="34" charset="-120"/>
              </a:rPr>
              <a:t>新增功能及權限</a:t>
            </a:r>
            <a:r>
              <a:rPr lang="zh-TW" altLang="en-US" sz="2200" b="1" dirty="0" smtClean="0">
                <a:solidFill>
                  <a:schemeClr val="accent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200" dirty="0" smtClean="0">
                <a:solidFill>
                  <a:schemeClr val="tx1"/>
                </a:solidFill>
                <a:latin typeface="微軟正黑體" panose="020B0604030504040204" pitchFamily="34" charset="-120"/>
                <a:ea typeface="微軟正黑體" panose="020B0604030504040204" pitchFamily="34" charset="-120"/>
              </a:rPr>
              <a:t>本</a:t>
            </a:r>
            <a:r>
              <a:rPr lang="zh-TW" altLang="en-US" sz="2200" dirty="0">
                <a:solidFill>
                  <a:schemeClr val="tx1"/>
                </a:solidFill>
                <a:latin typeface="微軟正黑體" panose="020B0604030504040204" pitchFamily="34" charset="-120"/>
                <a:ea typeface="微軟正黑體" panose="020B0604030504040204" pitchFamily="34" charset="-120"/>
              </a:rPr>
              <a:t>署前於</a:t>
            </a:r>
            <a:r>
              <a:rPr lang="en-US" altLang="zh-TW" sz="2200" dirty="0">
                <a:solidFill>
                  <a:schemeClr val="tx1"/>
                </a:solidFill>
                <a:latin typeface="微軟正黑體" panose="020B0604030504040204" pitchFamily="34" charset="-120"/>
                <a:ea typeface="微軟正黑體" panose="020B0604030504040204" pitchFamily="34" charset="-120"/>
              </a:rPr>
              <a:t>113</a:t>
            </a:r>
            <a:r>
              <a:rPr lang="zh-TW" altLang="en-US" sz="2200" dirty="0">
                <a:solidFill>
                  <a:schemeClr val="tx1"/>
                </a:solidFill>
                <a:latin typeface="微軟正黑體" panose="020B0604030504040204" pitchFamily="34" charset="-120"/>
                <a:ea typeface="微軟正黑體" panose="020B0604030504040204" pitchFamily="34" charset="-120"/>
              </a:rPr>
              <a:t>年</a:t>
            </a:r>
            <a:r>
              <a:rPr lang="en-US" altLang="zh-TW" sz="2200" dirty="0">
                <a:solidFill>
                  <a:schemeClr val="tx1"/>
                </a:solidFill>
                <a:latin typeface="微軟正黑體" panose="020B0604030504040204" pitchFamily="34" charset="-120"/>
                <a:ea typeface="微軟正黑體" panose="020B0604030504040204" pitchFamily="34" charset="-120"/>
              </a:rPr>
              <a:t>2</a:t>
            </a:r>
            <a:r>
              <a:rPr lang="zh-TW" altLang="en-US" sz="2200" dirty="0">
                <a:solidFill>
                  <a:schemeClr val="tx1"/>
                </a:solidFill>
                <a:latin typeface="微軟正黑體" panose="020B0604030504040204" pitchFamily="34" charset="-120"/>
                <a:ea typeface="微軟正黑體" panose="020B0604030504040204" pitchFamily="34" charset="-120"/>
              </a:rPr>
              <a:t>月</a:t>
            </a:r>
            <a:r>
              <a:rPr lang="en-US" altLang="zh-TW" sz="2200" dirty="0">
                <a:solidFill>
                  <a:schemeClr val="tx1"/>
                </a:solidFill>
                <a:latin typeface="微軟正黑體" panose="020B0604030504040204" pitchFamily="34" charset="-120"/>
                <a:ea typeface="微軟正黑體" panose="020B0604030504040204" pitchFamily="34" charset="-120"/>
              </a:rPr>
              <a:t>1</a:t>
            </a:r>
            <a:r>
              <a:rPr lang="zh-TW" altLang="en-US" sz="2200" dirty="0">
                <a:solidFill>
                  <a:schemeClr val="tx1"/>
                </a:solidFill>
                <a:latin typeface="微軟正黑體" panose="020B0604030504040204" pitchFamily="34" charset="-120"/>
                <a:ea typeface="微軟正黑體" panose="020B0604030504040204" pitchFamily="34" charset="-120"/>
              </a:rPr>
              <a:t>日召開系統說明會，會後即提供相關操作手冊，請依操作手冊</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消防局</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大隊、分隊</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進行操作，主要功能摘述如下：</a:t>
            </a:r>
            <a:endParaRPr lang="zh-TW" altLang="en-US" sz="2200" b="1" dirty="0">
              <a:solidFill>
                <a:schemeClr val="accent1"/>
              </a:solidFill>
              <a:latin typeface="微軟正黑體" panose="020B0604030504040204" pitchFamily="34" charset="-120"/>
              <a:ea typeface="微軟正黑體" panose="020B0604030504040204" pitchFamily="34" charset="-120"/>
            </a:endParaRPr>
          </a:p>
          <a:p>
            <a:pPr marL="288000" indent="-2880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(1)</a:t>
            </a:r>
            <a:r>
              <a:rPr lang="zh-TW" altLang="en-US" sz="2200" b="1" dirty="0" smtClean="0">
                <a:solidFill>
                  <a:schemeClr val="accent1"/>
                </a:solidFill>
                <a:latin typeface="微軟正黑體" panose="020B0604030504040204" pitchFamily="34" charset="-120"/>
                <a:ea typeface="微軟正黑體" panose="020B0604030504040204" pitchFamily="34" charset="-120"/>
              </a:rPr>
              <a:t>所</a:t>
            </a:r>
            <a:r>
              <a:rPr lang="zh-TW" altLang="en-US" sz="2200" b="1" dirty="0">
                <a:solidFill>
                  <a:schemeClr val="accent1"/>
                </a:solidFill>
                <a:latin typeface="微軟正黑體" panose="020B0604030504040204" pitchFamily="34" charset="-120"/>
                <a:ea typeface="微軟正黑體" panose="020B0604030504040204" pitchFamily="34" charset="-120"/>
              </a:rPr>
              <a:t>轄零售業廠商資料維護</a:t>
            </a:r>
            <a:r>
              <a:rPr lang="zh-TW" altLang="en-US" sz="2200" b="1" dirty="0" smtClean="0">
                <a:solidFill>
                  <a:schemeClr val="accent1"/>
                </a:solidFill>
                <a:latin typeface="微軟正黑體" panose="020B0604030504040204" pitchFamily="34" charset="-120"/>
                <a:ea typeface="微軟正黑體" panose="020B0604030504040204" pitchFamily="34" charset="-120"/>
              </a:rPr>
              <a:t>管理</a:t>
            </a:r>
            <a:r>
              <a:rPr lang="zh-TW" altLang="en-US" sz="2200" b="1" dirty="0" smtClean="0">
                <a:solidFill>
                  <a:schemeClr val="accent1"/>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2200" b="1" dirty="0">
              <a:solidFill>
                <a:schemeClr val="accent1"/>
              </a:solidFill>
              <a:latin typeface="微軟正黑體" panose="020B0604030504040204" pitchFamily="34" charset="-120"/>
              <a:ea typeface="微軟正黑體" panose="020B0604030504040204" pitchFamily="34" charset="-120"/>
            </a:endParaRPr>
          </a:p>
          <a:p>
            <a:pPr marL="288000" algn="just" fontAlgn="base">
              <a:spcBef>
                <a:spcPts val="0"/>
              </a:spcBef>
              <a:spcAft>
                <a:spcPct val="0"/>
              </a:spcAft>
              <a:defRPr/>
            </a:pP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可</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至資料與系統維護</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作業⮕廠商資料維護，新增所轄新成立瓦斯行，或是編輯所轄暨有瓦斯行之</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基本資料</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包含其所屬分隊，如下</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圖</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endPar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marL="288000" algn="just" fontAlgn="base">
              <a:spcBef>
                <a:spcPts val="0"/>
              </a:spcBef>
              <a:spcAft>
                <a:spcPct val="0"/>
              </a:spcAft>
              <a:defRPr/>
            </a:pP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
        <p:nvSpPr>
          <p:cNvPr id="10"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三</a:t>
            </a:r>
            <a:r>
              <a:rPr lang="zh-TW" altLang="en-US" sz="2800" b="1" dirty="0" smtClean="0">
                <a:solidFill>
                  <a:schemeClr val="accent1"/>
                </a:solidFill>
                <a:latin typeface="微軟正黑體" panose="020B0604030504040204" pitchFamily="34" charset="-120"/>
                <a:ea typeface="微軟正黑體" panose="020B0604030504040204" pitchFamily="34" charset="-120"/>
              </a:rPr>
              <a:t>、網路系統相關操作說明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36</a:t>
            </a:fld>
            <a:endParaRPr lang="zh-CN" altLang="en-US">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28" y="4149080"/>
            <a:ext cx="6924920" cy="2178110"/>
          </a:xfrm>
          <a:prstGeom prst="rect">
            <a:avLst/>
          </a:prstGeom>
        </p:spPr>
      </p:pic>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9427" y="3861049"/>
            <a:ext cx="4611824" cy="2618952"/>
          </a:xfrm>
          <a:prstGeom prst="rect">
            <a:avLst/>
          </a:prstGeom>
        </p:spPr>
      </p:pic>
    </p:spTree>
    <p:extLst>
      <p:ext uri="{BB962C8B-B14F-4D97-AF65-F5344CB8AC3E}">
        <p14:creationId xmlns:p14="http://schemas.microsoft.com/office/powerpoint/2010/main" val="3102919074"/>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8" name="Shape 47780"/>
          <p:cNvSpPr/>
          <p:nvPr/>
        </p:nvSpPr>
        <p:spPr>
          <a:xfrm>
            <a:off x="461636" y="2084614"/>
            <a:ext cx="11180568" cy="816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88000" indent="-2880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(2)</a:t>
            </a:r>
            <a:r>
              <a:rPr lang="zh-TW" altLang="en-US" sz="2200" b="1" dirty="0">
                <a:solidFill>
                  <a:schemeClr val="accent1"/>
                </a:solidFill>
                <a:latin typeface="微軟正黑體" panose="020B0604030504040204" pitchFamily="34" charset="-120"/>
                <a:ea typeface="微軟正黑體" panose="020B0604030504040204" pitchFamily="34" charset="-120"/>
              </a:rPr>
              <a:t>使用者帳號密碼作業權限</a:t>
            </a:r>
            <a:r>
              <a:rPr lang="zh-TW" altLang="en-US" sz="2200" b="1" dirty="0" smtClean="0">
                <a:solidFill>
                  <a:schemeClr val="accent1"/>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2200" b="1" dirty="0">
              <a:solidFill>
                <a:schemeClr val="accent1"/>
              </a:solidFill>
              <a:latin typeface="微軟正黑體" panose="020B0604030504040204" pitchFamily="34" charset="-120"/>
              <a:ea typeface="微軟正黑體" panose="020B0604030504040204" pitchFamily="34" charset="-120"/>
            </a:endParaRPr>
          </a:p>
          <a:p>
            <a:pPr marL="288000" algn="just" fontAlgn="base">
              <a:spcBef>
                <a:spcPts val="0"/>
              </a:spcBef>
              <a:spcAft>
                <a:spcPct val="0"/>
              </a:spcAft>
              <a:defRPr/>
            </a:pP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可</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由各消防局審核通過所轄大隊、分隊、瓦斯行使用者帳號密碼作業權限，並可視轄區管理特性開放所轄大隊、分隊進行</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審核，操作上係至</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資料與系統維護</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作業⮕帳戶管理⮕使用人員帳號申請作業、使用人員帳號核准作業處，進行相關申請及審核作業</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如下圖</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
        <p:nvSpPr>
          <p:cNvPr id="10"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三</a:t>
            </a:r>
            <a:r>
              <a:rPr lang="zh-TW" altLang="en-US" sz="2800" b="1" dirty="0" smtClean="0">
                <a:solidFill>
                  <a:schemeClr val="accent1"/>
                </a:solidFill>
                <a:latin typeface="微軟正黑體" panose="020B0604030504040204" pitchFamily="34" charset="-120"/>
                <a:ea typeface="微軟正黑體" panose="020B0604030504040204" pitchFamily="34" charset="-120"/>
              </a:rPr>
              <a:t>、網路系統相關操作說明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37</a:t>
            </a:fld>
            <a:endParaRPr lang="zh-CN" altLang="en-US">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95" y="3861048"/>
            <a:ext cx="10021497" cy="2618952"/>
          </a:xfrm>
          <a:prstGeom prst="rect">
            <a:avLst/>
          </a:prstGeom>
        </p:spPr>
      </p:pic>
    </p:spTree>
    <p:extLst>
      <p:ext uri="{BB962C8B-B14F-4D97-AF65-F5344CB8AC3E}">
        <p14:creationId xmlns:p14="http://schemas.microsoft.com/office/powerpoint/2010/main" val="957828488"/>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8" name="Shape 47780"/>
          <p:cNvSpPr/>
          <p:nvPr/>
        </p:nvSpPr>
        <p:spPr>
          <a:xfrm>
            <a:off x="461636" y="2084614"/>
            <a:ext cx="11180568" cy="816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88000" indent="-2880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(2)</a:t>
            </a:r>
            <a:r>
              <a:rPr lang="zh-TW" altLang="en-US" sz="2200" b="1" dirty="0">
                <a:solidFill>
                  <a:schemeClr val="accent1"/>
                </a:solidFill>
                <a:latin typeface="微軟正黑體" panose="020B0604030504040204" pitchFamily="34" charset="-120"/>
                <a:ea typeface="微軟正黑體" panose="020B0604030504040204" pitchFamily="34" charset="-120"/>
              </a:rPr>
              <a:t>使用者帳號密碼作業權限</a:t>
            </a:r>
            <a:r>
              <a:rPr lang="zh-TW" altLang="en-US" sz="2200" b="1" dirty="0" smtClean="0">
                <a:solidFill>
                  <a:schemeClr val="accent1"/>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2200" b="1" dirty="0">
              <a:solidFill>
                <a:schemeClr val="accent1"/>
              </a:solidFill>
              <a:latin typeface="微軟正黑體" panose="020B0604030504040204" pitchFamily="34" charset="-120"/>
              <a:ea typeface="微軟正黑體" panose="020B0604030504040204" pitchFamily="34" charset="-120"/>
            </a:endParaRPr>
          </a:p>
          <a:p>
            <a:pPr marL="288000" algn="just" fontAlgn="base">
              <a:spcBef>
                <a:spcPts val="0"/>
              </a:spcBef>
              <a:spcAft>
                <a:spcPct val="0"/>
              </a:spcAft>
              <a:defRPr/>
            </a:pP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確認</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使用人員類別是否正確</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零售業或消防單位</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，若為零售業應將「系統群組」設定為「零售業群組」</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如下</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圖</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若為</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消防</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單位</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應將「系統群組」</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設定為「</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消防</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局、大隊或分隊」，並設定適當使用權限及消防單位部分。</a:t>
            </a: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
        <p:nvSpPr>
          <p:cNvPr id="10"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三</a:t>
            </a:r>
            <a:r>
              <a:rPr lang="zh-TW" altLang="en-US" sz="2800" b="1" dirty="0" smtClean="0">
                <a:solidFill>
                  <a:schemeClr val="accent1"/>
                </a:solidFill>
                <a:latin typeface="微軟正黑體" panose="020B0604030504040204" pitchFamily="34" charset="-120"/>
                <a:ea typeface="微軟正黑體" panose="020B0604030504040204" pitchFamily="34" charset="-120"/>
              </a:rPr>
              <a:t>、網路系統相關操作說明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38</a:t>
            </a:fld>
            <a:endParaRPr lang="zh-CN" altLang="en-US">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79" y="3666573"/>
            <a:ext cx="10460571" cy="2995989"/>
          </a:xfrm>
          <a:prstGeom prst="rect">
            <a:avLst/>
          </a:prstGeom>
        </p:spPr>
      </p:pic>
      <p:sp>
        <p:nvSpPr>
          <p:cNvPr id="9" name="矩形 8"/>
          <p:cNvSpPr/>
          <p:nvPr/>
        </p:nvSpPr>
        <p:spPr>
          <a:xfrm>
            <a:off x="1631016" y="3856981"/>
            <a:ext cx="4224248" cy="576065"/>
          </a:xfrm>
          <a:prstGeom prst="rect">
            <a:avLst/>
          </a:prstGeom>
          <a:noFill/>
          <a:ln w="2857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Tree>
    <p:extLst>
      <p:ext uri="{BB962C8B-B14F-4D97-AF65-F5344CB8AC3E}">
        <p14:creationId xmlns:p14="http://schemas.microsoft.com/office/powerpoint/2010/main" val="903865241"/>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8" name="Shape 47780"/>
          <p:cNvSpPr/>
          <p:nvPr/>
        </p:nvSpPr>
        <p:spPr>
          <a:xfrm>
            <a:off x="461636" y="2084614"/>
            <a:ext cx="11180568" cy="816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288000" indent="-288000" algn="just" fontAlgn="base">
              <a:spcBef>
                <a:spcPts val="0"/>
              </a:spcBef>
              <a:spcAft>
                <a:spcPct val="0"/>
              </a:spcAft>
              <a:defRPr/>
            </a:pPr>
            <a:r>
              <a:rPr lang="en-US" altLang="zh-TW" sz="2200" b="1" dirty="0" smtClean="0">
                <a:solidFill>
                  <a:schemeClr val="accent1"/>
                </a:solidFill>
                <a:latin typeface="微軟正黑體" panose="020B0604030504040204" pitchFamily="34" charset="-120"/>
                <a:ea typeface="微軟正黑體" panose="020B0604030504040204" pitchFamily="34" charset="-120"/>
              </a:rPr>
              <a:t>(3)</a:t>
            </a:r>
            <a:r>
              <a:rPr lang="zh-TW" altLang="en-US" sz="2200" b="1" dirty="0" smtClean="0">
                <a:solidFill>
                  <a:schemeClr val="accent1"/>
                </a:solidFill>
                <a:latin typeface="微軟正黑體" panose="020B0604030504040204" pitchFamily="34" charset="-120"/>
                <a:ea typeface="微軟正黑體" panose="020B0604030504040204" pitchFamily="34" charset="-120"/>
              </a:rPr>
              <a:t>初始化密碼</a:t>
            </a:r>
            <a:r>
              <a:rPr lang="zh-TW" altLang="en-US" sz="2200" b="1" dirty="0" smtClean="0">
                <a:solidFill>
                  <a:schemeClr val="accent1"/>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2200" b="1" dirty="0">
              <a:solidFill>
                <a:schemeClr val="accent1"/>
              </a:solidFill>
              <a:latin typeface="微軟正黑體" panose="020B0604030504040204" pitchFamily="34" charset="-120"/>
              <a:ea typeface="微軟正黑體" panose="020B0604030504040204" pitchFamily="34" charset="-120"/>
            </a:endParaRPr>
          </a:p>
          <a:p>
            <a:pPr marL="288000" algn="just" fontAlgn="base">
              <a:spcBef>
                <a:spcPts val="0"/>
              </a:spcBef>
              <a:spcAft>
                <a:spcPct val="0"/>
              </a:spcAft>
              <a:defRPr/>
            </a:pP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可</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由各消防</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局初始化所轄管大隊</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、分隊、瓦斯行使用者帳號密碼作業</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權限，操作上係至</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rPr>
              <a:t>資料與系統維護</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作業⮕帳戶管理⮕初始化密碼，進行作業</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如下圖</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
        <p:nvSpPr>
          <p:cNvPr id="10"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三</a:t>
            </a:r>
            <a:r>
              <a:rPr lang="zh-TW" altLang="en-US" sz="2800" b="1" dirty="0" smtClean="0">
                <a:solidFill>
                  <a:schemeClr val="accent1"/>
                </a:solidFill>
                <a:latin typeface="微軟正黑體" panose="020B0604030504040204" pitchFamily="34" charset="-120"/>
                <a:ea typeface="微軟正黑體" panose="020B0604030504040204" pitchFamily="34" charset="-120"/>
              </a:rPr>
              <a:t>、網路系統相關操作說明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39</a:t>
            </a:fld>
            <a:endParaRPr lang="zh-CN" altLang="en-US">
              <a:solidFill>
                <a:prstClr val="black">
                  <a:tint val="75000"/>
                </a:prstClr>
              </a:solidFill>
            </a:endParaRPr>
          </a:p>
        </p:txBody>
      </p:sp>
      <p:sp>
        <p:nvSpPr>
          <p:cNvPr id="1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肆、消防機關執行說明</a:t>
            </a: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934" y="3407740"/>
            <a:ext cx="9553971" cy="2565418"/>
          </a:xfrm>
          <a:prstGeom prst="rect">
            <a:avLst/>
          </a:prstGeom>
        </p:spPr>
      </p:pic>
    </p:spTree>
    <p:extLst>
      <p:ext uri="{BB962C8B-B14F-4D97-AF65-F5344CB8AC3E}">
        <p14:creationId xmlns:p14="http://schemas.microsoft.com/office/powerpoint/2010/main" val="2983803516"/>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819015" y="1723754"/>
            <a:ext cx="10077419" cy="1298061"/>
            <a:chOff x="-1490925" y="436902"/>
            <a:chExt cx="4843066" cy="1983982"/>
          </a:xfrm>
        </p:grpSpPr>
        <p:sp>
          <p:nvSpPr>
            <p:cNvPr id="88" name="Shape 47780"/>
            <p:cNvSpPr/>
            <p:nvPr/>
          </p:nvSpPr>
          <p:spPr>
            <a:xfrm>
              <a:off x="-1490925" y="1173258"/>
              <a:ext cx="4843066"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lgn="just" fontAlgn="base">
                <a:spcAft>
                  <a:spcPct val="0"/>
                </a:spcAft>
                <a:defRPr/>
              </a:pPr>
              <a:r>
                <a:rPr lang="zh-TW" altLang="en-US"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現為</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符合法律授權明確原則，</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112</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年</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6</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月</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21</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日修正消防法第</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15</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條之</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2</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，將上開規定提升法令位階，爰依該條第</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2</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項授權於</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112</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年</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12</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月</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21</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日訂定發布「經營家用液化石油氣零售業事者資料申報作業辦法</a:t>
              </a:r>
              <a:r>
                <a:rPr lang="zh-TW" altLang="en-US"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a:t>
              </a:r>
              <a:r>
                <a:rPr lang="en-US" altLang="zh-TW"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a:t>
              </a:r>
              <a:r>
                <a:rPr lang="zh-TW" altLang="en-US"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以下簡稱作業辦法</a:t>
              </a:r>
              <a:r>
                <a:rPr lang="en-US" altLang="zh-TW"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a:t>
              </a:r>
              <a:r>
                <a:rPr lang="zh-TW" altLang="en-US"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明定瓦斯行相關資料之製作內容、應記載事項、備置、保存年限、申報等事項，以利遵循</a:t>
              </a:r>
              <a:r>
                <a:rPr lang="zh-TW" altLang="en-US"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a:t>
              </a:r>
              <a:endPar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endParaRPr>
            </a:p>
          </p:txBody>
        </p:sp>
        <p:sp>
          <p:nvSpPr>
            <p:cNvPr id="89" name="Shape 47781"/>
            <p:cNvSpPr/>
            <p:nvPr/>
          </p:nvSpPr>
          <p:spPr>
            <a:xfrm>
              <a:off x="-1490925" y="436902"/>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smtClean="0">
                  <a:solidFill>
                    <a:srgbClr val="FFC000"/>
                  </a:solidFill>
                  <a:latin typeface="微軟正黑體" panose="020B0604030504040204" pitchFamily="34" charset="-120"/>
                  <a:ea typeface="微軟正黑體" panose="020B0604030504040204" pitchFamily="34" charset="-120"/>
                </a:rPr>
                <a:t>二、本作業辦法授權緣起</a:t>
              </a:r>
              <a:endParaRPr kumimoji="0" sz="2800" b="1"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sym typeface="Helvetica Neue Light"/>
              </a:endParaRPr>
            </a:p>
          </p:txBody>
        </p:sp>
      </p:grpSp>
      <p:grpSp>
        <p:nvGrpSpPr>
          <p:cNvPr id="8" name="Group 47782"/>
          <p:cNvGrpSpPr/>
          <p:nvPr/>
        </p:nvGrpSpPr>
        <p:grpSpPr>
          <a:xfrm>
            <a:off x="819015" y="4581128"/>
            <a:ext cx="10077419" cy="1298061"/>
            <a:chOff x="-1490925" y="436902"/>
            <a:chExt cx="4843066" cy="1983982"/>
          </a:xfrm>
        </p:grpSpPr>
        <p:sp>
          <p:nvSpPr>
            <p:cNvPr id="9" name="Shape 47780"/>
            <p:cNvSpPr/>
            <p:nvPr/>
          </p:nvSpPr>
          <p:spPr>
            <a:xfrm>
              <a:off x="-1490925" y="1173258"/>
              <a:ext cx="4843066"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lgn="just" fontAlgn="base">
                <a:spcAft>
                  <a:spcPct val="0"/>
                </a:spcAft>
                <a:defRPr/>
              </a:pP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另</a:t>
              </a:r>
              <a:r>
                <a:rPr lang="zh-TW" altLang="en-US"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消防法增訂</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第</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42</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條之</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4</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，針對瓦斯行倘違反作業辦法中有關資料之製作內容、應記載事項、備置、保存年限或申報之規定</a:t>
              </a:r>
              <a:r>
                <a:rPr lang="zh-TW" altLang="en-US" sz="2400" dirty="0" smtClean="0">
                  <a:solidFill>
                    <a:schemeClr val="bg1">
                      <a:lumMod val="50000"/>
                    </a:schemeClr>
                  </a:solidFill>
                  <a:latin typeface="微軟正黑體" panose="020B0604030504040204" pitchFamily="34" charset="-120"/>
                  <a:ea typeface="微軟正黑體" panose="020B0604030504040204" pitchFamily="34" charset="-120"/>
                  <a:cs typeface="Lato Light"/>
                </a:rPr>
                <a:t>，處</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新臺幣</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3,000</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元以上</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1</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萬</a:t>
              </a:r>
              <a:r>
                <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rPr>
                <a:t>5,000</a:t>
              </a:r>
              <a:r>
                <a:rPr lang="zh-TW" altLang="en-US" sz="2400" dirty="0">
                  <a:solidFill>
                    <a:schemeClr val="bg1">
                      <a:lumMod val="50000"/>
                    </a:schemeClr>
                  </a:solidFill>
                  <a:latin typeface="微軟正黑體" panose="020B0604030504040204" pitchFamily="34" charset="-120"/>
                  <a:ea typeface="微軟正黑體" panose="020B0604030504040204" pitchFamily="34" charset="-120"/>
                  <a:cs typeface="Lato Light"/>
                </a:rPr>
                <a:t>元以下罰鍰，並通知限期改善，屆期未改善者，得按次處罰。</a:t>
              </a:r>
              <a:endParaRPr lang="en-US" altLang="zh-TW" sz="2400" dirty="0">
                <a:solidFill>
                  <a:schemeClr val="bg1">
                    <a:lumMod val="50000"/>
                  </a:schemeClr>
                </a:solidFill>
                <a:latin typeface="微軟正黑體" panose="020B0604030504040204" pitchFamily="34" charset="-120"/>
                <a:ea typeface="微軟正黑體" panose="020B0604030504040204" pitchFamily="34" charset="-120"/>
                <a:cs typeface="Lato Light"/>
              </a:endParaRPr>
            </a:p>
          </p:txBody>
        </p:sp>
        <p:sp>
          <p:nvSpPr>
            <p:cNvPr id="10" name="Shape 47781"/>
            <p:cNvSpPr/>
            <p:nvPr/>
          </p:nvSpPr>
          <p:spPr>
            <a:xfrm>
              <a:off x="-1490925" y="436902"/>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rgbClr val="01ACBE"/>
                  </a:solidFill>
                  <a:latin typeface="微軟正黑體" panose="020B0604030504040204" pitchFamily="34" charset="-120"/>
                  <a:ea typeface="微軟正黑體" panose="020B0604030504040204" pitchFamily="34" charset="-120"/>
                </a:rPr>
                <a:t>三、</a:t>
              </a:r>
              <a:r>
                <a:rPr lang="zh-TW" altLang="en-US" sz="2800" b="1" dirty="0" smtClean="0">
                  <a:solidFill>
                    <a:srgbClr val="01ACBE"/>
                  </a:solidFill>
                  <a:latin typeface="微軟正黑體" panose="020B0604030504040204" pitchFamily="34" charset="-120"/>
                  <a:ea typeface="微軟正黑體" panose="020B0604030504040204" pitchFamily="34" charset="-120"/>
                </a:rPr>
                <a:t>消防法另針對違反本作業辦法新增罰則</a:t>
              </a:r>
              <a:endParaRPr kumimoji="0" sz="2800" b="1" i="0" u="none" strike="noStrike" kern="1200" cap="none" spc="0" normalizeH="0" baseline="0" noProof="0" dirty="0">
                <a:ln>
                  <a:noFill/>
                </a:ln>
                <a:solidFill>
                  <a:srgbClr val="01ACBE"/>
                </a:solidFill>
                <a:effectLst/>
                <a:uLnTx/>
                <a:uFillTx/>
                <a:latin typeface="微軟正黑體" panose="020B0604030504040204" pitchFamily="34" charset="-120"/>
                <a:ea typeface="微軟正黑體" panose="020B0604030504040204" pitchFamily="34" charset="-120"/>
                <a:sym typeface="Helvetica Neue Light"/>
              </a:endParaRPr>
            </a:p>
          </p:txBody>
        </p:sp>
      </p:grpSp>
      <p:sp>
        <p:nvSpPr>
          <p:cNvPr id="12"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a:solidFill>
                  <a:schemeClr val="bg1"/>
                </a:solidFill>
                <a:latin typeface="微软雅黑" panose="020B0503020204020204" pitchFamily="34" charset="-122"/>
                <a:ea typeface="微软雅黑" panose="020B0503020204020204" pitchFamily="34" charset="-122"/>
              </a:rPr>
              <a:t>壹、授權緣起及訂定內容說明</a:t>
            </a:r>
            <a:endParaRPr lang="zh-CN" altLang="zh-TW" sz="4000" b="1" dirty="0">
              <a:solidFill>
                <a:schemeClr val="bg1"/>
              </a:solidFill>
              <a:latin typeface="微软雅黑" panose="020B0503020204020204" pitchFamily="34" charset="-122"/>
              <a:ea typeface="微软雅黑" panose="020B0503020204020204" pitchFamily="34" charset="-122"/>
            </a:endParaRPr>
          </a:p>
        </p:txBody>
      </p:sp>
      <p:sp>
        <p:nvSpPr>
          <p:cNvPr id="11" name="投影片編號版面配置區 1"/>
          <p:cNvSpPr>
            <a:spLocks noGrp="1"/>
          </p:cNvSpPr>
          <p:nvPr>
            <p:ph type="sldNum" sz="quarter" idx="12"/>
          </p:nvPr>
        </p:nvSpPr>
        <p:spPr>
          <a:xfrm>
            <a:off x="8739875" y="6480000"/>
            <a:ext cx="2845541" cy="365125"/>
          </a:xfrm>
        </p:spPr>
        <p:txBody>
          <a:bodyPr/>
          <a:lstStyle/>
          <a:p>
            <a:r>
              <a:rPr lang="en-US" altLang="zh-TW" dirty="0" smtClean="0">
                <a:solidFill>
                  <a:prstClr val="black">
                    <a:tint val="75000"/>
                  </a:prstClr>
                </a:solidFill>
              </a:rPr>
              <a:t>4</a:t>
            </a:r>
            <a:endParaRPr lang="zh-CN" altLang="en-US" dirty="0">
              <a:solidFill>
                <a:prstClr val="black">
                  <a:tint val="75000"/>
                </a:prstClr>
              </a:solidFill>
            </a:endParaRPr>
          </a:p>
        </p:txBody>
      </p:sp>
    </p:spTree>
    <p:extLst>
      <p:ext uri="{BB962C8B-B14F-4D97-AF65-F5344CB8AC3E}">
        <p14:creationId xmlns:p14="http://schemas.microsoft.com/office/powerpoint/2010/main" val="2662227047"/>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009355" y="0"/>
            <a:ext cx="8185820" cy="6876959"/>
            <a:chOff x="4104455" y="0"/>
            <a:chExt cx="8185820" cy="6876959"/>
          </a:xfrm>
        </p:grpSpPr>
        <p:pic>
          <p:nvPicPr>
            <p:cNvPr id="12" name="圖片 11" descr="畫面剪輯"/>
            <p:cNvPicPr>
              <a:picLocks noChangeAspect="1"/>
            </p:cNvPicPr>
            <p:nvPr/>
          </p:nvPicPr>
          <p:blipFill rotWithShape="1">
            <a:blip r:embed="rId3">
              <a:extLst>
                <a:ext uri="{28A0092B-C50C-407E-A947-70E740481C1C}">
                  <a14:useLocalDpi xmlns:a14="http://schemas.microsoft.com/office/drawing/2010/main" val="0"/>
                </a:ext>
              </a:extLst>
            </a:blip>
            <a:srcRect l="17443" t="1384" b="1708"/>
            <a:stretch/>
          </p:blipFill>
          <p:spPr>
            <a:xfrm>
              <a:off x="4104455" y="0"/>
              <a:ext cx="8185820" cy="6858001"/>
            </a:xfrm>
            <a:prstGeom prst="rect">
              <a:avLst/>
            </a:prstGeom>
          </p:spPr>
        </p:pic>
        <p:sp>
          <p:nvSpPr>
            <p:cNvPr id="14" name="矩形 13">
              <a:extLst>
                <a:ext uri="{FF2B5EF4-FFF2-40B4-BE49-F238E27FC236}">
                  <a16:creationId xmlns="" xmlns:a16="http://schemas.microsoft.com/office/drawing/2014/main" id="{2E28C32C-FBD7-8044-AC41-21F2E389F403}"/>
                </a:ext>
              </a:extLst>
            </p:cNvPr>
            <p:cNvSpPr/>
            <p:nvPr/>
          </p:nvSpPr>
          <p:spPr>
            <a:xfrm>
              <a:off x="4104455" y="18958"/>
              <a:ext cx="8185820" cy="6858001"/>
            </a:xfrm>
            <a:prstGeom prst="rect">
              <a:avLst/>
            </a:prstGeom>
            <a:solidFill>
              <a:schemeClr val="dk1">
                <a:alpha val="5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a:p>
          </p:txBody>
        </p:sp>
      </p:grpSp>
      <p:sp>
        <p:nvSpPr>
          <p:cNvPr id="2" name="矩形 1">
            <a:extLst>
              <a:ext uri="{FF2B5EF4-FFF2-40B4-BE49-F238E27FC236}">
                <a16:creationId xmlns="" xmlns:a16="http://schemas.microsoft.com/office/drawing/2014/main" id="{27853E63-36A6-9C40-A557-26AC9D56AC65}"/>
              </a:ext>
            </a:extLst>
          </p:cNvPr>
          <p:cNvSpPr/>
          <p:nvPr/>
        </p:nvSpPr>
        <p:spPr>
          <a:xfrm>
            <a:off x="4513411" y="2496803"/>
            <a:ext cx="1826141" cy="584775"/>
          </a:xfrm>
          <a:prstGeom prst="rect">
            <a:avLst/>
          </a:prstGeom>
        </p:spPr>
        <p:txBody>
          <a:bodyPr wrap="none">
            <a:spAutoFit/>
          </a:bodyPr>
          <a:lstStyle/>
          <a:p>
            <a:r>
              <a:rPr lang="zh-TW" altLang="en-US" sz="3200" dirty="0" smtClean="0">
                <a:solidFill>
                  <a:schemeClr val="bg1"/>
                </a:solidFill>
                <a:latin typeface="微软雅黑" panose="020B0503020204020204" pitchFamily="34" charset="-122"/>
                <a:ea typeface="微软雅黑" panose="020B0503020204020204" pitchFamily="34" charset="-122"/>
              </a:rPr>
              <a:t>簡報結束</a:t>
            </a:r>
            <a:endParaRPr lang="zh-TW" altLang="en-US" sz="3200" dirty="0">
              <a:solidFill>
                <a:schemeClr val="bg1"/>
              </a:solidFill>
              <a:latin typeface="微软雅黑" panose="020B0503020204020204" pitchFamily="34" charset="-122"/>
              <a:ea typeface="微软雅黑" panose="020B0503020204020204" pitchFamily="34" charset="-122"/>
            </a:endParaRPr>
          </a:p>
        </p:txBody>
      </p:sp>
      <p:sp>
        <p:nvSpPr>
          <p:cNvPr id="8" name="淘宝网Chenying0907出品 4">
            <a:extLst>
              <a:ext uri="{FF2B5EF4-FFF2-40B4-BE49-F238E27FC236}">
                <a16:creationId xmlns="" xmlns:a16="http://schemas.microsoft.com/office/drawing/2014/main" id="{90170E4F-070E-1644-A667-079AF77A3110}"/>
              </a:ext>
            </a:extLst>
          </p:cNvPr>
          <p:cNvSpPr txBox="1">
            <a:spLocks noChangeArrowheads="1"/>
          </p:cNvSpPr>
          <p:nvPr/>
        </p:nvSpPr>
        <p:spPr bwMode="auto">
          <a:xfrm>
            <a:off x="192931" y="6309320"/>
            <a:ext cx="3528392"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TW" dirty="0" smtClean="0">
                <a:solidFill>
                  <a:srgbClr val="C00000"/>
                </a:solidFill>
                <a:ea typeface="方正兰亭黑简体" panose="02000000000000000000" pitchFamily="2" charset="-122"/>
              </a:rPr>
              <a:t>113.04.16</a:t>
            </a:r>
            <a:endParaRPr lang="zh-CN" dirty="0">
              <a:solidFill>
                <a:srgbClr val="C00000"/>
              </a:solidFill>
              <a:ea typeface="方正兰亭黑简体" panose="02000000000000000000" pitchFamily="2" charset="-122"/>
            </a:endParaRPr>
          </a:p>
        </p:txBody>
      </p:sp>
      <p:sp>
        <p:nvSpPr>
          <p:cNvPr id="10" name="矩形 9">
            <a:extLst>
              <a:ext uri="{FF2B5EF4-FFF2-40B4-BE49-F238E27FC236}">
                <a16:creationId xmlns="" xmlns:a16="http://schemas.microsoft.com/office/drawing/2014/main" id="{35CE2C4F-E9EB-CC4E-9B8C-9A6B155ACD58}"/>
              </a:ext>
            </a:extLst>
          </p:cNvPr>
          <p:cNvSpPr/>
          <p:nvPr/>
        </p:nvSpPr>
        <p:spPr>
          <a:xfrm>
            <a:off x="4513411" y="3146863"/>
            <a:ext cx="5129930" cy="1015663"/>
          </a:xfrm>
          <a:prstGeom prst="rect">
            <a:avLst/>
          </a:prstGeom>
        </p:spPr>
        <p:txBody>
          <a:bodyPr wrap="none">
            <a:spAutoFit/>
          </a:bodyPr>
          <a:lstStyle/>
          <a:p>
            <a:r>
              <a:rPr lang="zh-TW" altLang="en-US" sz="6000" dirty="0">
                <a:solidFill>
                  <a:schemeClr val="bg1"/>
                </a:solidFill>
                <a:latin typeface="微软雅黑" panose="020B0503020204020204" pitchFamily="34" charset="-122"/>
                <a:ea typeface="微软雅黑" panose="020B0503020204020204" pitchFamily="34" charset="-122"/>
              </a:rPr>
              <a:t>感謝參與</a:t>
            </a:r>
            <a:r>
              <a:rPr lang="en-US" altLang="zh-TW" sz="6000" dirty="0">
                <a:solidFill>
                  <a:schemeClr val="bg1"/>
                </a:solidFill>
                <a:latin typeface="微软雅黑" panose="020B0503020204020204" pitchFamily="34" charset="-122"/>
                <a:ea typeface="微软雅黑" panose="020B0503020204020204" pitchFamily="34" charset="-122"/>
              </a:rPr>
              <a:t>/</a:t>
            </a:r>
            <a:r>
              <a:rPr lang="zh-TW" altLang="en-US" sz="6000" dirty="0">
                <a:solidFill>
                  <a:schemeClr val="bg1"/>
                </a:solidFill>
                <a:latin typeface="微软雅黑" panose="020B0503020204020204" pitchFamily="34" charset="-122"/>
                <a:ea typeface="微软雅黑" panose="020B0503020204020204" pitchFamily="34" charset="-122"/>
              </a:rPr>
              <a:t>謝謝</a:t>
            </a:r>
          </a:p>
        </p:txBody>
      </p:sp>
      <p:sp>
        <p:nvSpPr>
          <p:cNvPr id="11" name="淘宝网Chenying0907出品 3">
            <a:extLst>
              <a:ext uri="{FF2B5EF4-FFF2-40B4-BE49-F238E27FC236}">
                <a16:creationId xmlns="" xmlns:a16="http://schemas.microsoft.com/office/drawing/2014/main" id="{67B0B1C2-4DCC-DD47-8472-3CA4632F6DDD}"/>
              </a:ext>
            </a:extLst>
          </p:cNvPr>
          <p:cNvSpPr txBox="1">
            <a:spLocks noChangeArrowheads="1"/>
          </p:cNvSpPr>
          <p:nvPr/>
        </p:nvSpPr>
        <p:spPr bwMode="auto">
          <a:xfrm>
            <a:off x="5142930" y="4311862"/>
            <a:ext cx="6673652" cy="640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TW" b="1" dirty="0">
                <a:solidFill>
                  <a:schemeClr val="accent6">
                    <a:lumMod val="20000"/>
                    <a:lumOff val="80000"/>
                  </a:schemeClr>
                </a:solidFill>
                <a:latin typeface="微软雅黑" panose="020B0503020204020204" pitchFamily="34" charset="-122"/>
                <a:ea typeface="微软雅黑" panose="020B0503020204020204" pitchFamily="34" charset="-122"/>
              </a:rPr>
              <a:t>National Fire Agency Hazardous Materials Management Division</a:t>
            </a:r>
          </a:p>
        </p:txBody>
      </p:sp>
      <p:pic>
        <p:nvPicPr>
          <p:cNvPr id="13" name="圖形 12" descr="夾板">
            <a:extLst>
              <a:ext uri="{FF2B5EF4-FFF2-40B4-BE49-F238E27FC236}">
                <a16:creationId xmlns="" xmlns:a16="http://schemas.microsoft.com/office/drawing/2014/main" id="{1F939654-A89B-D646-8DBB-03D027D040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13411" y="4302554"/>
            <a:ext cx="648073" cy="648073"/>
          </a:xfrm>
          <a:prstGeom prst="rect">
            <a:avLst/>
          </a:prstGeom>
        </p:spPr>
      </p:pic>
    </p:spTree>
    <p:extLst>
      <p:ext uri="{BB962C8B-B14F-4D97-AF65-F5344CB8AC3E}">
        <p14:creationId xmlns:p14="http://schemas.microsoft.com/office/powerpoint/2010/main" val="2041678600"/>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715" y="1375011"/>
            <a:ext cx="4615191" cy="5229200"/>
          </a:xfrm>
          <a:prstGeom prst="rect">
            <a:avLst/>
          </a:prstGeom>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2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957120"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89" name="Shape 47781"/>
          <p:cNvSpPr/>
          <p:nvPr/>
        </p:nvSpPr>
        <p:spPr>
          <a:xfrm>
            <a:off x="408955" y="1569110"/>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smtClean="0">
                <a:solidFill>
                  <a:schemeClr val="accent1"/>
                </a:solidFill>
                <a:latin typeface="微軟正黑體" panose="020B0604030504040204" pitchFamily="34" charset="-120"/>
                <a:ea typeface="微軟正黑體" panose="020B0604030504040204" pitchFamily="34" charset="-120"/>
              </a:rPr>
              <a:t>一、零售業者應備置資料之製作內容</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grpSp>
        <p:nvGrpSpPr>
          <p:cNvPr id="12" name="Group 47782"/>
          <p:cNvGrpSpPr/>
          <p:nvPr/>
        </p:nvGrpSpPr>
        <p:grpSpPr>
          <a:xfrm>
            <a:off x="385458" y="2011229"/>
            <a:ext cx="9606596" cy="816285"/>
            <a:chOff x="-1490925" y="239314"/>
            <a:chExt cx="4616795" cy="1247626"/>
          </a:xfrm>
        </p:grpSpPr>
        <p:sp>
          <p:nvSpPr>
            <p:cNvPr id="13" name="Shape 47780"/>
            <p:cNvSpPr/>
            <p:nvPr/>
          </p:nvSpPr>
          <p:spPr>
            <a:xfrm>
              <a:off x="-1487391" y="239314"/>
              <a:ext cx="3159090"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673200" lvl="1" indent="-216000" algn="just" fontAlgn="base">
                <a:lnSpc>
                  <a:spcPts val="3500"/>
                </a:lnSpc>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一</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容器儲存場所管理資料</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如附表</a:t>
              </a:r>
              <a:r>
                <a:rPr lang="en-US" altLang="zh-TW" sz="2000" dirty="0" smtClean="0">
                  <a:latin typeface="微軟正黑體" panose="020B0604030504040204" pitchFamily="34" charset="-120"/>
                  <a:ea typeface="微軟正黑體" panose="020B0604030504040204" pitchFamily="34" charset="-120"/>
                </a:rPr>
                <a:t>1)</a:t>
              </a:r>
              <a:endParaRPr lang="zh-TW" altLang="en-US" sz="2000" dirty="0" smtClean="0">
                <a:solidFill>
                  <a:schemeClr val="tx1"/>
                </a:solidFill>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二</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容器</a:t>
              </a:r>
              <a:r>
                <a:rPr lang="zh-TW" altLang="en-US" sz="2000" dirty="0">
                  <a:solidFill>
                    <a:schemeClr val="tx1"/>
                  </a:solidFill>
                  <a:latin typeface="微軟正黑體" panose="020B0604030504040204" pitchFamily="34" charset="-120"/>
                  <a:ea typeface="微軟正黑體" panose="020B0604030504040204" pitchFamily="34" charset="-120"/>
                </a:rPr>
                <a:t>管理</a:t>
              </a:r>
              <a:r>
                <a:rPr lang="zh-TW" altLang="en-US" sz="2000" dirty="0" smtClean="0">
                  <a:solidFill>
                    <a:schemeClr val="tx1"/>
                  </a:solidFill>
                  <a:latin typeface="微軟正黑體" panose="020B0604030504040204" pitchFamily="34" charset="-120"/>
                  <a:ea typeface="微軟正黑體" panose="020B0604030504040204" pitchFamily="34" charset="-120"/>
                </a:rPr>
                <a:t>資料</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如</a:t>
              </a:r>
              <a:r>
                <a:rPr lang="zh-TW" altLang="en-US" sz="2000" dirty="0" smtClean="0">
                  <a:latin typeface="微軟正黑體" panose="020B0604030504040204" pitchFamily="34" charset="-120"/>
                  <a:ea typeface="微軟正黑體" panose="020B0604030504040204" pitchFamily="34" charset="-120"/>
                </a:rPr>
                <a:t>附表</a:t>
              </a:r>
              <a:r>
                <a:rPr lang="en-US" altLang="zh-TW" sz="2000" dirty="0" smtClean="0">
                  <a:latin typeface="微軟正黑體" panose="020B0604030504040204" pitchFamily="34" charset="-120"/>
                  <a:ea typeface="微軟正黑體" panose="020B0604030504040204" pitchFamily="34" charset="-120"/>
                </a:rPr>
                <a:t>2)</a:t>
              </a:r>
              <a:endParaRPr lang="zh-TW" altLang="en-US" sz="2000" dirty="0">
                <a:solidFill>
                  <a:schemeClr val="tx1"/>
                </a:solidFill>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三</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用戶資料</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如</a:t>
              </a:r>
              <a:r>
                <a:rPr lang="zh-TW" altLang="en-US" sz="2000" dirty="0" smtClean="0">
                  <a:latin typeface="微軟正黑體" panose="020B0604030504040204" pitchFamily="34" charset="-120"/>
                  <a:ea typeface="微軟正黑體" panose="020B0604030504040204" pitchFamily="34" charset="-120"/>
                </a:rPr>
                <a:t>附表</a:t>
              </a:r>
              <a:r>
                <a:rPr lang="en-US" altLang="zh-TW" sz="2000" dirty="0" smtClean="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及附表</a:t>
              </a:r>
              <a:r>
                <a:rPr lang="en-US" altLang="zh-TW" sz="2000" dirty="0">
                  <a:latin typeface="微軟正黑體" panose="020B0604030504040204" pitchFamily="34" charset="-120"/>
                  <a:ea typeface="微軟正黑體" panose="020B0604030504040204" pitchFamily="34" charset="-120"/>
                </a:rPr>
                <a:t>4</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solidFill>
                  <a:schemeClr val="tx1"/>
                </a:solidFill>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四</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液化</a:t>
              </a:r>
              <a:r>
                <a:rPr lang="zh-TW" altLang="en-US" sz="2000" dirty="0">
                  <a:solidFill>
                    <a:schemeClr val="tx1"/>
                  </a:solidFill>
                  <a:latin typeface="微軟正黑體" panose="020B0604030504040204" pitchFamily="34" charset="-120"/>
                  <a:ea typeface="微軟正黑體" panose="020B0604030504040204" pitchFamily="34" charset="-120"/>
                </a:rPr>
                <a:t>石油氣分裝場業者灌裝證明</a:t>
              </a:r>
              <a:r>
                <a:rPr lang="zh-TW" altLang="en-US" sz="2000" dirty="0" smtClean="0">
                  <a:solidFill>
                    <a:schemeClr val="tx1"/>
                  </a:solidFill>
                  <a:latin typeface="微軟正黑體" panose="020B0604030504040204" pitchFamily="34" charset="-120"/>
                  <a:ea typeface="微軟正黑體" panose="020B0604030504040204" pitchFamily="34" charset="-120"/>
                </a:rPr>
                <a:t>資料</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如</a:t>
              </a:r>
              <a:r>
                <a:rPr lang="zh-TW" altLang="en-US" sz="2000" dirty="0" smtClean="0">
                  <a:latin typeface="微軟正黑體" panose="020B0604030504040204" pitchFamily="34" charset="-120"/>
                  <a:ea typeface="微軟正黑體" panose="020B0604030504040204" pitchFamily="34" charset="-120"/>
                </a:rPr>
                <a:t>附表</a:t>
              </a:r>
              <a:r>
                <a:rPr lang="en-US" altLang="zh-TW" sz="2000" dirty="0" smtClean="0">
                  <a:latin typeface="微軟正黑體" panose="020B0604030504040204" pitchFamily="34" charset="-120"/>
                  <a:ea typeface="微軟正黑體" panose="020B0604030504040204" pitchFamily="34" charset="-120"/>
                </a:rPr>
                <a:t>1)</a:t>
              </a:r>
              <a:endParaRPr lang="zh-TW" altLang="en-US" sz="2000" dirty="0">
                <a:solidFill>
                  <a:schemeClr val="tx1"/>
                </a:solidFill>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五</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安全</a:t>
              </a:r>
              <a:r>
                <a:rPr lang="zh-TW" altLang="en-US" sz="2000" dirty="0">
                  <a:solidFill>
                    <a:schemeClr val="tx1"/>
                  </a:solidFill>
                  <a:latin typeface="微軟正黑體" panose="020B0604030504040204" pitchFamily="34" charset="-120"/>
                  <a:ea typeface="微軟正黑體" panose="020B0604030504040204" pitchFamily="34" charset="-120"/>
                </a:rPr>
                <a:t>技術人員管理</a:t>
              </a:r>
              <a:r>
                <a:rPr lang="zh-TW" altLang="en-US" sz="2000" dirty="0" smtClean="0">
                  <a:solidFill>
                    <a:schemeClr val="tx1"/>
                  </a:solidFill>
                  <a:latin typeface="微軟正黑體" panose="020B0604030504040204" pitchFamily="34" charset="-120"/>
                  <a:ea typeface="微軟正黑體" panose="020B0604030504040204" pitchFamily="34" charset="-120"/>
                </a:rPr>
                <a:t>資料</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如附表</a:t>
              </a:r>
              <a:r>
                <a:rPr lang="en-US" altLang="zh-TW" sz="2000" dirty="0">
                  <a:latin typeface="微軟正黑體" panose="020B0604030504040204" pitchFamily="34" charset="-120"/>
                  <a:ea typeface="微軟正黑體" panose="020B0604030504040204" pitchFamily="34" charset="-120"/>
                </a:rPr>
                <a:t>1)</a:t>
              </a:r>
              <a:endParaRPr lang="zh-TW" altLang="en-US" sz="2000" dirty="0">
                <a:solidFill>
                  <a:schemeClr val="tx1"/>
                </a:solidFill>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六</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用戶</a:t>
              </a:r>
              <a:r>
                <a:rPr lang="zh-TW" altLang="en-US" sz="2000" dirty="0">
                  <a:solidFill>
                    <a:schemeClr val="tx1"/>
                  </a:solidFill>
                  <a:latin typeface="微軟正黑體" panose="020B0604030504040204" pitchFamily="34" charset="-120"/>
                  <a:ea typeface="微軟正黑體" panose="020B0604030504040204" pitchFamily="34" charset="-120"/>
                </a:rPr>
                <a:t>安全檢查</a:t>
              </a:r>
              <a:r>
                <a:rPr lang="zh-TW" altLang="en-US" sz="2000" dirty="0" smtClean="0">
                  <a:solidFill>
                    <a:schemeClr val="tx1"/>
                  </a:solidFill>
                  <a:latin typeface="微軟正黑體" panose="020B0604030504040204" pitchFamily="34" charset="-120"/>
                  <a:ea typeface="微軟正黑體" panose="020B0604030504040204" pitchFamily="34" charset="-120"/>
                </a:rPr>
                <a:t>資料</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如</a:t>
              </a:r>
              <a:r>
                <a:rPr lang="zh-TW" altLang="en-US" sz="2000" dirty="0" smtClean="0">
                  <a:latin typeface="微軟正黑體" panose="020B0604030504040204" pitchFamily="34" charset="-120"/>
                  <a:ea typeface="微軟正黑體" panose="020B0604030504040204" pitchFamily="34" charset="-120"/>
                </a:rPr>
                <a:t>附表</a:t>
              </a:r>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latin typeface="微軟正黑體" panose="020B0604030504040204" pitchFamily="34" charset="-120"/>
                  <a:ea typeface="微軟正黑體" panose="020B0604030504040204" pitchFamily="34" charset="-120"/>
                </a:rPr>
                <a:t>及附表</a:t>
              </a:r>
              <a:r>
                <a:rPr lang="en-US" altLang="zh-TW" sz="2000" dirty="0" smtClean="0">
                  <a:latin typeface="微軟正黑體" panose="020B0604030504040204" pitchFamily="34" charset="-120"/>
                  <a:ea typeface="微軟正黑體" panose="020B0604030504040204" pitchFamily="34" charset="-120"/>
                </a:rPr>
                <a:t>4)</a:t>
              </a:r>
              <a:endParaRPr lang="zh-TW" altLang="en-US" sz="2000" dirty="0">
                <a:solidFill>
                  <a:schemeClr val="tx1"/>
                </a:solidFill>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七</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投保</a:t>
              </a:r>
              <a:r>
                <a:rPr lang="zh-TW" altLang="en-US" sz="2000" dirty="0">
                  <a:solidFill>
                    <a:schemeClr val="tx1"/>
                  </a:solidFill>
                  <a:latin typeface="微軟正黑體" panose="020B0604030504040204" pitchFamily="34" charset="-120"/>
                  <a:ea typeface="微軟正黑體" panose="020B0604030504040204" pitchFamily="34" charset="-120"/>
                </a:rPr>
                <a:t>公共意外責任險證明</a:t>
              </a:r>
              <a:r>
                <a:rPr lang="zh-TW" altLang="en-US" sz="2000" dirty="0" smtClean="0">
                  <a:solidFill>
                    <a:schemeClr val="tx1"/>
                  </a:solidFill>
                  <a:latin typeface="微軟正黑體" panose="020B0604030504040204" pitchFamily="34" charset="-120"/>
                  <a:ea typeface="微軟正黑體" panose="020B0604030504040204" pitchFamily="34" charset="-120"/>
                </a:rPr>
                <a:t>文件</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如附表</a:t>
              </a:r>
              <a:r>
                <a:rPr lang="en-US" altLang="zh-TW" sz="2000" dirty="0">
                  <a:latin typeface="微軟正黑體" panose="020B0604030504040204" pitchFamily="34" charset="-120"/>
                  <a:ea typeface="微軟正黑體" panose="020B0604030504040204" pitchFamily="34" charset="-120"/>
                </a:rPr>
                <a:t>1)</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八</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其他</a:t>
              </a:r>
              <a:r>
                <a:rPr lang="zh-TW" altLang="en-US" sz="2000" dirty="0">
                  <a:latin typeface="微軟正黑體" panose="020B0604030504040204" pitchFamily="34" charset="-120"/>
                  <a:ea typeface="微軟正黑體" panose="020B0604030504040204" pitchFamily="34" charset="-120"/>
                </a:rPr>
                <a:t>經中央主管機關公告之</a:t>
              </a:r>
              <a:r>
                <a:rPr lang="zh-TW" altLang="en-US" sz="2000" dirty="0" smtClean="0">
                  <a:latin typeface="微軟正黑體" panose="020B0604030504040204" pitchFamily="34" charset="-120"/>
                  <a:ea typeface="微軟正黑體" panose="020B0604030504040204" pitchFamily="34" charset="-120"/>
                </a:rPr>
                <a:t>資料</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目前尚無</a:t>
              </a:r>
              <a:r>
                <a:rPr lang="en-US" altLang="zh-TW"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673200" lvl="1" indent="-216000" algn="just" fontAlgn="base">
                <a:spcAft>
                  <a:spcPct val="0"/>
                </a:spcAft>
                <a:defRPr/>
              </a:pPr>
              <a:endParaRPr lang="en-US" altLang="zh-TW" sz="2000" dirty="0" smtClean="0">
                <a:latin typeface="微軟正黑體" panose="020B0604030504040204" pitchFamily="34" charset="-120"/>
                <a:ea typeface="微軟正黑體" panose="020B0604030504040204" pitchFamily="34" charset="-120"/>
              </a:endParaRPr>
            </a:p>
          </p:txBody>
        </p:sp>
        <p:sp>
          <p:nvSpPr>
            <p:cNvPr id="14" name="Shape 47781"/>
            <p:cNvSpPr/>
            <p:nvPr/>
          </p:nvSpPr>
          <p:spPr>
            <a:xfrm>
              <a:off x="-1490925" y="300720"/>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7177707" y="1353257"/>
            <a:ext cx="917239" cy="430887"/>
          </a:xfrm>
          <a:prstGeom prst="rect">
            <a:avLst/>
          </a:prstGeom>
        </p:spPr>
        <p:txBody>
          <a:bodyPr wrap="non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1</a:t>
            </a:r>
            <a:endParaRPr lang="zh-TW" altLang="en-US" sz="2200" b="1" dirty="0">
              <a:solidFill>
                <a:srgbClr val="FF0000"/>
              </a:solidFill>
            </a:endParaRPr>
          </a:p>
        </p:txBody>
      </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5</a:t>
            </a:fld>
            <a:endParaRPr lang="zh-CN" altLang="en-US" dirty="0">
              <a:solidFill>
                <a:prstClr val="black">
                  <a:tint val="75000"/>
                </a:prstClr>
              </a:solidFill>
            </a:endParaRPr>
          </a:p>
        </p:txBody>
      </p:sp>
    </p:spTree>
    <p:extLst>
      <p:ext uri="{BB962C8B-B14F-4D97-AF65-F5344CB8AC3E}">
        <p14:creationId xmlns:p14="http://schemas.microsoft.com/office/powerpoint/2010/main" val="2447439908"/>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71" y="1592596"/>
            <a:ext cx="3969230" cy="4639782"/>
          </a:xfrm>
          <a:prstGeom prst="rect">
            <a:avLst/>
          </a:prstGeom>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14" name="Shape 47781"/>
          <p:cNvSpPr/>
          <p:nvPr/>
        </p:nvSpPr>
        <p:spPr>
          <a:xfrm>
            <a:off x="452923" y="2056081"/>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77901" y="1339255"/>
            <a:ext cx="917239" cy="430887"/>
          </a:xfrm>
          <a:prstGeom prst="rect">
            <a:avLst/>
          </a:prstGeom>
        </p:spPr>
        <p:txBody>
          <a:bodyPr wrap="non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a:solidFill>
                  <a:srgbClr val="FF0000"/>
                </a:solidFill>
                <a:latin typeface="微軟正黑體" panose="020B0604030504040204" pitchFamily="34" charset="-120"/>
                <a:ea typeface="微軟正黑體" panose="020B0604030504040204" pitchFamily="34" charset="-120"/>
              </a:rPr>
              <a:t>2</a:t>
            </a:r>
            <a:endParaRPr lang="zh-TW" altLang="en-US" sz="2200" b="1" dirty="0">
              <a:solidFill>
                <a:srgbClr val="FF0000"/>
              </a:solidFill>
            </a:endParaRPr>
          </a:p>
        </p:txBody>
      </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6</a:t>
            </a:fld>
            <a:endParaRPr lang="zh-CN" altLang="en-US" dirty="0">
              <a:solidFill>
                <a:prstClr val="black">
                  <a:tint val="75000"/>
                </a:prstClr>
              </a:solidFill>
            </a:endParaRPr>
          </a:p>
        </p:txBody>
      </p:sp>
      <p:pic>
        <p:nvPicPr>
          <p:cNvPr id="22" name="圖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96" y="1663454"/>
            <a:ext cx="3811439" cy="4586077"/>
          </a:xfrm>
          <a:prstGeom prst="rect">
            <a:avLst/>
          </a:prstGeom>
        </p:spPr>
      </p:pic>
      <p:sp>
        <p:nvSpPr>
          <p:cNvPr id="23" name="矩形 22"/>
          <p:cNvSpPr/>
          <p:nvPr/>
        </p:nvSpPr>
        <p:spPr>
          <a:xfrm>
            <a:off x="4247401" y="1299371"/>
            <a:ext cx="917239" cy="430887"/>
          </a:xfrm>
          <a:prstGeom prst="rect">
            <a:avLst/>
          </a:prstGeom>
        </p:spPr>
        <p:txBody>
          <a:bodyPr wrap="non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3</a:t>
            </a:r>
            <a:endParaRPr lang="zh-TW" altLang="en-US" sz="2200" b="1" dirty="0">
              <a:solidFill>
                <a:srgbClr val="FF0000"/>
              </a:solidFill>
            </a:endParaRPr>
          </a:p>
        </p:txBody>
      </p:sp>
      <p:pic>
        <p:nvPicPr>
          <p:cNvPr id="24" name="圖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1311" y="1663454"/>
            <a:ext cx="3648925" cy="4861654"/>
          </a:xfrm>
          <a:prstGeom prst="rect">
            <a:avLst/>
          </a:prstGeom>
        </p:spPr>
      </p:pic>
      <p:sp>
        <p:nvSpPr>
          <p:cNvPr id="25" name="矩形 24"/>
          <p:cNvSpPr/>
          <p:nvPr/>
        </p:nvSpPr>
        <p:spPr>
          <a:xfrm>
            <a:off x="8071311" y="1286668"/>
            <a:ext cx="3744416" cy="430887"/>
          </a:xfrm>
          <a:prstGeom prst="rect">
            <a:avLst/>
          </a:prstGeom>
        </p:spPr>
        <p:txBody>
          <a:bodyPr wrap="square">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200" b="1" dirty="0" smtClean="0">
                <a:solidFill>
                  <a:srgbClr val="FF0000"/>
                </a:solidFill>
                <a:latin typeface="微軟正黑體" panose="020B0604030504040204" pitchFamily="34" charset="-120"/>
                <a:ea typeface="微軟正黑體" panose="020B0604030504040204" pitchFamily="34" charset="-120"/>
              </a:rPr>
              <a:t>4(</a:t>
            </a:r>
            <a:r>
              <a:rPr lang="zh-TW" altLang="en-US" sz="2200" b="1" dirty="0" smtClean="0">
                <a:solidFill>
                  <a:srgbClr val="FF0000"/>
                </a:solidFill>
                <a:latin typeface="微軟正黑體" panose="020B0604030504040204" pitchFamily="34" charset="-120"/>
                <a:ea typeface="微軟正黑體" panose="020B0604030504040204" pitchFamily="34" charset="-120"/>
              </a:rPr>
              <a:t>無須申報，僅須備置</a:t>
            </a:r>
            <a:r>
              <a:rPr lang="en-US" altLang="zh-TW" sz="2200" b="1" dirty="0" smtClean="0">
                <a:solidFill>
                  <a:srgbClr val="FF0000"/>
                </a:solidFill>
                <a:latin typeface="微軟正黑體" panose="020B0604030504040204" pitchFamily="34" charset="-120"/>
                <a:ea typeface="微軟正黑體" panose="020B0604030504040204" pitchFamily="34" charset="-120"/>
              </a:rPr>
              <a:t>)</a:t>
            </a:r>
            <a:endParaRPr lang="zh-TW" altLang="en-US" sz="2200" b="1" dirty="0">
              <a:solidFill>
                <a:srgbClr val="FF0000"/>
              </a:solidFill>
            </a:endParaRPr>
          </a:p>
        </p:txBody>
      </p:sp>
      <p:sp>
        <p:nvSpPr>
          <p:cNvPr id="13"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957120"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Tree>
    <p:extLst>
      <p:ext uri="{BB962C8B-B14F-4D97-AF65-F5344CB8AC3E}">
        <p14:creationId xmlns:p14="http://schemas.microsoft.com/office/powerpoint/2010/main" val="3899617829"/>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21"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957120"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89"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smtClean="0">
                <a:solidFill>
                  <a:schemeClr val="accent1"/>
                </a:solidFill>
                <a:latin typeface="微軟正黑體" panose="020B0604030504040204" pitchFamily="34" charset="-120"/>
                <a:ea typeface="微軟正黑體" panose="020B0604030504040204" pitchFamily="34" charset="-120"/>
              </a:rPr>
              <a:t>二、應</a:t>
            </a:r>
            <a:r>
              <a:rPr lang="zh-TW" altLang="en-US" sz="2800" b="1" dirty="0">
                <a:solidFill>
                  <a:schemeClr val="accent1"/>
                </a:solidFill>
                <a:latin typeface="微軟正黑體" panose="020B0604030504040204" pitchFamily="34" charset="-120"/>
                <a:ea typeface="微軟正黑體" panose="020B0604030504040204" pitchFamily="34" charset="-120"/>
              </a:rPr>
              <a:t>備置</a:t>
            </a:r>
            <a:r>
              <a:rPr lang="zh-TW" altLang="en-US" sz="2800" b="1" dirty="0" smtClean="0">
                <a:solidFill>
                  <a:schemeClr val="accent1"/>
                </a:solidFill>
                <a:latin typeface="微軟正黑體" panose="020B0604030504040204" pitchFamily="34" charset="-120"/>
                <a:ea typeface="微軟正黑體" panose="020B0604030504040204" pitchFamily="34" charset="-120"/>
              </a:rPr>
              <a:t>資料保存年限、地點、方式</a:t>
            </a:r>
            <a:endParaRPr lang="en-US" altLang="zh-TW" sz="2800" b="1" dirty="0">
              <a:solidFill>
                <a:schemeClr val="accent1"/>
              </a:solidFill>
              <a:latin typeface="微軟正黑體" panose="020B0604030504040204" pitchFamily="34" charset="-120"/>
              <a:ea typeface="微軟正黑體" panose="020B0604030504040204" pitchFamily="34" charset="-120"/>
            </a:endParaRPr>
          </a:p>
        </p:txBody>
      </p:sp>
      <p:grpSp>
        <p:nvGrpSpPr>
          <p:cNvPr id="12" name="Group 47782"/>
          <p:cNvGrpSpPr/>
          <p:nvPr/>
        </p:nvGrpSpPr>
        <p:grpSpPr>
          <a:xfrm>
            <a:off x="452923" y="2015905"/>
            <a:ext cx="9606596" cy="816285"/>
            <a:chOff x="-1490925" y="239314"/>
            <a:chExt cx="4616795" cy="1247626"/>
          </a:xfrm>
        </p:grpSpPr>
        <p:sp>
          <p:nvSpPr>
            <p:cNvPr id="13" name="Shape 47780"/>
            <p:cNvSpPr/>
            <p:nvPr/>
          </p:nvSpPr>
          <p:spPr>
            <a:xfrm>
              <a:off x="-1487391" y="239314"/>
              <a:ext cx="3159090"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673200" lvl="1" indent="-216000" algn="just" fontAlgn="base">
                <a:lnSpc>
                  <a:spcPts val="3500"/>
                </a:lnSpc>
                <a:spcAft>
                  <a:spcPct val="0"/>
                </a:spcAft>
                <a:defRPr/>
              </a:pP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一</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備置</a:t>
              </a:r>
              <a:r>
                <a:rPr lang="zh-TW" altLang="en-US" sz="2000" dirty="0" smtClean="0">
                  <a:latin typeface="微軟正黑體" panose="020B0604030504040204" pitchFamily="34" charset="-120"/>
                  <a:ea typeface="微軟正黑體" panose="020B0604030504040204" pitchFamily="34" charset="-120"/>
                  <a:cs typeface="Helvetica Neue Light"/>
                  <a:sym typeface="Helvetica Neue Light"/>
                </a:rPr>
                <a:t>保存</a:t>
              </a:r>
              <a:r>
                <a:rPr lang="zh-TW" altLang="en-US" sz="2000" dirty="0">
                  <a:latin typeface="微軟正黑體" panose="020B0604030504040204" pitchFamily="34" charset="-120"/>
                  <a:ea typeface="微軟正黑體" panose="020B0604030504040204" pitchFamily="34" charset="-120"/>
                  <a:cs typeface="Helvetica Neue Light"/>
                  <a:sym typeface="Helvetica Neue Light"/>
                </a:rPr>
                <a:t>年限</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年</a:t>
              </a:r>
              <a:endParaRPr lang="en-US" altLang="zh-TW" sz="2000" dirty="0">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二</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備置地點</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零售業者營業</a:t>
              </a:r>
              <a:r>
                <a:rPr lang="zh-TW" altLang="en-US" sz="2000" dirty="0" smtClean="0">
                  <a:solidFill>
                    <a:schemeClr val="tx1"/>
                  </a:solidFill>
                  <a:latin typeface="微軟正黑體" panose="020B0604030504040204" pitchFamily="34" charset="-120"/>
                  <a:ea typeface="微軟正黑體" panose="020B0604030504040204" pitchFamily="34" charset="-120"/>
                </a:rPr>
                <a:t>所在地</a:t>
              </a:r>
              <a:endParaRPr lang="en-US" altLang="zh-TW" sz="2000" dirty="0">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三</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備置方式：書面、網路系統或電子資料</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673200" lvl="1" indent="-216000" algn="just" fontAlgn="base">
                <a:lnSpc>
                  <a:spcPts val="3500"/>
                </a:lnSpc>
                <a:spcAft>
                  <a:spcPct val="0"/>
                </a:spcAft>
                <a:defRPr/>
              </a:pPr>
              <a:endParaRPr lang="en-US" altLang="zh-TW" sz="2400" dirty="0" smtClean="0">
                <a:latin typeface="微軟正黑體" panose="020B0604030504040204" pitchFamily="34" charset="-120"/>
                <a:ea typeface="微軟正黑體" panose="020B0604030504040204" pitchFamily="34" charset="-120"/>
              </a:endParaRPr>
            </a:p>
          </p:txBody>
        </p:sp>
        <p:sp>
          <p:nvSpPr>
            <p:cNvPr id="14" name="Shape 47781"/>
            <p:cNvSpPr/>
            <p:nvPr/>
          </p:nvSpPr>
          <p:spPr>
            <a:xfrm>
              <a:off x="-1490925" y="300720"/>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7</a:t>
            </a:fld>
            <a:endParaRPr lang="zh-CN" altLang="en-US" dirty="0">
              <a:solidFill>
                <a:prstClr val="black">
                  <a:tint val="75000"/>
                </a:prstClr>
              </a:solidFill>
            </a:endParaRPr>
          </a:p>
        </p:txBody>
      </p:sp>
      <p:sp>
        <p:nvSpPr>
          <p:cNvPr id="11" name="文字方塊 10"/>
          <p:cNvSpPr txBox="1"/>
          <p:nvPr/>
        </p:nvSpPr>
        <p:spPr>
          <a:xfrm>
            <a:off x="913011" y="3536378"/>
            <a:ext cx="5616624" cy="2336537"/>
          </a:xfrm>
          <a:prstGeom prst="rect">
            <a:avLst/>
          </a:prstGeom>
          <a:noFill/>
          <a:ln w="28575">
            <a:solidFill>
              <a:schemeClr val="accent1"/>
            </a:solidFill>
          </a:ln>
        </p:spPr>
        <p:txBody>
          <a:bodyPr wrap="square" rtlCol="0">
            <a:spAutoFit/>
          </a:bodyPr>
          <a:lstStyle/>
          <a:p>
            <a:pPr>
              <a:lnSpc>
                <a:spcPts val="3000"/>
              </a:lnSpc>
            </a:pPr>
            <a:r>
              <a:rPr lang="zh-TW" altLang="en-US" sz="2000" dirty="0" smtClean="0">
                <a:latin typeface="微軟正黑體" panose="020B0604030504040204" pitchFamily="34" charset="-120"/>
                <a:ea typeface="微軟正黑體" panose="020B0604030504040204" pitchFamily="34" charset="-120"/>
              </a:rPr>
              <a:t>備置方式補充：</a:t>
            </a:r>
            <a:endParaRPr lang="en-US" altLang="zh-TW" sz="2000" dirty="0" smtClean="0">
              <a:latin typeface="微軟正黑體" panose="020B0604030504040204" pitchFamily="34" charset="-120"/>
              <a:ea typeface="微軟正黑體" panose="020B0604030504040204" pitchFamily="34" charset="-120"/>
            </a:endParaRPr>
          </a:p>
          <a:p>
            <a:pPr marL="216000" indent="-216000">
              <a:lnSpc>
                <a:spcPts val="2600"/>
              </a:lnSpc>
              <a:spcBef>
                <a:spcPts val="500"/>
              </a:spcBef>
            </a:pP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電子資料方式，係指書面及網路系統以外</a:t>
            </a:r>
            <a:r>
              <a:rPr lang="zh-TW" altLang="en-US" sz="2000" dirty="0">
                <a:latin typeface="微軟正黑體" panose="020B0604030504040204" pitchFamily="34" charset="-120"/>
                <a:ea typeface="微軟正黑體" panose="020B0604030504040204" pitchFamily="34" charset="-120"/>
              </a:rPr>
              <a:t>方式，</a:t>
            </a:r>
            <a:r>
              <a:rPr lang="zh-TW" altLang="en-US" sz="2000" dirty="0" smtClean="0">
                <a:latin typeface="微軟正黑體" panose="020B0604030504040204" pitchFamily="34" charset="-120"/>
                <a:ea typeface="微軟正黑體" panose="020B0604030504040204" pitchFamily="34" charset="-120"/>
              </a:rPr>
              <a:t>例如：電腦記存之</a:t>
            </a:r>
            <a:r>
              <a:rPr lang="en-US" altLang="zh-TW" sz="2000" dirty="0" smtClean="0">
                <a:latin typeface="微軟正黑體" panose="020B0604030504040204" pitchFamily="34" charset="-120"/>
                <a:ea typeface="微軟正黑體" panose="020B0604030504040204" pitchFamily="34" charset="-120"/>
              </a:rPr>
              <a:t>WORD</a:t>
            </a:r>
            <a:r>
              <a:rPr lang="zh-TW" altLang="en-US" sz="2000" dirty="0">
                <a:latin typeface="微軟正黑體" panose="020B0604030504040204" pitchFamily="34" charset="-120"/>
                <a:ea typeface="微軟正黑體" panose="020B0604030504040204" pitchFamily="34" charset="-120"/>
              </a:rPr>
              <a:t>檔、</a:t>
            </a:r>
            <a:r>
              <a:rPr lang="en-US" altLang="zh-TW" sz="2000" dirty="0">
                <a:latin typeface="微軟正黑體" panose="020B0604030504040204" pitchFamily="34" charset="-120"/>
                <a:ea typeface="微軟正黑體" panose="020B0604030504040204" pitchFamily="34" charset="-120"/>
              </a:rPr>
              <a:t>EXCEL</a:t>
            </a:r>
            <a:r>
              <a:rPr lang="zh-TW" altLang="en-US" sz="2000" dirty="0" smtClean="0">
                <a:latin typeface="微軟正黑體" panose="020B0604030504040204" pitchFamily="34" charset="-120"/>
                <a:ea typeface="微軟正黑體" panose="020B0604030504040204" pitchFamily="34" charset="-120"/>
              </a:rPr>
              <a:t>檔、</a:t>
            </a:r>
            <a:r>
              <a:rPr lang="en-US" altLang="zh-TW" sz="2000" dirty="0" smtClean="0">
                <a:latin typeface="微軟正黑體" panose="020B0604030504040204" pitchFamily="34" charset="-120"/>
                <a:ea typeface="微軟正黑體" panose="020B0604030504040204" pitchFamily="34" charset="-120"/>
              </a:rPr>
              <a:t>PDF</a:t>
            </a:r>
            <a:r>
              <a:rPr lang="zh-TW" altLang="en-US" sz="2000" dirty="0" smtClean="0">
                <a:latin typeface="微軟正黑體" panose="020B0604030504040204" pitchFamily="34" charset="-120"/>
                <a:ea typeface="微軟正黑體" panose="020B0604030504040204" pitchFamily="34" charset="-120"/>
              </a:rPr>
              <a:t>檔等。其製作內容同前揭附表</a:t>
            </a: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至附表</a:t>
            </a:r>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216000" indent="-216000">
              <a:lnSpc>
                <a:spcPts val="2600"/>
              </a:lnSpc>
              <a:spcBef>
                <a:spcPts val="500"/>
              </a:spcBef>
            </a:pPr>
            <a:r>
              <a:rPr lang="en-US" altLang="zh-TW" sz="2000" dirty="0" smtClean="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網路</a:t>
            </a:r>
            <a:r>
              <a:rPr lang="zh-TW" altLang="en-US" sz="2000" dirty="0" smtClean="0">
                <a:latin typeface="微軟正黑體" panose="020B0604030504040204" pitchFamily="34" charset="-120"/>
                <a:ea typeface="微軟正黑體" panose="020B0604030504040204" pitchFamily="34" charset="-120"/>
              </a:rPr>
              <a:t>系統介面如右圖</a:t>
            </a:r>
            <a:endParaRPr lang="en-US" altLang="zh-TW" sz="2000" dirty="0" smtClean="0">
              <a:latin typeface="微軟正黑體" panose="020B0604030504040204" pitchFamily="34" charset="-120"/>
              <a:ea typeface="微軟正黑體" panose="020B0604030504040204" pitchFamily="34" charset="-120"/>
            </a:endParaRPr>
          </a:p>
          <a:p>
            <a:pPr marL="216000" indent="-216000">
              <a:lnSpc>
                <a:spcPts val="2600"/>
              </a:lnSpc>
              <a:spcBef>
                <a:spcPts val="500"/>
              </a:spcBef>
            </a:pPr>
            <a:r>
              <a:rPr lang="zh-TW" altLang="en-US" sz="2000" dirty="0" smtClean="0">
                <a:latin typeface="微軟正黑體" panose="020B0604030504040204" pitchFamily="34" charset="-120"/>
                <a:ea typeface="微軟正黑體" panose="020B0604030504040204" pitchFamily="34" charset="-120"/>
              </a:rPr>
              <a:t>   網址：</a:t>
            </a:r>
            <a:r>
              <a:rPr lang="en-US" altLang="zh-TW" sz="2000" dirty="0" smtClean="0">
                <a:latin typeface="微軟正黑體" panose="020B0604030504040204" pitchFamily="34" charset="-120"/>
                <a:ea typeface="微軟正黑體" panose="020B0604030504040204" pitchFamily="34" charset="-120"/>
              </a:rPr>
              <a:t>https</a:t>
            </a:r>
            <a:r>
              <a:rPr lang="en-US" altLang="zh-TW" sz="2000" dirty="0">
                <a:latin typeface="微軟正黑體" panose="020B0604030504040204" pitchFamily="34" charset="-120"/>
                <a:ea typeface="微軟正黑體" panose="020B0604030504040204" pitchFamily="34" charset="-120"/>
              </a:rPr>
              <a:t>://lpga.nfa.gov.tw/Home/Login</a:t>
            </a: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731" y="1663454"/>
            <a:ext cx="4072589" cy="4438952"/>
          </a:xfrm>
          <a:prstGeom prst="rect">
            <a:avLst/>
          </a:prstGeom>
        </p:spPr>
      </p:pic>
    </p:spTree>
    <p:extLst>
      <p:ext uri="{BB962C8B-B14F-4D97-AF65-F5344CB8AC3E}">
        <p14:creationId xmlns:p14="http://schemas.microsoft.com/office/powerpoint/2010/main" val="302758996"/>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sp>
        <p:nvSpPr>
          <p:cNvPr id="89" name="Shape 47781"/>
          <p:cNvSpPr/>
          <p:nvPr/>
        </p:nvSpPr>
        <p:spPr>
          <a:xfrm>
            <a:off x="476420" y="1573786"/>
            <a:ext cx="9606596" cy="249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三、應申報資料、期間、對象、方式說明</a:t>
            </a:r>
          </a:p>
        </p:txBody>
      </p:sp>
      <p:grpSp>
        <p:nvGrpSpPr>
          <p:cNvPr id="12" name="Group 47782"/>
          <p:cNvGrpSpPr/>
          <p:nvPr/>
        </p:nvGrpSpPr>
        <p:grpSpPr>
          <a:xfrm>
            <a:off x="504849" y="2056081"/>
            <a:ext cx="9606596" cy="829267"/>
            <a:chOff x="-1490925" y="300720"/>
            <a:chExt cx="4616795" cy="1267468"/>
          </a:xfrm>
        </p:grpSpPr>
        <p:sp>
          <p:nvSpPr>
            <p:cNvPr id="13" name="Shape 47780"/>
            <p:cNvSpPr/>
            <p:nvPr/>
          </p:nvSpPr>
          <p:spPr>
            <a:xfrm>
              <a:off x="-1487391" y="320562"/>
              <a:ext cx="2649651"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468000" lvl="0" indent="-468000" algn="just" fontAlgn="base">
                <a:lnSpc>
                  <a:spcPts val="2800"/>
                </a:lnSpc>
                <a:spcBef>
                  <a:spcPts val="400"/>
                </a:spcBef>
                <a:spcAft>
                  <a:spcPts val="40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一</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申報</a:t>
              </a:r>
              <a:r>
                <a:rPr lang="zh-TW" altLang="en-US" sz="2000" dirty="0">
                  <a:solidFill>
                    <a:schemeClr val="tx1"/>
                  </a:solidFill>
                  <a:latin typeface="微軟正黑體" panose="020B0604030504040204" pitchFamily="34" charset="-120"/>
                  <a:ea typeface="微軟正黑體" panose="020B0604030504040204" pitchFamily="34" charset="-120"/>
                </a:rPr>
                <a:t>資料</a:t>
              </a:r>
              <a:r>
                <a:rPr lang="zh-TW" altLang="en-US" sz="2000" dirty="0" smtClean="0">
                  <a:solidFill>
                    <a:schemeClr val="tx1"/>
                  </a:solidFill>
                  <a:latin typeface="微軟正黑體" panose="020B0604030504040204" pitchFamily="34" charset="-120"/>
                  <a:ea typeface="微軟正黑體" panose="020B0604030504040204" pitchFamily="34" charset="-120"/>
                </a:rPr>
                <a:t>：填具資料申報</a:t>
              </a:r>
              <a:r>
                <a:rPr lang="zh-TW" altLang="en-US" sz="2000" dirty="0">
                  <a:solidFill>
                    <a:schemeClr val="tx1"/>
                  </a:solidFill>
                  <a:latin typeface="微軟正黑體" panose="020B0604030504040204" pitchFamily="34" charset="-120"/>
                  <a:ea typeface="微軟正黑體" panose="020B0604030504040204" pitchFamily="34" charset="-120"/>
                </a:rPr>
                <a:t>表</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如附表</a:t>
              </a:r>
              <a:r>
                <a:rPr lang="en-US" altLang="zh-TW" sz="2000" dirty="0" smtClean="0">
                  <a:solidFill>
                    <a:schemeClr val="tx1"/>
                  </a:solidFill>
                  <a:latin typeface="微軟正黑體" panose="020B0604030504040204" pitchFamily="34" charset="-120"/>
                  <a:ea typeface="微軟正黑體" panose="020B0604030504040204" pitchFamily="34" charset="-120"/>
                </a:rPr>
                <a:t>5)</a:t>
              </a:r>
              <a:r>
                <a:rPr lang="zh-TW" altLang="en-US" sz="2000" dirty="0" smtClean="0">
                  <a:solidFill>
                    <a:schemeClr val="tx1"/>
                  </a:solidFill>
                  <a:latin typeface="微軟正黑體" panose="020B0604030504040204" pitchFamily="34" charset="-120"/>
                  <a:ea typeface="微軟正黑體" panose="020B0604030504040204" pitchFamily="34" charset="-120"/>
                </a:rPr>
                <a:t>，並檢附附表</a:t>
              </a:r>
              <a:r>
                <a:rPr lang="en-US" altLang="zh-TW" sz="2000" dirty="0" smtClean="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至</a:t>
              </a:r>
              <a:r>
                <a:rPr lang="zh-TW" altLang="en-US" sz="2000" dirty="0" smtClean="0">
                  <a:solidFill>
                    <a:schemeClr val="tx1"/>
                  </a:solidFill>
                  <a:latin typeface="微軟正黑體" panose="020B0604030504040204" pitchFamily="34" charset="-120"/>
                  <a:ea typeface="微軟正黑體" panose="020B0604030504040204" pitchFamily="34" charset="-120"/>
                </a:rPr>
                <a:t>附表</a:t>
              </a:r>
              <a:r>
                <a:rPr lang="en-US" altLang="zh-TW" sz="2000" dirty="0" smtClean="0">
                  <a:solidFill>
                    <a:schemeClr val="tx1"/>
                  </a:solidFill>
                  <a:latin typeface="微軟正黑體" panose="020B0604030504040204" pitchFamily="34" charset="-120"/>
                  <a:ea typeface="微軟正黑體" panose="020B0604030504040204" pitchFamily="34" charset="-120"/>
                </a:rPr>
                <a:t>3(</a:t>
              </a:r>
              <a:r>
                <a:rPr lang="zh-TW" altLang="en-US" sz="2000" dirty="0" smtClean="0">
                  <a:solidFill>
                    <a:schemeClr val="tx1"/>
                  </a:solidFill>
                  <a:latin typeface="微軟正黑體" panose="020B0604030504040204" pitchFamily="34" charset="-120"/>
                  <a:ea typeface="微軟正黑體" panose="020B0604030504040204" pitchFamily="34" charset="-120"/>
                </a:rPr>
                <a:t>製作</a:t>
              </a:r>
              <a:r>
                <a:rPr lang="zh-TW" altLang="en-US" sz="2000" dirty="0">
                  <a:solidFill>
                    <a:schemeClr val="tx1"/>
                  </a:solidFill>
                  <a:latin typeface="微軟正黑體" panose="020B0604030504040204" pitchFamily="34" charset="-120"/>
                  <a:ea typeface="微軟正黑體" panose="020B0604030504040204" pitchFamily="34" charset="-120"/>
                </a:rPr>
                <a:t>內容皆與備置資料</a:t>
              </a:r>
              <a:r>
                <a:rPr lang="zh-TW" altLang="en-US" sz="2000" dirty="0" smtClean="0">
                  <a:solidFill>
                    <a:schemeClr val="tx1"/>
                  </a:solidFill>
                  <a:latin typeface="微軟正黑體" panose="020B0604030504040204" pitchFamily="34" charset="-120"/>
                  <a:ea typeface="微軟正黑體" panose="020B0604030504040204" pitchFamily="34" charset="-120"/>
                </a:rPr>
                <a:t>相同</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216000" lvl="0" indent="-216000" algn="just" fontAlgn="base">
                <a:lnSpc>
                  <a:spcPts val="2800"/>
                </a:lnSpc>
                <a:spcBef>
                  <a:spcPts val="400"/>
                </a:spcBef>
                <a:spcAft>
                  <a:spcPts val="40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二</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申報期間：每年</a:t>
              </a:r>
              <a:r>
                <a:rPr lang="en-US" altLang="zh-TW" sz="2000" dirty="0" smtClean="0">
                  <a:solidFill>
                    <a:schemeClr val="tx1"/>
                  </a:solidFill>
                  <a:latin typeface="微軟正黑體" panose="020B0604030504040204" pitchFamily="34" charset="-120"/>
                  <a:ea typeface="微軟正黑體" panose="020B0604030504040204" pitchFamily="34" charset="-120"/>
                </a:rPr>
                <a:t>4</a:t>
              </a:r>
              <a:r>
                <a:rPr lang="zh-TW" altLang="en-US" sz="2000" dirty="0" smtClean="0">
                  <a:solidFill>
                    <a:schemeClr val="tx1"/>
                  </a:solidFill>
                  <a:latin typeface="微軟正黑體" panose="020B0604030504040204" pitchFamily="34" charset="-120"/>
                  <a:ea typeface="微軟正黑體" panose="020B0604030504040204" pitchFamily="34" charset="-120"/>
                </a:rPr>
                <a:t>月、</a:t>
              </a:r>
              <a:r>
                <a:rPr lang="en-US" altLang="zh-TW" sz="2000" dirty="0" smtClean="0">
                  <a:solidFill>
                    <a:schemeClr val="tx1"/>
                  </a:solidFill>
                  <a:latin typeface="微軟正黑體" panose="020B0604030504040204" pitchFamily="34" charset="-120"/>
                  <a:ea typeface="微軟正黑體" panose="020B0604030504040204" pitchFamily="34" charset="-120"/>
                </a:rPr>
                <a:t>10</a:t>
              </a:r>
              <a:r>
                <a:rPr lang="zh-TW" altLang="en-US" sz="2000" dirty="0" smtClean="0">
                  <a:solidFill>
                    <a:schemeClr val="tx1"/>
                  </a:solidFill>
                  <a:latin typeface="微軟正黑體" panose="020B0604030504040204" pitchFamily="34" charset="-120"/>
                  <a:ea typeface="微軟正黑體" panose="020B0604030504040204" pitchFamily="34" charset="-120"/>
                </a:rPr>
                <a:t>月</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216000" indent="-216000" algn="just" fontAlgn="base">
                <a:lnSpc>
                  <a:spcPts val="2800"/>
                </a:lnSpc>
                <a:spcBef>
                  <a:spcPts val="400"/>
                </a:spcBef>
                <a:spcAft>
                  <a:spcPts val="40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三</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申報</a:t>
              </a:r>
              <a:r>
                <a:rPr lang="zh-TW" altLang="en-US" sz="2000" dirty="0">
                  <a:solidFill>
                    <a:schemeClr val="tx1"/>
                  </a:solidFill>
                  <a:latin typeface="微軟正黑體" panose="020B0604030504040204" pitchFamily="34" charset="-120"/>
                  <a:ea typeface="微軟正黑體" panose="020B0604030504040204" pitchFamily="34" charset="-120"/>
                </a:rPr>
                <a:t>對象</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向</a:t>
              </a:r>
              <a:r>
                <a:rPr lang="zh-TW" altLang="en-US" sz="2000" dirty="0" smtClean="0">
                  <a:solidFill>
                    <a:schemeClr val="tx1"/>
                  </a:solidFill>
                  <a:latin typeface="微軟正黑體" panose="020B0604030504040204" pitchFamily="34" charset="-120"/>
                  <a:ea typeface="微軟正黑體" panose="020B0604030504040204" pitchFamily="34" charset="-120"/>
                </a:rPr>
                <a:t>營業</a:t>
              </a:r>
              <a:r>
                <a:rPr lang="zh-TW" altLang="en-US" sz="2000" dirty="0">
                  <a:solidFill>
                    <a:schemeClr val="tx1"/>
                  </a:solidFill>
                  <a:latin typeface="微軟正黑體" panose="020B0604030504040204" pitchFamily="34" charset="-120"/>
                  <a:ea typeface="微軟正黑體" panose="020B0604030504040204" pitchFamily="34" charset="-120"/>
                </a:rPr>
                <a:t>所在地</a:t>
              </a:r>
              <a:r>
                <a:rPr lang="zh-TW" altLang="en-US" sz="2000" dirty="0" smtClean="0">
                  <a:solidFill>
                    <a:schemeClr val="tx1"/>
                  </a:solidFill>
                  <a:latin typeface="微軟正黑體" panose="020B0604030504040204" pitchFamily="34" charset="-120"/>
                  <a:ea typeface="微軟正黑體" panose="020B0604030504040204" pitchFamily="34" charset="-120"/>
                </a:rPr>
                <a:t>之主管機關申報</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gn="just" fontAlgn="base">
                <a:lnSpc>
                  <a:spcPts val="2800"/>
                </a:lnSpc>
                <a:spcBef>
                  <a:spcPts val="400"/>
                </a:spcBef>
                <a:spcAft>
                  <a:spcPts val="40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四</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申報方式</a:t>
              </a:r>
              <a:r>
                <a:rPr lang="zh-TW" altLang="en-US" sz="2000" dirty="0">
                  <a:solidFill>
                    <a:schemeClr val="tx1"/>
                  </a:solidFill>
                  <a:latin typeface="微軟正黑體" panose="020B0604030504040204" pitchFamily="34" charset="-120"/>
                  <a:ea typeface="微軟正黑體" panose="020B0604030504040204" pitchFamily="34" charset="-120"/>
                </a:rPr>
                <a:t>：書面、網路</a:t>
              </a:r>
              <a:r>
                <a:rPr lang="zh-TW" altLang="en-US" sz="2000" dirty="0" smtClean="0">
                  <a:solidFill>
                    <a:schemeClr val="tx1"/>
                  </a:solidFill>
                  <a:latin typeface="微軟正黑體" panose="020B0604030504040204" pitchFamily="34" charset="-120"/>
                  <a:ea typeface="微軟正黑體" panose="020B0604030504040204" pitchFamily="34" charset="-120"/>
                </a:rPr>
                <a:t>系統</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14" name="Shape 47781"/>
            <p:cNvSpPr/>
            <p:nvPr/>
          </p:nvSpPr>
          <p:spPr>
            <a:xfrm>
              <a:off x="-1490925" y="300720"/>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gr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603" y="2185384"/>
            <a:ext cx="5704460" cy="3311797"/>
          </a:xfrm>
          <a:prstGeom prst="rect">
            <a:avLst/>
          </a:prstGeom>
        </p:spPr>
      </p:pic>
      <p:sp>
        <p:nvSpPr>
          <p:cNvPr id="2" name="投影片編號版面配置區 1"/>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8</a:t>
            </a:fld>
            <a:endParaRPr lang="zh-CN" altLang="en-US" dirty="0">
              <a:solidFill>
                <a:prstClr val="black">
                  <a:tint val="75000"/>
                </a:prstClr>
              </a:solidFill>
            </a:endParaRPr>
          </a:p>
        </p:txBody>
      </p:sp>
      <p:sp>
        <p:nvSpPr>
          <p:cNvPr id="15" name="文字方塊 14"/>
          <p:cNvSpPr txBox="1"/>
          <p:nvPr/>
        </p:nvSpPr>
        <p:spPr>
          <a:xfrm>
            <a:off x="6601643" y="2038406"/>
            <a:ext cx="901209" cy="430887"/>
          </a:xfrm>
          <a:prstGeom prst="rect">
            <a:avLst/>
          </a:prstGeom>
          <a:noFill/>
        </p:spPr>
        <p:txBody>
          <a:bodyPr wrap="none" rtlCol="0">
            <a:spAutoFit/>
          </a:bodyPr>
          <a:lstStyle/>
          <a:p>
            <a:r>
              <a:rPr lang="zh-TW" altLang="en-US" sz="2200" b="1" dirty="0" smtClean="0">
                <a:solidFill>
                  <a:srgbClr val="FF0000"/>
                </a:solidFill>
                <a:latin typeface="微軟正黑體" panose="020B0604030504040204" pitchFamily="34" charset="-120"/>
                <a:ea typeface="微軟正黑體" panose="020B0604030504040204" pitchFamily="34" charset="-120"/>
              </a:rPr>
              <a:t>附表</a:t>
            </a:r>
            <a:r>
              <a:rPr lang="en-US" altLang="zh-TW" sz="2000" b="1" dirty="0" smtClean="0">
                <a:solidFill>
                  <a:srgbClr val="FF0000"/>
                </a:solidFill>
                <a:latin typeface="微軟正黑體" panose="020B0604030504040204" pitchFamily="34" charset="-120"/>
                <a:ea typeface="微軟正黑體" panose="020B0604030504040204" pitchFamily="34" charset="-120"/>
              </a:rPr>
              <a:t>5</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18"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957120"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
        <p:nvSpPr>
          <p:cNvPr id="16" name="文字方塊 15"/>
          <p:cNvSpPr txBox="1"/>
          <p:nvPr/>
        </p:nvSpPr>
        <p:spPr>
          <a:xfrm>
            <a:off x="476420" y="4293096"/>
            <a:ext cx="5225344" cy="861774"/>
          </a:xfrm>
          <a:prstGeom prst="rect">
            <a:avLst/>
          </a:prstGeom>
          <a:noFill/>
          <a:ln w="28575">
            <a:solidFill>
              <a:schemeClr val="accent1"/>
            </a:solidFill>
          </a:ln>
        </p:spPr>
        <p:txBody>
          <a:bodyPr wrap="square" rtlCol="0">
            <a:spAutoFit/>
          </a:bodyPr>
          <a:lstStyle/>
          <a:p>
            <a:pPr>
              <a:lnSpc>
                <a:spcPts val="3000"/>
              </a:lnSpc>
            </a:pPr>
            <a:r>
              <a:rPr lang="zh-TW" altLang="en-US" sz="2000" dirty="0" smtClean="0">
                <a:latin typeface="微軟正黑體" panose="020B0604030504040204" pitchFamily="34" charset="-120"/>
                <a:ea typeface="微軟正黑體" panose="020B0604030504040204" pitchFamily="34" charset="-120"/>
              </a:rPr>
              <a:t>申報資料備註：</a:t>
            </a:r>
            <a:endParaRPr lang="en-US" altLang="zh-TW" sz="2000" dirty="0" smtClean="0">
              <a:latin typeface="微軟正黑體" panose="020B0604030504040204" pitchFamily="34" charset="-120"/>
              <a:ea typeface="微軟正黑體" panose="020B0604030504040204" pitchFamily="34" charset="-120"/>
            </a:endParaRPr>
          </a:p>
          <a:p>
            <a:pPr>
              <a:lnSpc>
                <a:spcPts val="3000"/>
              </a:lnSpc>
            </a:pPr>
            <a:r>
              <a:rPr lang="zh-TW" altLang="en-US" sz="2000" dirty="0" smtClean="0">
                <a:latin typeface="微軟正黑體" panose="020B0604030504040204" pitchFamily="34" charset="-120"/>
                <a:ea typeface="微軟正黑體" panose="020B0604030504040204" pitchFamily="34" charset="-120"/>
              </a:rPr>
              <a:t>附表</a:t>
            </a:r>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用戶安全檢查表</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無須申報，僅</a:t>
            </a:r>
            <a:r>
              <a:rPr lang="zh-TW" altLang="en-US" sz="2000" dirty="0">
                <a:latin typeface="微軟正黑體" panose="020B0604030504040204" pitchFamily="34" charset="-120"/>
                <a:ea typeface="微軟正黑體" panose="020B0604030504040204" pitchFamily="34" charset="-120"/>
              </a:rPr>
              <a:t>須備</a:t>
            </a:r>
            <a:r>
              <a:rPr lang="zh-TW" altLang="en-US" sz="2000" dirty="0" smtClean="0">
                <a:latin typeface="微軟正黑體" panose="020B0604030504040204" pitchFamily="34" charset="-120"/>
                <a:ea typeface="微軟正黑體" panose="020B0604030504040204" pitchFamily="34" charset="-120"/>
              </a:rPr>
              <a:t>置。</a:t>
            </a:r>
            <a:endParaRPr lang="zh-TW" altLang="en-US" sz="2000" dirty="0"/>
          </a:p>
        </p:txBody>
      </p:sp>
    </p:spTree>
    <p:extLst>
      <p:ext uri="{BB962C8B-B14F-4D97-AF65-F5344CB8AC3E}">
        <p14:creationId xmlns:p14="http://schemas.microsoft.com/office/powerpoint/2010/main" val="3179448419"/>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603" y="2780928"/>
            <a:ext cx="4627839" cy="360541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059" y="4214868"/>
            <a:ext cx="4401377" cy="2555276"/>
          </a:xfrm>
          <a:prstGeom prst="rect">
            <a:avLst/>
          </a:prstGeom>
        </p:spPr>
      </p:pic>
      <p:pic>
        <p:nvPicPr>
          <p:cNvPr id="20" name="圖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3" y="-1"/>
            <a:ext cx="12195175" cy="1340769"/>
          </a:xfrm>
          <a:prstGeom prst="rect">
            <a:avLst/>
          </a:prstGeom>
        </p:spPr>
      </p:pic>
      <p:grpSp>
        <p:nvGrpSpPr>
          <p:cNvPr id="87" name="Group 47782"/>
          <p:cNvGrpSpPr/>
          <p:nvPr/>
        </p:nvGrpSpPr>
        <p:grpSpPr>
          <a:xfrm>
            <a:off x="480963" y="1367186"/>
            <a:ext cx="10892535" cy="1694946"/>
            <a:chOff x="-1490925" y="300720"/>
            <a:chExt cx="5234799" cy="2590588"/>
          </a:xfrm>
        </p:grpSpPr>
        <p:sp>
          <p:nvSpPr>
            <p:cNvPr id="88" name="Shape 47780"/>
            <p:cNvSpPr/>
            <p:nvPr/>
          </p:nvSpPr>
          <p:spPr>
            <a:xfrm>
              <a:off x="-1490925" y="1643682"/>
              <a:ext cx="5234799" cy="124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lgn="just" fontAlgn="base">
                <a:spcBef>
                  <a:spcPts val="50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1.</a:t>
              </a:r>
              <a:r>
                <a:rPr lang="zh-TW" altLang="en-US" sz="2000" dirty="0" smtClean="0">
                  <a:solidFill>
                    <a:schemeClr val="tx1"/>
                  </a:solidFill>
                  <a:latin typeface="微軟正黑體" panose="020B0604030504040204" pitchFamily="34" charset="-120"/>
                  <a:ea typeface="微軟正黑體" panose="020B0604030504040204" pitchFamily="34" charset="-120"/>
                </a:rPr>
                <a:t>零售業者名稱、負責人、統一編號、</a:t>
              </a:r>
              <a:r>
                <a:rPr lang="zh-TW" altLang="en-US" sz="2000" dirty="0">
                  <a:solidFill>
                    <a:schemeClr val="tx1"/>
                  </a:solidFill>
                  <a:latin typeface="微軟正黑體" panose="020B0604030504040204" pitchFamily="34" charset="-120"/>
                  <a:ea typeface="微軟正黑體" panose="020B0604030504040204" pitchFamily="34" charset="-120"/>
                </a:rPr>
                <a:t>地址</a:t>
              </a:r>
              <a:r>
                <a:rPr lang="zh-TW" altLang="en-US" sz="2000" dirty="0" smtClean="0">
                  <a:solidFill>
                    <a:schemeClr val="tx1"/>
                  </a:solidFill>
                  <a:latin typeface="微軟正黑體" panose="020B0604030504040204" pitchFamily="34" charset="-120"/>
                  <a:ea typeface="微軟正黑體" panose="020B0604030504040204" pitchFamily="34" charset="-120"/>
                </a:rPr>
                <a:t>：依</a:t>
              </a:r>
              <a:r>
                <a:rPr lang="zh-TW" altLang="en-US" sz="2000" dirty="0">
                  <a:solidFill>
                    <a:schemeClr val="tx1"/>
                  </a:solidFill>
                  <a:latin typeface="微軟正黑體" panose="020B0604030504040204" pitchFamily="34" charset="-120"/>
                  <a:ea typeface="微軟正黑體" panose="020B0604030504040204" pitchFamily="34" charset="-120"/>
                </a:rPr>
                <a:t>稅籍或商工登記</a:t>
              </a:r>
              <a:r>
                <a:rPr lang="zh-TW" altLang="en-US" sz="2000" dirty="0" smtClean="0">
                  <a:solidFill>
                    <a:schemeClr val="tx1"/>
                  </a:solidFill>
                  <a:latin typeface="微軟正黑體" panose="020B0604030504040204" pitchFamily="34" charset="-120"/>
                  <a:ea typeface="微軟正黑體" panose="020B0604030504040204" pitchFamily="34" charset="-120"/>
                </a:rPr>
                <a:t>資料填寫。</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gn="just" fontAlgn="base">
                <a:spcBef>
                  <a:spcPts val="50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2.</a:t>
              </a:r>
              <a:r>
                <a:rPr lang="zh-TW" altLang="en-US" sz="2000" dirty="0" smtClean="0">
                  <a:solidFill>
                    <a:schemeClr val="tx1"/>
                  </a:solidFill>
                  <a:latin typeface="微軟正黑體" panose="020B0604030504040204" pitchFamily="34" charset="-120"/>
                  <a:ea typeface="微軟正黑體" panose="020B0604030504040204" pitchFamily="34" charset="-120"/>
                </a:rPr>
                <a:t>聯絡電話：依實填寫。</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gn="just" fontAlgn="base">
                <a:spcBef>
                  <a:spcPts val="50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3.</a:t>
              </a:r>
              <a:r>
                <a:rPr lang="zh-TW" altLang="en-US" sz="2000" dirty="0" smtClean="0">
                  <a:solidFill>
                    <a:schemeClr val="tx1"/>
                  </a:solidFill>
                  <a:latin typeface="微軟正黑體" panose="020B0604030504040204" pitchFamily="34" charset="-120"/>
                  <a:ea typeface="微軟正黑體" panose="020B0604030504040204" pitchFamily="34" charset="-120"/>
                </a:rPr>
                <a:t>申報</a:t>
              </a:r>
              <a:r>
                <a:rPr lang="zh-TW" altLang="en-US" sz="2000" dirty="0">
                  <a:solidFill>
                    <a:schemeClr val="tx1"/>
                  </a:solidFill>
                  <a:latin typeface="微軟正黑體" panose="020B0604030504040204" pitchFamily="34" charset="-120"/>
                  <a:ea typeface="微軟正黑體" panose="020B0604030504040204" pitchFamily="34" charset="-120"/>
                </a:rPr>
                <a:t>日期</a:t>
              </a:r>
              <a:r>
                <a:rPr lang="zh-TW" altLang="en-US" sz="2000" dirty="0" smtClean="0">
                  <a:solidFill>
                    <a:schemeClr val="tx1"/>
                  </a:solidFill>
                  <a:latin typeface="微軟正黑體" panose="020B0604030504040204" pitchFamily="34" charset="-120"/>
                  <a:ea typeface="微軟正黑體" panose="020B0604030504040204" pitchFamily="34" charset="-120"/>
                </a:rPr>
                <a:t>：正常填寫每年</a:t>
              </a:r>
              <a:r>
                <a:rPr lang="en-US" altLang="zh-TW" sz="2000" dirty="0" smtClean="0">
                  <a:solidFill>
                    <a:schemeClr val="tx1"/>
                  </a:solidFill>
                  <a:latin typeface="微軟正黑體" panose="020B0604030504040204" pitchFamily="34" charset="-120"/>
                  <a:ea typeface="微軟正黑體" panose="020B0604030504040204" pitchFamily="34" charset="-120"/>
                </a:rPr>
                <a:t>4</a:t>
              </a:r>
              <a:r>
                <a:rPr lang="zh-TW" altLang="en-US" sz="2000" dirty="0" smtClean="0">
                  <a:solidFill>
                    <a:schemeClr val="tx1"/>
                  </a:solidFill>
                  <a:latin typeface="微軟正黑體" panose="020B0604030504040204" pitchFamily="34" charset="-120"/>
                  <a:ea typeface="微軟正黑體" panose="020B0604030504040204" pitchFamily="34" charset="-120"/>
                </a:rPr>
                <a:t>月及</a:t>
              </a:r>
              <a:r>
                <a:rPr lang="en-US" altLang="zh-TW" sz="2000" dirty="0" smtClean="0">
                  <a:solidFill>
                    <a:schemeClr val="tx1"/>
                  </a:solidFill>
                  <a:latin typeface="微軟正黑體" panose="020B0604030504040204" pitchFamily="34" charset="-120"/>
                  <a:ea typeface="微軟正黑體" panose="020B0604030504040204" pitchFamily="34" charset="-120"/>
                </a:rPr>
                <a:t>10</a:t>
              </a:r>
              <a:r>
                <a:rPr lang="zh-TW" altLang="en-US" sz="2000" dirty="0" smtClean="0">
                  <a:solidFill>
                    <a:schemeClr val="tx1"/>
                  </a:solidFill>
                  <a:latin typeface="微軟正黑體" panose="020B0604030504040204" pitchFamily="34" charset="-120"/>
                  <a:ea typeface="微軟正黑體" panose="020B0604030504040204" pitchFamily="34" charset="-120"/>
                </a:rPr>
                <a:t>月份之日期。</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algn="just" fontAlgn="base">
                <a:spcBef>
                  <a:spcPts val="500"/>
                </a:spcBef>
                <a:spcAft>
                  <a:spcPct val="0"/>
                </a:spcAft>
                <a:defRPr/>
              </a:pPr>
              <a:r>
                <a:rPr lang="en-US" altLang="zh-TW" sz="2000" dirty="0" smtClean="0">
                  <a:solidFill>
                    <a:schemeClr val="tx1"/>
                  </a:solidFill>
                  <a:latin typeface="微軟正黑體" panose="020B0604030504040204" pitchFamily="34" charset="-120"/>
                  <a:ea typeface="微軟正黑體" panose="020B0604030504040204" pitchFamily="34" charset="-120"/>
                </a:rPr>
                <a:t>4.</a:t>
              </a:r>
              <a:r>
                <a:rPr lang="zh-TW" altLang="en-US" sz="2000" dirty="0" smtClean="0">
                  <a:solidFill>
                    <a:schemeClr val="tx1"/>
                  </a:solidFill>
                  <a:latin typeface="微軟正黑體" panose="020B0604030504040204" pitchFamily="34" charset="-120"/>
                  <a:ea typeface="微軟正黑體" panose="020B0604030504040204" pitchFamily="34" charset="-120"/>
                </a:rPr>
                <a:t>檢附資料：全部打勾並檢附。</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89" name="Shape 47781"/>
            <p:cNvSpPr/>
            <p:nvPr/>
          </p:nvSpPr>
          <p:spPr>
            <a:xfrm>
              <a:off x="-1490925" y="300720"/>
              <a:ext cx="4616795" cy="381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lnSpc>
                  <a:spcPct val="100000"/>
                </a:lnSpc>
                <a:defRPr sz="2500">
                  <a:solidFill>
                    <a:srgbClr val="3483C9"/>
                  </a:solidFill>
                  <a:latin typeface="Helvetica Neue Light"/>
                  <a:ea typeface="Helvetica Neue Light"/>
                  <a:cs typeface="Helvetica Neue Light"/>
                  <a:sym typeface="Helvetica Neue Light"/>
                </a:defRPr>
              </a:lvl1pPr>
            </a:lstStyle>
            <a:p>
              <a:pPr lvl="0" algn="l" fontAlgn="base">
                <a:spcBef>
                  <a:spcPct val="0"/>
                </a:spcBef>
                <a:spcAft>
                  <a:spcPct val="0"/>
                </a:spcAft>
                <a:defRPr/>
              </a:pPr>
              <a:r>
                <a:rPr lang="zh-TW" altLang="en-US" sz="2800" b="1" dirty="0">
                  <a:solidFill>
                    <a:schemeClr val="accent1"/>
                  </a:solidFill>
                  <a:latin typeface="微軟正黑體" panose="020B0604030504040204" pitchFamily="34" charset="-120"/>
                  <a:ea typeface="微軟正黑體" panose="020B0604030504040204" pitchFamily="34" charset="-120"/>
                </a:rPr>
                <a:t>四、</a:t>
              </a:r>
              <a:r>
                <a:rPr lang="zh-TW" altLang="en-US" sz="2800" b="1" dirty="0" smtClean="0">
                  <a:solidFill>
                    <a:schemeClr val="accent1"/>
                  </a:solidFill>
                  <a:latin typeface="微軟正黑體" panose="020B0604030504040204" pitchFamily="34" charset="-120"/>
                  <a:ea typeface="微軟正黑體" panose="020B0604030504040204" pitchFamily="34" charset="-120"/>
                </a:rPr>
                <a:t>資料製作內容填寫說明</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a:p>
              <a:pPr lvl="0" algn="l" fontAlgn="base">
                <a:spcBef>
                  <a:spcPct val="0"/>
                </a:spcBef>
                <a:spcAft>
                  <a:spcPct val="0"/>
                </a:spcAft>
                <a:defRPr/>
              </a:pP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一</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資料申報表</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en-US" sz="2800" b="1" dirty="0" smtClean="0">
                  <a:solidFill>
                    <a:srgbClr val="7030A0"/>
                  </a:solidFill>
                  <a:latin typeface="微軟正黑體" panose="020B0604030504040204" pitchFamily="34" charset="-120"/>
                  <a:ea typeface="微軟正黑體" panose="020B0604030504040204" pitchFamily="34" charset="-120"/>
                </a:rPr>
                <a:t>附表</a:t>
              </a:r>
              <a:r>
                <a:rPr lang="en-US" altLang="zh-TW" sz="2800" b="1" dirty="0" smtClean="0">
                  <a:solidFill>
                    <a:srgbClr val="7030A0"/>
                  </a:solidFill>
                  <a:latin typeface="微軟正黑體" panose="020B0604030504040204" pitchFamily="34" charset="-120"/>
                  <a:ea typeface="微軟正黑體" panose="020B0604030504040204" pitchFamily="34" charset="-120"/>
                </a:rPr>
                <a:t>5)</a:t>
              </a:r>
            </a:p>
          </p:txBody>
        </p:sp>
      </p:grpSp>
      <p:sp>
        <p:nvSpPr>
          <p:cNvPr id="16" name="矩形 15"/>
          <p:cNvSpPr/>
          <p:nvPr/>
        </p:nvSpPr>
        <p:spPr>
          <a:xfrm>
            <a:off x="6455512" y="3849046"/>
            <a:ext cx="2416516" cy="216024"/>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7" name="矩形 16"/>
          <p:cNvSpPr/>
          <p:nvPr/>
        </p:nvSpPr>
        <p:spPr>
          <a:xfrm>
            <a:off x="6455512" y="4358374"/>
            <a:ext cx="4413930" cy="786816"/>
          </a:xfrm>
          <a:prstGeom prst="rect">
            <a:avLst/>
          </a:prstGeom>
          <a:noFill/>
          <a:ln w="28575">
            <a:solidFill>
              <a:srgbClr val="F8353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ln w="28575">
                <a:solidFill>
                  <a:srgbClr val="FF0000"/>
                </a:solidFill>
              </a:ln>
              <a:noFill/>
            </a:endParaRPr>
          </a:p>
        </p:txBody>
      </p:sp>
      <p:sp>
        <p:nvSpPr>
          <p:cNvPr id="10" name="投影片編號版面配置區 9"/>
          <p:cNvSpPr>
            <a:spLocks noGrp="1"/>
          </p:cNvSpPr>
          <p:nvPr>
            <p:ph type="sldNum" sz="quarter" idx="12"/>
          </p:nvPr>
        </p:nvSpPr>
        <p:spPr>
          <a:xfrm>
            <a:off x="8739875" y="6480000"/>
            <a:ext cx="2845541" cy="365125"/>
          </a:xfrm>
        </p:spPr>
        <p:txBody>
          <a:bodyPr/>
          <a:lstStyle/>
          <a:p>
            <a:fld id="{D1089148-E374-4F18-8DBE-F393F2EA847B}" type="slidenum">
              <a:rPr lang="zh-CN" altLang="en-US" smtClean="0">
                <a:solidFill>
                  <a:prstClr val="black">
                    <a:tint val="75000"/>
                  </a:prstClr>
                </a:solidFill>
              </a:rPr>
              <a:pPr/>
              <a:t>9</a:t>
            </a:fld>
            <a:endParaRPr lang="zh-CN" altLang="en-US">
              <a:solidFill>
                <a:prstClr val="black">
                  <a:tint val="75000"/>
                </a:prstClr>
              </a:solidFill>
            </a:endParaRPr>
          </a:p>
        </p:txBody>
      </p:sp>
      <p:sp>
        <p:nvSpPr>
          <p:cNvPr id="14" name="矩形 13"/>
          <p:cNvSpPr/>
          <p:nvPr/>
        </p:nvSpPr>
        <p:spPr>
          <a:xfrm>
            <a:off x="1561083" y="4065070"/>
            <a:ext cx="1112411" cy="400110"/>
          </a:xfrm>
          <a:prstGeom prst="rect">
            <a:avLst/>
          </a:prstGeom>
        </p:spPr>
        <p:txBody>
          <a:bodyPr wrap="square">
            <a:spAutoFit/>
          </a:bodyPr>
          <a:lstStyle/>
          <a:p>
            <a:r>
              <a:rPr lang="zh-TW" altLang="en-US" sz="2000" b="1" dirty="0" smtClean="0">
                <a:solidFill>
                  <a:srgbClr val="FF0000"/>
                </a:solidFill>
                <a:latin typeface="微軟正黑體" panose="020B0604030504040204" pitchFamily="34" charset="-120"/>
                <a:ea typeface="微軟正黑體" panose="020B0604030504040204" pitchFamily="34" charset="-120"/>
              </a:rPr>
              <a:t>附表</a:t>
            </a:r>
            <a:r>
              <a:rPr lang="en-US" altLang="zh-TW" sz="2000" b="1" dirty="0">
                <a:solidFill>
                  <a:srgbClr val="FF0000"/>
                </a:solidFill>
                <a:latin typeface="微軟正黑體" panose="020B0604030504040204" pitchFamily="34" charset="-120"/>
                <a:ea typeface="微軟正黑體" panose="020B0604030504040204" pitchFamily="34" charset="-120"/>
              </a:rPr>
              <a:t>5</a:t>
            </a:r>
            <a:endParaRPr lang="zh-TW" altLang="en-US" sz="2000" b="1" dirty="0">
              <a:solidFill>
                <a:srgbClr val="FF0000"/>
              </a:solidFill>
            </a:endParaRPr>
          </a:p>
        </p:txBody>
      </p:sp>
      <p:sp>
        <p:nvSpPr>
          <p:cNvPr id="15" name="淘宝网Chenying0907出品 40">
            <a:extLst>
              <a:ext uri="{FF2B5EF4-FFF2-40B4-BE49-F238E27FC236}">
                <a16:creationId xmlns="" xmlns:a16="http://schemas.microsoft.com/office/drawing/2014/main" id="{8F971A47-FDB3-014F-89FB-955D7A3CCA52}"/>
              </a:ext>
            </a:extLst>
          </p:cNvPr>
          <p:cNvSpPr txBox="1"/>
          <p:nvPr/>
        </p:nvSpPr>
        <p:spPr>
          <a:xfrm>
            <a:off x="300707" y="322685"/>
            <a:ext cx="7885112" cy="707886"/>
          </a:xfrm>
          <a:prstGeom prst="rect">
            <a:avLst/>
          </a:prstGeom>
          <a:noFill/>
        </p:spPr>
        <p:txBody>
          <a:bodyPr wrap="square" rtlCol="0">
            <a:spAutoFit/>
          </a:bodyPr>
          <a:lstStyle/>
          <a:p>
            <a:r>
              <a:rPr lang="zh-TW" altLang="en-US" sz="4000" b="1" dirty="0" smtClean="0">
                <a:solidFill>
                  <a:schemeClr val="bg1"/>
                </a:solidFill>
                <a:latin typeface="微软雅黑" panose="020B0503020204020204" pitchFamily="34" charset="-122"/>
                <a:ea typeface="微软雅黑" panose="020B0503020204020204" pitchFamily="34" charset="-122"/>
              </a:rPr>
              <a:t>貳、瓦斯</a:t>
            </a:r>
            <a:r>
              <a:rPr lang="zh-TW" altLang="en-US" sz="4000" b="1" dirty="0">
                <a:solidFill>
                  <a:schemeClr val="bg1"/>
                </a:solidFill>
                <a:latin typeface="微软雅黑" panose="020B0503020204020204" pitchFamily="34" charset="-122"/>
                <a:ea typeface="微软雅黑" panose="020B0503020204020204" pitchFamily="34" charset="-122"/>
              </a:rPr>
              <a:t>行辦理資料申報作業說明</a:t>
            </a:r>
          </a:p>
        </p:txBody>
      </p:sp>
    </p:spTree>
    <p:extLst>
      <p:ext uri="{BB962C8B-B14F-4D97-AF65-F5344CB8AC3E}">
        <p14:creationId xmlns:p14="http://schemas.microsoft.com/office/powerpoint/2010/main" val="4167064323"/>
      </p:ext>
    </p:extLst>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A48C933-9E70-46DA-88BB-A4D2A95D5676"/>
  <p:tag name="ISPRING_SCORM_RATE_SLIDES" val="1"/>
  <p:tag name="ISPRINGONLINEFOLDERID" val="0"/>
  <p:tag name="ISPRINGONLINEFOLDERPATH" val="Content List"/>
  <p:tag name="ISPRINGCLOUDFOLDERID" val="0"/>
  <p:tag name="ISPRINGCLOUDFOLDERPATH" val="Content List"/>
  <p:tag name="ISPRING_PLAYERS_CUSTOMIZATION" val="UEsDBBQAAgAIADy6r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8uqx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y6r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PLqs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PLqs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PLqs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PLqs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PLqs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PbqsSC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PbqsSHBr3rpLAAAAagAAABsAAAB1bml2ZXJzYWwvdW5pdmVyc2FsLnBuZy54bWyzsa/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sCAACwCAAAFAAAAAAAAAABAAAAAAC9EQAAdW5pdmVyc2FsL3BsYXllci54bWxQSwECAAAUAAIACAA8uqxIsIcj9GwBAAD3AgAAKQAAAAAAAAABAAAAAADqFAAAdW5pdmVyc2FsL3NraW5fY3VzdG9taXphdGlvbl9zZXR0aW5ncy54bWxQSwECAAAUAAIACAA9uqxIJOD/F8QMAABjGQAAFwAAAAAAAAAAAAAAAACdFgAAdW5pdmVyc2FsL3VuaXZlcnNhbC5wbmdQSwECAAAUAAIACAA9uqxIcGveuksAAABqAAAAGwAAAAAAAAABAAAAAACWIwAAdW5pdmVyc2FsL3VuaXZlcnNhbC5wbmcueG1sUEsFBgAAAAALAAsASQMAABokAAAAAA=="/>
  <p:tag name="ISPRING_PRESENTATION_TITLE" val="HG000449"/>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2_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dk1">
            <a:alpha val="81000"/>
          </a:schemeClr>
        </a:solidFill>
      </a:spPr>
      <a:bodyPr rtlCol="0" anchor="ctr"/>
      <a:lstStyle>
        <a:defPPr algn="ctr">
          <a:defRPr kumimoji="1" dirty="0"/>
        </a:defPPr>
      </a:lstStyle>
      <a:style>
        <a:lnRef idx="2">
          <a:schemeClr val="dk1">
            <a:shade val="50000"/>
          </a:schemeClr>
        </a:lnRef>
        <a:fillRef idx="1">
          <a:schemeClr val="dk1"/>
        </a:fillRef>
        <a:effectRef idx="0">
          <a:schemeClr val="dk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8330</TotalTime>
  <Words>4118</Words>
  <Application>Microsoft Office PowerPoint</Application>
  <PresentationFormat>自訂</PresentationFormat>
  <Paragraphs>330</Paragraphs>
  <Slides>40</Slides>
  <Notes>36</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40</vt:i4>
      </vt:variant>
    </vt:vector>
  </HeadingPairs>
  <TitlesOfParts>
    <vt:vector size="53" baseType="lpstr">
      <vt:lpstr>Helvetica Neue Light</vt:lpstr>
      <vt:lpstr>Lato Light</vt:lpstr>
      <vt:lpstr>Microsoft YaHei</vt:lpstr>
      <vt:lpstr>Microsoft YaHei</vt:lpstr>
      <vt:lpstr>宋体</vt:lpstr>
      <vt:lpstr>方正兰亭黑_GBK</vt:lpstr>
      <vt:lpstr>方正兰亭黑简体</vt:lpstr>
      <vt:lpstr>微軟正黑體</vt:lpstr>
      <vt:lpstr>新細明體</vt:lpstr>
      <vt:lpstr>Arial</vt:lpstr>
      <vt:lpstr>Calibri</vt:lpstr>
      <vt:lpstr>Wingdings</vt:lpstr>
      <vt:lpstr>2_第一PPT，www.1ppt.com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魚 魚</dc:creator>
  <cp:lastModifiedBy>劉兆軒</cp:lastModifiedBy>
  <cp:revision>243</cp:revision>
  <cp:lastPrinted>2024-01-23T11:33:34Z</cp:lastPrinted>
  <dcterms:created xsi:type="dcterms:W3CDTF">2019-09-07T00:23:36Z</dcterms:created>
  <dcterms:modified xsi:type="dcterms:W3CDTF">2024-04-16T04:18:05Z</dcterms:modified>
</cp:coreProperties>
</file>